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0" r:id="rId2"/>
    <p:sldId id="268" r:id="rId3"/>
    <p:sldId id="300" r:id="rId4"/>
    <p:sldId id="259" r:id="rId5"/>
    <p:sldId id="258" r:id="rId6"/>
    <p:sldId id="301" r:id="rId7"/>
    <p:sldId id="292"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94" r:id="rId21"/>
    <p:sldId id="281" r:id="rId22"/>
    <p:sldId id="282" r:id="rId23"/>
    <p:sldId id="295" r:id="rId24"/>
    <p:sldId id="296" r:id="rId25"/>
    <p:sldId id="297" r:id="rId26"/>
    <p:sldId id="298" r:id="rId27"/>
    <p:sldId id="299" r:id="rId28"/>
    <p:sldId id="291" r:id="rId29"/>
    <p:sldId id="284" r:id="rId30"/>
    <p:sldId id="285" r:id="rId31"/>
    <p:sldId id="286" r:id="rId32"/>
    <p:sldId id="287" r:id="rId33"/>
    <p:sldId id="288" r:id="rId34"/>
    <p:sldId id="262" r:id="rId35"/>
    <p:sldId id="263" r:id="rId36"/>
    <p:sldId id="293" r:id="rId37"/>
    <p:sldId id="266" r:id="rId38"/>
    <p:sldId id="265" r:id="rId39"/>
    <p:sldId id="264" r:id="rId40"/>
    <p:sldId id="302" r:id="rId41"/>
  </p:sldIdLst>
  <p:sldSz cx="9144000" cy="6858000" type="screen4x3"/>
  <p:notesSz cx="6858000" cy="91440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5F461E"/>
    <a:srgbClr val="F2F2F2"/>
    <a:srgbClr val="FFFFFF"/>
    <a:srgbClr val="8B0304"/>
    <a:srgbClr val="697409"/>
    <a:srgbClr val="377A4E"/>
    <a:srgbClr val="8B4F00"/>
    <a:srgbClr val="8C9E51"/>
    <a:srgbClr val="0B62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3" autoAdjust="0"/>
    <p:restoredTop sz="90619" autoAdjust="0"/>
  </p:normalViewPr>
  <p:slideViewPr>
    <p:cSldViewPr showGuides="1">
      <p:cViewPr varScale="1">
        <p:scale>
          <a:sx n="64" d="100"/>
          <a:sy n="64" d="100"/>
        </p:scale>
        <p:origin x="954" y="78"/>
      </p:cViewPr>
      <p:guideLst>
        <p:guide orient="horz"/>
        <p:guide pos="5759"/>
      </p:guideLst>
    </p:cSldViewPr>
  </p:slideViewPr>
  <p:outlineViewPr>
    <p:cViewPr>
      <p:scale>
        <a:sx n="33" d="100"/>
        <a:sy n="33" d="100"/>
      </p:scale>
      <p:origin x="0" y="-4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ag-clo-nas.ad.cornell.edu\groups\EDU\NestWatch\Smith-Lever%20Grant\Curriculum%20materials\FirstEggDate_exercis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53297664714987"/>
          <c:y val="3.1775248583904743E-2"/>
          <c:w val="0.83595615451914662"/>
          <c:h val="0.74091624910522547"/>
        </c:manualLayout>
      </c:layout>
      <c:barChart>
        <c:barDir val="col"/>
        <c:grouping val="clustered"/>
        <c:varyColors val="0"/>
        <c:ser>
          <c:idx val="0"/>
          <c:order val="0"/>
          <c:tx>
            <c:strRef>
              <c:f>Sheet4!$A$1</c:f>
              <c:strCache>
                <c:ptCount val="1"/>
                <c:pt idx="0">
                  <c:v>Eastern Bluebird</c:v>
                </c:pt>
              </c:strCache>
            </c:strRef>
          </c:tx>
          <c:spPr>
            <a:solidFill>
              <a:schemeClr val="bg2">
                <a:lumMod val="75000"/>
              </a:schemeClr>
            </a:solidFill>
            <a:ln>
              <a:noFill/>
            </a:ln>
            <a:effectLst/>
          </c:spPr>
          <c:invertIfNegative val="0"/>
          <c:dLbls>
            <c:dLbl>
              <c:idx val="0"/>
              <c:layout>
                <c:manualLayout>
                  <c:x val="3.3670033670033669E-3"/>
                  <c:y val="9.55026455026455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09-2240-8C6A-015E57650A2D}"/>
                </c:ext>
              </c:extLst>
            </c:dLbl>
            <c:dLbl>
              <c:idx val="1"/>
              <c:layout>
                <c:manualLayout>
                  <c:x val="1.6835016835016834E-3"/>
                  <c:y val="6.90476190476190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09-2240-8C6A-015E57650A2D}"/>
                </c:ext>
              </c:extLst>
            </c:dLbl>
            <c:dLbl>
              <c:idx val="2"/>
              <c:layout>
                <c:manualLayout>
                  <c:x val="0"/>
                  <c:y val="6.90476190476190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09-2240-8C6A-015E57650A2D}"/>
                </c:ext>
              </c:extLst>
            </c:dLbl>
            <c:dLbl>
              <c:idx val="3"/>
              <c:layout>
                <c:manualLayout>
                  <c:x val="0"/>
                  <c:y val="-1.03174603174612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09-2240-8C6A-015E57650A2D}"/>
                </c:ext>
              </c:extLst>
            </c:dLbl>
            <c:dLbl>
              <c:idx val="4"/>
              <c:layout>
                <c:manualLayout>
                  <c:x val="-1.6835016835016888E-3"/>
                  <c:y val="6.9047619047618077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833399612927162E-2"/>
                      <c:h val="4.6587301587301587E-2"/>
                    </c:manualLayout>
                  </c15:layout>
                </c:ext>
                <c:ext xmlns:c16="http://schemas.microsoft.com/office/drawing/2014/chart" uri="{C3380CC4-5D6E-409C-BE32-E72D297353CC}">
                  <c16:uniqueId val="{00000007-A509-2240-8C6A-015E57650A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Sheet4!$C$3:$C$8</c:f>
              <c:strCache>
                <c:ptCount val="6"/>
                <c:pt idx="0">
                  <c:v>March</c:v>
                </c:pt>
                <c:pt idx="1">
                  <c:v>April</c:v>
                </c:pt>
                <c:pt idx="2">
                  <c:v>May</c:v>
                </c:pt>
                <c:pt idx="3">
                  <c:v>June</c:v>
                </c:pt>
                <c:pt idx="4">
                  <c:v>July</c:v>
                </c:pt>
                <c:pt idx="5">
                  <c:v>Aug</c:v>
                </c:pt>
              </c:strCache>
            </c:strRef>
          </c:cat>
          <c:val>
            <c:numRef>
              <c:f>Sheet4!$A$3:$A$8</c:f>
              <c:numCache>
                <c:formatCode>General</c:formatCode>
                <c:ptCount val="6"/>
                <c:pt idx="0">
                  <c:v>261</c:v>
                </c:pt>
                <c:pt idx="1">
                  <c:v>1120</c:v>
                </c:pt>
                <c:pt idx="2">
                  <c:v>963</c:v>
                </c:pt>
                <c:pt idx="3">
                  <c:v>941</c:v>
                </c:pt>
                <c:pt idx="4">
                  <c:v>360</c:v>
                </c:pt>
                <c:pt idx="5">
                  <c:v>9</c:v>
                </c:pt>
              </c:numCache>
            </c:numRef>
          </c:val>
          <c:extLst>
            <c:ext xmlns:c16="http://schemas.microsoft.com/office/drawing/2014/chart" uri="{C3380CC4-5D6E-409C-BE32-E72D297353CC}">
              <c16:uniqueId val="{00000000-1C30-45FF-ADA9-959AEE0DC5F5}"/>
            </c:ext>
          </c:extLst>
        </c:ser>
        <c:ser>
          <c:idx val="1"/>
          <c:order val="1"/>
          <c:tx>
            <c:strRef>
              <c:f>Sheet4!$B$1</c:f>
              <c:strCache>
                <c:ptCount val="1"/>
                <c:pt idx="0">
                  <c:v>Tree Swallow</c:v>
                </c:pt>
              </c:strCache>
            </c:strRef>
          </c:tx>
          <c:spPr>
            <a:solidFill>
              <a:srgbClr val="5F461E"/>
            </a:solidFill>
            <a:ln>
              <a:noFill/>
            </a:ln>
            <a:effectLst/>
          </c:spPr>
          <c:invertIfNegative val="0"/>
          <c:dLbls>
            <c:dLbl>
              <c:idx val="1"/>
              <c:layout>
                <c:manualLayout>
                  <c:x val="-1.6835016835016834E-3"/>
                  <c:y val="1.13919093446651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09-2240-8C6A-015E57650A2D}"/>
                </c:ext>
              </c:extLst>
            </c:dLbl>
            <c:dLbl>
              <c:idx val="2"/>
              <c:layout>
                <c:manualLayout>
                  <c:x val="-3.3670033670034289E-3"/>
                  <c:y val="4.25925925925924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09-2240-8C6A-015E57650A2D}"/>
                </c:ext>
              </c:extLst>
            </c:dLbl>
            <c:dLbl>
              <c:idx val="3"/>
              <c:layout>
                <c:manualLayout>
                  <c:x val="1.6835016835016834E-3"/>
                  <c:y val="9.55026455026455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09-2240-8C6A-015E57650A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Sheet4!$C$3:$C$8</c:f>
              <c:strCache>
                <c:ptCount val="6"/>
                <c:pt idx="0">
                  <c:v>March</c:v>
                </c:pt>
                <c:pt idx="1">
                  <c:v>April</c:v>
                </c:pt>
                <c:pt idx="2">
                  <c:v>May</c:v>
                </c:pt>
                <c:pt idx="3">
                  <c:v>June</c:v>
                </c:pt>
                <c:pt idx="4">
                  <c:v>July</c:v>
                </c:pt>
                <c:pt idx="5">
                  <c:v>Aug</c:v>
                </c:pt>
              </c:strCache>
            </c:strRef>
          </c:cat>
          <c:val>
            <c:numRef>
              <c:f>Sheet4!$B$3:$B$8</c:f>
              <c:numCache>
                <c:formatCode>General</c:formatCode>
                <c:ptCount val="6"/>
                <c:pt idx="0">
                  <c:v>1</c:v>
                </c:pt>
                <c:pt idx="1">
                  <c:v>113</c:v>
                </c:pt>
                <c:pt idx="2">
                  <c:v>2133</c:v>
                </c:pt>
                <c:pt idx="3">
                  <c:v>746</c:v>
                </c:pt>
                <c:pt idx="4">
                  <c:v>29</c:v>
                </c:pt>
                <c:pt idx="5">
                  <c:v>0</c:v>
                </c:pt>
              </c:numCache>
            </c:numRef>
          </c:val>
          <c:extLst>
            <c:ext xmlns:c16="http://schemas.microsoft.com/office/drawing/2014/chart" uri="{C3380CC4-5D6E-409C-BE32-E72D297353CC}">
              <c16:uniqueId val="{00000001-1C30-45FF-ADA9-959AEE0DC5F5}"/>
            </c:ext>
          </c:extLst>
        </c:ser>
        <c:dLbls>
          <c:dLblPos val="inEnd"/>
          <c:showLegendKey val="0"/>
          <c:showVal val="1"/>
          <c:showCatName val="0"/>
          <c:showSerName val="0"/>
          <c:showPercent val="0"/>
          <c:showBubbleSize val="0"/>
        </c:dLbls>
        <c:gapWidth val="219"/>
        <c:overlap val="-27"/>
        <c:axId val="104437248"/>
        <c:axId val="84398592"/>
      </c:barChart>
      <c:catAx>
        <c:axId val="1044372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Month</a:t>
                </a:r>
              </a:p>
            </c:rich>
          </c:tx>
          <c:layout>
            <c:manualLayout>
              <c:xMode val="edge"/>
              <c:yMode val="edge"/>
              <c:x val="0.5139058564649116"/>
              <c:y val="0.856964129483814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8592"/>
        <c:crosses val="autoZero"/>
        <c:auto val="1"/>
        <c:lblAlgn val="ctr"/>
        <c:lblOffset val="100"/>
        <c:noMultiLvlLbl val="0"/>
      </c:catAx>
      <c:valAx>
        <c:axId val="84398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Number of clutches initiated</a:t>
                </a:r>
              </a:p>
            </c:rich>
          </c:tx>
          <c:layout>
            <c:manualLayout>
              <c:xMode val="edge"/>
              <c:yMode val="edge"/>
              <c:x val="9.6395715687054278E-3"/>
              <c:y val="0.1587998091147697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437248"/>
        <c:crosses val="autoZero"/>
        <c:crossBetween val="between"/>
      </c:valAx>
      <c:spPr>
        <a:noFill/>
        <a:ln>
          <a:noFill/>
        </a:ln>
        <a:effectLst/>
      </c:spPr>
    </c:plotArea>
    <c:legend>
      <c:legendPos val="b"/>
      <c:layout>
        <c:manualLayout>
          <c:xMode val="edge"/>
          <c:yMode val="edge"/>
          <c:x val="0.27124857498873245"/>
          <c:y val="0.9458625626342162"/>
          <c:w val="0.55346231342294328"/>
          <c:h val="5.413739949173020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60F63-9708-4685-9DFB-81B55BDAA322}" type="datetimeFigureOut">
              <a:rPr lang="en-US" smtClean="0"/>
              <a:t>10/5/2018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A35AB-B22F-4453-8A47-1CFD5E32A96F}" type="slidenum">
              <a:rPr lang="en-US" smtClean="0"/>
              <a:t>‹#›</a:t>
            </a:fld>
            <a:endParaRPr lang="en-US"/>
          </a:p>
        </p:txBody>
      </p:sp>
    </p:spTree>
    <p:extLst>
      <p:ext uri="{BB962C8B-B14F-4D97-AF65-F5344CB8AC3E}">
        <p14:creationId xmlns:p14="http://schemas.microsoft.com/office/powerpoint/2010/main" val="1212373011"/>
      </p:ext>
    </p:extLst>
  </p:cSld>
  <p:clrMap bg1="lt1" tx1="dk1" bg2="lt2" tx2="dk2" accent1="accent1" accent2="accent2" accent3="accent3" accent4="accent4" accent5="accent5" accent6="accent6" hlink="hlink" folHlink="folHlink"/>
  <p:notesStyle>
    <a:lvl1pPr marL="0" algn="l" defTabSz="820583" rtl="0" eaLnBrk="1" latinLnBrk="0" hangingPunct="1">
      <a:defRPr sz="1100" kern="1200">
        <a:solidFill>
          <a:schemeClr val="tx1"/>
        </a:solidFill>
        <a:latin typeface="+mn-lt"/>
        <a:ea typeface="+mn-ea"/>
        <a:cs typeface="+mn-cs"/>
      </a:defRPr>
    </a:lvl1pPr>
    <a:lvl2pPr marL="410291" algn="l" defTabSz="820583" rtl="0" eaLnBrk="1" latinLnBrk="0" hangingPunct="1">
      <a:defRPr sz="1100" kern="1200">
        <a:solidFill>
          <a:schemeClr val="tx1"/>
        </a:solidFill>
        <a:latin typeface="+mn-lt"/>
        <a:ea typeface="+mn-ea"/>
        <a:cs typeface="+mn-cs"/>
      </a:defRPr>
    </a:lvl2pPr>
    <a:lvl3pPr marL="820583" algn="l" defTabSz="820583" rtl="0" eaLnBrk="1" latinLnBrk="0" hangingPunct="1">
      <a:defRPr sz="1100" kern="1200">
        <a:solidFill>
          <a:schemeClr val="tx1"/>
        </a:solidFill>
        <a:latin typeface="+mn-lt"/>
        <a:ea typeface="+mn-ea"/>
        <a:cs typeface="+mn-cs"/>
      </a:defRPr>
    </a:lvl3pPr>
    <a:lvl4pPr marL="1230874" algn="l" defTabSz="820583" rtl="0" eaLnBrk="1" latinLnBrk="0" hangingPunct="1">
      <a:defRPr sz="1100" kern="1200">
        <a:solidFill>
          <a:schemeClr val="tx1"/>
        </a:solidFill>
        <a:latin typeface="+mn-lt"/>
        <a:ea typeface="+mn-ea"/>
        <a:cs typeface="+mn-cs"/>
      </a:defRPr>
    </a:lvl4pPr>
    <a:lvl5pPr marL="1641165" algn="l" defTabSz="820583" rtl="0" eaLnBrk="1" latinLnBrk="0" hangingPunct="1">
      <a:defRPr sz="1100" kern="1200">
        <a:solidFill>
          <a:schemeClr val="tx1"/>
        </a:solidFill>
        <a:latin typeface="+mn-lt"/>
        <a:ea typeface="+mn-ea"/>
        <a:cs typeface="+mn-cs"/>
      </a:defRPr>
    </a:lvl5pPr>
    <a:lvl6pPr marL="2051456" algn="l" defTabSz="820583" rtl="0" eaLnBrk="1" latinLnBrk="0" hangingPunct="1">
      <a:defRPr sz="1100" kern="1200">
        <a:solidFill>
          <a:schemeClr val="tx1"/>
        </a:solidFill>
        <a:latin typeface="+mn-lt"/>
        <a:ea typeface="+mn-ea"/>
        <a:cs typeface="+mn-cs"/>
      </a:defRPr>
    </a:lvl6pPr>
    <a:lvl7pPr marL="2461748" algn="l" defTabSz="820583" rtl="0" eaLnBrk="1" latinLnBrk="0" hangingPunct="1">
      <a:defRPr sz="1100" kern="1200">
        <a:solidFill>
          <a:schemeClr val="tx1"/>
        </a:solidFill>
        <a:latin typeface="+mn-lt"/>
        <a:ea typeface="+mn-ea"/>
        <a:cs typeface="+mn-cs"/>
      </a:defRPr>
    </a:lvl7pPr>
    <a:lvl8pPr marL="2872039" algn="l" defTabSz="820583" rtl="0" eaLnBrk="1" latinLnBrk="0" hangingPunct="1">
      <a:defRPr sz="1100" kern="1200">
        <a:solidFill>
          <a:schemeClr val="tx1"/>
        </a:solidFill>
        <a:latin typeface="+mn-lt"/>
        <a:ea typeface="+mn-ea"/>
        <a:cs typeface="+mn-cs"/>
      </a:defRPr>
    </a:lvl8pPr>
    <a:lvl9pPr marL="3282330" algn="l" defTabSz="82058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C11C52B5-0570-448D-AC4F-4126C5B246E3}" type="slidenum">
              <a:rPr lang="en-US" smtClean="0"/>
              <a:t>1</a:t>
            </a:fld>
            <a:endParaRPr lang="en-US"/>
          </a:p>
        </p:txBody>
      </p:sp>
    </p:spTree>
    <p:extLst>
      <p:ext uri="{BB962C8B-B14F-4D97-AF65-F5344CB8AC3E}">
        <p14:creationId xmlns:p14="http://schemas.microsoft.com/office/powerpoint/2010/main" val="86076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Once a bird has</a:t>
            </a:r>
            <a:r>
              <a:rPr lang="en-US" baseline="0" dirty="0">
                <a:ea typeface="ＭＳ Ｐゴシック" pitchFamily="35" charset="-128"/>
                <a:cs typeface="ＭＳ Ｐゴシック" pitchFamily="35" charset="-128"/>
              </a:rPr>
              <a:t> found a suitable breeding territory, it can then begin building its nest (if it’s a nest-building species). The amount of time a bird spends building its nest and the materials it uses to build it are as diverse as the variety of birds. </a:t>
            </a:r>
          </a:p>
          <a:p>
            <a:pPr eaLnBrk="1" hangingPunct="1"/>
            <a:endParaRPr lang="en-US" baseline="0" dirty="0">
              <a:ea typeface="ＭＳ Ｐゴシック" pitchFamily="35" charset="-128"/>
              <a:cs typeface="ＭＳ Ｐゴシック" pitchFamily="35" charset="-128"/>
            </a:endParaRPr>
          </a:p>
          <a:p>
            <a:pPr defTabSz="897301">
              <a:defRPr/>
            </a:pPr>
            <a:r>
              <a:rPr lang="en-US" dirty="0">
                <a:ea typeface="ＭＳ Ｐゴシック" pitchFamily="35" charset="-128"/>
                <a:cs typeface="ＭＳ Ｐゴシック" pitchFamily="35" charset="-128"/>
              </a:rPr>
              <a:t>This Black-capped Chickadee </a:t>
            </a:r>
            <a:r>
              <a:rPr lang="en-US" baseline="0" dirty="0">
                <a:ea typeface="ＭＳ Ｐゴシック" pitchFamily="35" charset="-128"/>
                <a:cs typeface="ＭＳ Ｐゴシック" pitchFamily="35" charset="-128"/>
              </a:rPr>
              <a:t>is gathering hair to use to build its nest! </a:t>
            </a:r>
          </a:p>
          <a:p>
            <a:pPr defTabSz="897301">
              <a:defRPr/>
            </a:pPr>
            <a:endParaRPr lang="en-US" baseline="0" dirty="0">
              <a:ea typeface="ＭＳ Ｐゴシック" pitchFamily="35" charset="-128"/>
              <a:cs typeface="ＭＳ Ｐゴシック" pitchFamily="35" charset="-128"/>
            </a:endParaRPr>
          </a:p>
          <a:p>
            <a:pPr defTabSz="897301">
              <a:defRPr/>
            </a:pPr>
            <a:r>
              <a:rPr lang="en-US" baseline="0" dirty="0">
                <a:ea typeface="ＭＳ Ｐゴシック" pitchFamily="35" charset="-128"/>
                <a:cs typeface="ＭＳ Ｐゴシック" pitchFamily="35" charset="-128"/>
              </a:rPr>
              <a:t>[You may wish to talk about some familiar nesting materials and some stranger ones.]</a:t>
            </a:r>
          </a:p>
          <a:p>
            <a:endParaRPr lang="en-US" dirty="0"/>
          </a:p>
          <a:p>
            <a:endParaRPr lang="en-US" dirty="0"/>
          </a:p>
          <a:p>
            <a:endParaRPr lang="en-US" b="0" baseline="0" dirty="0"/>
          </a:p>
        </p:txBody>
      </p:sp>
      <p:sp>
        <p:nvSpPr>
          <p:cNvPr id="4" name="Slide Number Placeholder 3"/>
          <p:cNvSpPr>
            <a:spLocks noGrp="1"/>
          </p:cNvSpPr>
          <p:nvPr>
            <p:ph type="sldNum" sz="quarter" idx="10"/>
          </p:nvPr>
        </p:nvSpPr>
        <p:spPr/>
        <p:txBody>
          <a:bodyPr/>
          <a:lstStyle/>
          <a:p>
            <a:fld id="{C11C52B5-0570-448D-AC4F-4126C5B246E3}" type="slidenum">
              <a:rPr lang="en-US" smtClean="0"/>
              <a:t>10</a:t>
            </a:fld>
            <a:endParaRPr lang="en-US"/>
          </a:p>
        </p:txBody>
      </p:sp>
    </p:spTree>
    <p:extLst>
      <p:ext uri="{BB962C8B-B14F-4D97-AF65-F5344CB8AC3E}">
        <p14:creationId xmlns:p14="http://schemas.microsoft.com/office/powerpoint/2010/main" val="364347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Birds</a:t>
            </a:r>
            <a:r>
              <a:rPr lang="en-US" baseline="0" dirty="0"/>
              <a:t> build a diverse variety of nests. The “classic” bird nest is the cup</a:t>
            </a:r>
            <a:r>
              <a:rPr lang="en-US" b="0" baseline="0" dirty="0"/>
              <a:t> nest. You might have already guessed it from the famously blue eggs which nest is that of an American Robin. Baltimore Orioles build a different type of cup nest, called a pendant nest because it hangs like a pendant on a necklace from tree branches. </a:t>
            </a:r>
            <a:r>
              <a:rPr lang="en-US" baseline="0" dirty="0"/>
              <a:t>Ospreys build large platform</a:t>
            </a:r>
            <a:r>
              <a:rPr lang="en-US" b="0" baseline="0" dirty="0"/>
              <a:t> nests that have only a shallow depression. Some birds, like the Eastern Meadowlark that made the nest in this photo build domed nests that are covered on the top. Woodpeckers, like this Red-headed Woodpecker, nest in holes that they excavate in trees. Other birds, like Killdeers, hardly build nests at all. They just clear a space on the ground and create a shallow depression called a scrape. Some birds, like the Killdeer, line the scrape with some smooth pebbles, but many don’t use any nest material at all. </a:t>
            </a:r>
          </a:p>
          <a:p>
            <a:endParaRPr lang="en-US" b="0" baseline="0" dirty="0"/>
          </a:p>
          <a:p>
            <a:r>
              <a:rPr lang="en-US" b="0" baseline="0" dirty="0"/>
              <a:t>Another nest not pictured is a burrow underground. Burrowing Owls can dig their own nests or use burrows of tortoises or prairie dogs.</a:t>
            </a:r>
          </a:p>
          <a:p>
            <a:endParaRPr lang="en-US" b="0" baseline="0" dirty="0"/>
          </a:p>
          <a:p>
            <a:r>
              <a:rPr lang="en-US" b="0" baseline="0" dirty="0"/>
              <a:t>Some birds don’t build a nest (Vulture) and some birds reuse other birds nests (Great Horned Owl).  </a:t>
            </a:r>
          </a:p>
          <a:p>
            <a:endParaRPr lang="en-US" b="0" baseline="0" dirty="0"/>
          </a:p>
          <a:p>
            <a:r>
              <a:rPr lang="en-US" b="0" baseline="0" dirty="0"/>
              <a:t>These are just a sampling of some of the many different bird nests that are found in North America alone. </a:t>
            </a:r>
          </a:p>
          <a:p>
            <a:endParaRPr lang="en-US" b="0" baseline="0" dirty="0"/>
          </a:p>
        </p:txBody>
      </p:sp>
      <p:sp>
        <p:nvSpPr>
          <p:cNvPr id="4" name="Slide Number Placeholder 3"/>
          <p:cNvSpPr>
            <a:spLocks noGrp="1"/>
          </p:cNvSpPr>
          <p:nvPr>
            <p:ph type="sldNum" sz="quarter" idx="10"/>
          </p:nvPr>
        </p:nvSpPr>
        <p:spPr/>
        <p:txBody>
          <a:bodyPr/>
          <a:lstStyle/>
          <a:p>
            <a:fld id="{C11C52B5-0570-448D-AC4F-4126C5B246E3}" type="slidenum">
              <a:rPr lang="en-US" smtClean="0"/>
              <a:t>11</a:t>
            </a:fld>
            <a:endParaRPr lang="en-US"/>
          </a:p>
        </p:txBody>
      </p:sp>
    </p:spTree>
    <p:extLst>
      <p:ext uri="{BB962C8B-B14F-4D97-AF65-F5344CB8AC3E}">
        <p14:creationId xmlns:p14="http://schemas.microsoft.com/office/powerpoint/2010/main" val="3656682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The</a:t>
            </a:r>
            <a:r>
              <a:rPr lang="en-US" baseline="0" dirty="0">
                <a:ea typeface="ＭＳ Ｐゴシック" pitchFamily="35" charset="-128"/>
                <a:cs typeface="ＭＳ Ｐゴシック" pitchFamily="35" charset="-128"/>
              </a:rPr>
              <a:t> number eggs laid by a female during a single nesting, called a clutch, varies greatly among bird species. The photo on the right is of a clutch of </a:t>
            </a:r>
            <a:r>
              <a:rPr lang="en-US" b="1" baseline="0" dirty="0">
                <a:ea typeface="ＭＳ Ｐゴシック" pitchFamily="35" charset="-128"/>
                <a:cs typeface="ＭＳ Ｐゴシック" pitchFamily="35" charset="-128"/>
              </a:rPr>
              <a:t>Eastern Bluebird </a:t>
            </a:r>
            <a:r>
              <a:rPr lang="en-US" b="0" baseline="0" dirty="0">
                <a:ea typeface="ＭＳ Ｐゴシック" pitchFamily="35" charset="-128"/>
                <a:cs typeface="ＭＳ Ｐゴシック" pitchFamily="35" charset="-128"/>
              </a:rPr>
              <a:t>eggs. Four </a:t>
            </a:r>
            <a:r>
              <a:rPr lang="en-US" baseline="0" dirty="0">
                <a:ea typeface="ＭＳ Ｐゴシック" pitchFamily="35" charset="-128"/>
                <a:cs typeface="ＭＳ Ｐゴシック" pitchFamily="35" charset="-128"/>
              </a:rPr>
              <a:t>is a typical clutch size for songbirds like the Eastern Bluebird. Most songbirds lay between 2 and 6 eggs. The photo on the left is of a clutch of </a:t>
            </a:r>
            <a:r>
              <a:rPr lang="en-US" b="1" baseline="0" dirty="0">
                <a:ea typeface="ＭＳ Ｐゴシック" pitchFamily="35" charset="-128"/>
                <a:cs typeface="ＭＳ Ｐゴシック" pitchFamily="35" charset="-128"/>
              </a:rPr>
              <a:t>Mourning Dove </a:t>
            </a:r>
            <a:r>
              <a:rPr lang="en-US" baseline="0" dirty="0">
                <a:ea typeface="ＭＳ Ｐゴシック" pitchFamily="35" charset="-128"/>
                <a:cs typeface="ＭＳ Ｐゴシック" pitchFamily="35" charset="-128"/>
              </a:rPr>
              <a:t>eggs. Doves, pigeons, and hummingbirds almost always lay just two eggs.</a:t>
            </a:r>
          </a:p>
          <a:p>
            <a:pPr eaLnBrk="1" hangingPunct="1"/>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Some birds take longer to lay their eggs than others. In general, larger birds take longer to lay eggs than smaller birds do. Brood parasites like Brown-headed Cowbirds are often an exception to this general rule though– since they lay their eggs in the nests of other birds, they have to do it quickly before the real parent birds return.  </a:t>
            </a:r>
          </a:p>
          <a:p>
            <a:pPr eaLnBrk="1" hangingPunct="1"/>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Birds don’t lay all of their eggs at once (unless, of course, they only lay one egg!). Some birds lay eggs only 24 hours or less apart, but others wait as long as a week before laying their next egg.</a:t>
            </a:r>
            <a:endParaRPr lang="en-US" dirty="0">
              <a:ea typeface="ＭＳ Ｐゴシック" pitchFamily="35" charset="-128"/>
              <a:cs typeface="ＭＳ Ｐゴシック" pitchFamily="35" charset="-128"/>
            </a:endParaRPr>
          </a:p>
          <a:p>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12</a:t>
            </a:fld>
            <a:endParaRPr lang="en-US"/>
          </a:p>
        </p:txBody>
      </p:sp>
    </p:spTree>
    <p:extLst>
      <p:ext uri="{BB962C8B-B14F-4D97-AF65-F5344CB8AC3E}">
        <p14:creationId xmlns:p14="http://schemas.microsoft.com/office/powerpoint/2010/main" val="467015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Developing</a:t>
            </a:r>
            <a:r>
              <a:rPr lang="en-US" baseline="0" dirty="0">
                <a:ea typeface="ＭＳ Ｐゴシック" pitchFamily="35" charset="-128"/>
                <a:cs typeface="ＭＳ Ｐゴシック" pitchFamily="35" charset="-128"/>
              </a:rPr>
              <a:t> chicks must be kept </a:t>
            </a:r>
            <a:r>
              <a:rPr lang="en-US" b="0" baseline="0" dirty="0">
                <a:ea typeface="ＭＳ Ｐゴシック" pitchFamily="35" charset="-128"/>
                <a:cs typeface="ＭＳ Ｐゴシック" pitchFamily="35" charset="-128"/>
              </a:rPr>
              <a:t>at a certain temperature in order to survive. Most birds accomplish this by brooding, which is when birds sit on their eggs or newly hatched young in order to keep them warm. A few days before a female lays her first egg, some of the feathers on her belly fall out to form an incubation patch, or brood patch</a:t>
            </a:r>
            <a:r>
              <a:rPr lang="en-US" b="0" baseline="0" dirty="0">
                <a:solidFill>
                  <a:srgbClr val="FF0000"/>
                </a:solidFill>
                <a:ea typeface="ＭＳ Ｐゴシック" pitchFamily="35" charset="-128"/>
                <a:cs typeface="ＭＳ Ｐゴシック" pitchFamily="35" charset="-128"/>
              </a:rPr>
              <a:t>, an adaptation for brooding. Having bare skin in contact with the egg rather than feathers is a more efficient way to warm the eggs. [Note: not all birds develop a brood patch, and in some species, males also develop one.]</a:t>
            </a:r>
          </a:p>
          <a:p>
            <a:pPr eaLnBrk="1" hangingPunct="1"/>
            <a:endParaRPr lang="en-US" b="0" baseline="0" dirty="0">
              <a:solidFill>
                <a:srgbClr val="FF0000"/>
              </a:solidFill>
              <a:ea typeface="ＭＳ Ｐゴシック" pitchFamily="35" charset="-128"/>
              <a:cs typeface="ＭＳ Ｐゴシック" pitchFamily="35" charset="-128"/>
            </a:endParaRPr>
          </a:p>
        </p:txBody>
      </p:sp>
      <p:sp>
        <p:nvSpPr>
          <p:cNvPr id="4" name="Slide Number Placeholder 3"/>
          <p:cNvSpPr>
            <a:spLocks noGrp="1"/>
          </p:cNvSpPr>
          <p:nvPr>
            <p:ph type="sldNum" sz="quarter" idx="10"/>
          </p:nvPr>
        </p:nvSpPr>
        <p:spPr/>
        <p:txBody>
          <a:bodyPr/>
          <a:lstStyle/>
          <a:p>
            <a:fld id="{C11C52B5-0570-448D-AC4F-4126C5B246E3}" type="slidenum">
              <a:rPr lang="en-US" smtClean="0"/>
              <a:t>13</a:t>
            </a:fld>
            <a:endParaRPr lang="en-US"/>
          </a:p>
        </p:txBody>
      </p:sp>
    </p:spTree>
    <p:extLst>
      <p:ext uri="{BB962C8B-B14F-4D97-AF65-F5344CB8AC3E}">
        <p14:creationId xmlns:p14="http://schemas.microsoft.com/office/powerpoint/2010/main" val="29259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ea typeface="ＭＳ Ｐゴシック" pitchFamily="35" charset="-128"/>
                <a:cs typeface="ＭＳ Ｐゴシック" pitchFamily="35" charset="-128"/>
              </a:rPr>
              <a:t>These</a:t>
            </a:r>
            <a:r>
              <a:rPr lang="en-US" baseline="0" dirty="0">
                <a:ea typeface="ＭＳ Ｐゴシック" pitchFamily="35" charset="-128"/>
                <a:cs typeface="ＭＳ Ｐゴシック" pitchFamily="35" charset="-128"/>
              </a:rPr>
              <a:t> </a:t>
            </a:r>
            <a:r>
              <a:rPr lang="en-US" b="0" baseline="0" dirty="0">
                <a:ea typeface="ＭＳ Ｐゴシック" pitchFamily="35" charset="-128"/>
                <a:cs typeface="ＭＳ Ｐゴシック" pitchFamily="35" charset="-128"/>
              </a:rPr>
              <a:t>Cooper’s Hawk </a:t>
            </a:r>
            <a:r>
              <a:rPr lang="en-US" baseline="0" dirty="0">
                <a:ea typeface="ＭＳ Ｐゴシック" pitchFamily="35" charset="-128"/>
                <a:cs typeface="ＭＳ Ｐゴシック" pitchFamily="35" charset="-128"/>
              </a:rPr>
              <a:t>chicks just recently hatched! Even though these chicks are already fluffy and have their eyes open, you can tell that they are newly hatched because they still have an egg tooth (small and white on the chick’s beak in the photo above). </a:t>
            </a:r>
            <a:r>
              <a:rPr lang="en-US" b="0" baseline="0" dirty="0">
                <a:ea typeface="ＭＳ Ｐゴシック" pitchFamily="35" charset="-128"/>
                <a:cs typeface="ＭＳ Ｐゴシック" pitchFamily="35" charset="-128"/>
              </a:rPr>
              <a:t>When the chick is ready to hatch, it rubs its egg tooth along the inner wall of the egg until it breaks through. The process of breaking through the eggshell is called pipping (what a great word </a:t>
            </a:r>
            <a:r>
              <a:rPr lang="en-US" b="0" baseline="0" dirty="0">
                <a:ea typeface="ＭＳ Ｐゴシック" pitchFamily="35" charset="-128"/>
                <a:cs typeface="ＭＳ Ｐゴシック" pitchFamily="35" charset="-128"/>
                <a:sym typeface="Wingdings"/>
              </a:rPr>
              <a:t>). The egg tooth usually either falls off or is reabsorbed.</a:t>
            </a:r>
            <a:endParaRPr lang="en-US" dirty="0">
              <a:ea typeface="ＭＳ Ｐゴシック" pitchFamily="35" charset="-128"/>
              <a:cs typeface="ＭＳ Ｐゴシック" pitchFamily="35" charset="-128"/>
            </a:endParaRPr>
          </a:p>
        </p:txBody>
      </p:sp>
      <p:sp>
        <p:nvSpPr>
          <p:cNvPr id="4" name="Slide Number Placeholder 3"/>
          <p:cNvSpPr>
            <a:spLocks noGrp="1"/>
          </p:cNvSpPr>
          <p:nvPr>
            <p:ph type="sldNum" sz="quarter" idx="10"/>
          </p:nvPr>
        </p:nvSpPr>
        <p:spPr/>
        <p:txBody>
          <a:bodyPr/>
          <a:lstStyle/>
          <a:p>
            <a:fld id="{C11C52B5-0570-448D-AC4F-4126C5B246E3}" type="slidenum">
              <a:rPr lang="en-US" smtClean="0"/>
              <a:t>14</a:t>
            </a:fld>
            <a:endParaRPr lang="en-US"/>
          </a:p>
        </p:txBody>
      </p:sp>
    </p:spTree>
    <p:extLst>
      <p:ext uri="{BB962C8B-B14F-4D97-AF65-F5344CB8AC3E}">
        <p14:creationId xmlns:p14="http://schemas.microsoft.com/office/powerpoint/2010/main" val="1993497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ea typeface="ＭＳ Ｐゴシック" pitchFamily="35" charset="-128"/>
                <a:cs typeface="ＭＳ Ｐゴシック" pitchFamily="35" charset="-128"/>
              </a:rPr>
              <a:t>Not all birds are quite so cute and fluffy</a:t>
            </a:r>
            <a:r>
              <a:rPr lang="en-US" baseline="0" dirty="0">
                <a:ea typeface="ＭＳ Ｐゴシック" pitchFamily="35" charset="-128"/>
                <a:cs typeface="ＭＳ Ｐゴシック" pitchFamily="35" charset="-128"/>
              </a:rPr>
              <a:t> as Cooper’s Hawks chicks are right after they hatch. Many birds of prey, like the Cooper’s Hawk, as well as shorebirds and waterfowl, have precocial young. Precocial hatchlings, like this Wood Duck, are much more developed and less dependent on their parents. Most songbirds, on the other hand, have altricial young, which aren’t quite so cute and fluffy right away. Altricial young, like these American Robin chicks, are far less developed at the time of hatching and are completely dependent on their parents. </a:t>
            </a:r>
          </a:p>
          <a:p>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15</a:t>
            </a:fld>
            <a:endParaRPr lang="en-US"/>
          </a:p>
        </p:txBody>
      </p:sp>
    </p:spTree>
    <p:extLst>
      <p:ext uri="{BB962C8B-B14F-4D97-AF65-F5344CB8AC3E}">
        <p14:creationId xmlns:p14="http://schemas.microsoft.com/office/powerpoint/2010/main" val="10578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All </a:t>
            </a:r>
            <a:r>
              <a:rPr lang="en-US" dirty="0" err="1">
                <a:ea typeface="ＭＳ Ｐゴシック" pitchFamily="35" charset="-128"/>
                <a:cs typeface="ＭＳ Ｐゴシック" pitchFamily="35" charset="-128"/>
              </a:rPr>
              <a:t>altricial</a:t>
            </a:r>
            <a:r>
              <a:rPr lang="en-US" baseline="0" dirty="0">
                <a:ea typeface="ＭＳ Ｐゴシック" pitchFamily="35" charset="-128"/>
                <a:cs typeface="ＭＳ Ｐゴシック" pitchFamily="35" charset="-128"/>
              </a:rPr>
              <a:t> young, and even most precocial young, rely on their parents to bring them food or help them find food. Food is what provides all animals with the energy they need to drive life processes, but baby birds especially need to eat lots of food to provide them with the energy they need to grow and develop. Because of this, many species of birds feed their chicks a special, high-nutrient diet that is different from what they’ll eat as adults.</a:t>
            </a:r>
          </a:p>
          <a:p>
            <a:pPr eaLnBrk="1" hangingPunct="1"/>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Other species of birds feed their young the same kind of diet that they’ll eventually eat as adults. </a:t>
            </a:r>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16</a:t>
            </a:fld>
            <a:endParaRPr lang="en-US"/>
          </a:p>
        </p:txBody>
      </p:sp>
    </p:spTree>
    <p:extLst>
      <p:ext uri="{BB962C8B-B14F-4D97-AF65-F5344CB8AC3E}">
        <p14:creationId xmlns:p14="http://schemas.microsoft.com/office/powerpoint/2010/main" val="174963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ea typeface="ＭＳ Ｐゴシック" pitchFamily="35" charset="-128"/>
                <a:cs typeface="ＭＳ Ｐゴシック" pitchFamily="35" charset="-128"/>
              </a:rPr>
              <a:t>‘Fledging’ is something</a:t>
            </a:r>
            <a:r>
              <a:rPr lang="en-US" baseline="0" dirty="0">
                <a:ea typeface="ＭＳ Ｐゴシック" pitchFamily="35" charset="-128"/>
                <a:cs typeface="ＭＳ Ｐゴシック" pitchFamily="35" charset="-128"/>
              </a:rPr>
              <a:t> of a loose term. It is often used to describe young birds like this Red-winged Blackbird, who have left the nest but whose flight feathers haven’t quite finished coming in yet. But a juvenile bird that has already acquired a full set of flight feathers can also be referred to as a fledgling. A fledgling is a young bird that has only recently fledged, or left the nest. This term is most often used for </a:t>
            </a:r>
            <a:r>
              <a:rPr lang="en-US" baseline="0" dirty="0" err="1">
                <a:ea typeface="ＭＳ Ｐゴシック" pitchFamily="35" charset="-128"/>
                <a:cs typeface="ＭＳ Ｐゴシック" pitchFamily="35" charset="-128"/>
              </a:rPr>
              <a:t>altricial</a:t>
            </a:r>
            <a:r>
              <a:rPr lang="en-US" baseline="0" dirty="0">
                <a:ea typeface="ＭＳ Ｐゴシック" pitchFamily="35" charset="-128"/>
                <a:cs typeface="ＭＳ Ｐゴシック" pitchFamily="35" charset="-128"/>
              </a:rPr>
              <a:t> young that need to be reared in the nest for extended periods of time. Most precocial young ‘fledge’ almost immediately (e.g., mallard young are herded to the water within 16 hours of hatching).</a:t>
            </a:r>
            <a:endParaRPr lang="en-US" dirty="0">
              <a:ea typeface="ＭＳ Ｐゴシック" pitchFamily="35" charset="-128"/>
              <a:cs typeface="ＭＳ Ｐゴシック" pitchFamily="35" charset="-128"/>
            </a:endParaRPr>
          </a:p>
          <a:p>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17</a:t>
            </a:fld>
            <a:endParaRPr lang="en-US"/>
          </a:p>
        </p:txBody>
      </p:sp>
    </p:spTree>
    <p:extLst>
      <p:ext uri="{BB962C8B-B14F-4D97-AF65-F5344CB8AC3E}">
        <p14:creationId xmlns:p14="http://schemas.microsoft.com/office/powerpoint/2010/main" val="2913541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Please exercise caution when monitoring</a:t>
            </a:r>
            <a:r>
              <a:rPr lang="en-US" sz="1100" baseline="0" dirty="0">
                <a:latin typeface="Arial" panose="020B0604020202020204" pitchFamily="34" charset="0"/>
                <a:cs typeface="Arial" panose="020B0604020202020204" pitchFamily="34" charset="0"/>
              </a:rPr>
              <a:t> nests to ensure the safety of birds nests and eggs.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6D5E29D-FD2C-4C8B-9A0F-4D7505C65528}" type="slidenum">
              <a:rPr lang="en-US" smtClean="0"/>
              <a:pPr/>
              <a:t>18</a:t>
            </a:fld>
            <a:endParaRPr lang="en-US"/>
          </a:p>
        </p:txBody>
      </p:sp>
    </p:spTree>
    <p:extLst>
      <p:ext uri="{BB962C8B-B14F-4D97-AF65-F5344CB8AC3E}">
        <p14:creationId xmlns:p14="http://schemas.microsoft.com/office/powerpoint/2010/main" val="287839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Checking</a:t>
            </a:r>
            <a:r>
              <a:rPr lang="en-US" u="none" baseline="0" dirty="0"/>
              <a:t> the nests every 3-4 days allows you to collect good information about the nesting cycle without causing too much stress for the birds. You can record your nest checks on a data sheet and enter them online or download the NestWatch app from the Apple App Store or Google Play. If you use the app, you can enter your data as you visit nests. </a:t>
            </a:r>
          </a:p>
        </p:txBody>
      </p:sp>
      <p:sp>
        <p:nvSpPr>
          <p:cNvPr id="4" name="Slide Number Placeholder 3"/>
          <p:cNvSpPr>
            <a:spLocks noGrp="1"/>
          </p:cNvSpPr>
          <p:nvPr>
            <p:ph type="sldNum" sz="quarter" idx="10"/>
          </p:nvPr>
        </p:nvSpPr>
        <p:spPr/>
        <p:txBody>
          <a:bodyPr/>
          <a:lstStyle/>
          <a:p>
            <a:fld id="{96D5E29D-FD2C-4C8B-9A0F-4D7505C65528}" type="slidenum">
              <a:rPr lang="en-US" smtClean="0"/>
              <a:pPr/>
              <a:t>19</a:t>
            </a:fld>
            <a:endParaRPr lang="en-US"/>
          </a:p>
        </p:txBody>
      </p:sp>
    </p:spTree>
    <p:extLst>
      <p:ext uri="{BB962C8B-B14F-4D97-AF65-F5344CB8AC3E}">
        <p14:creationId xmlns:p14="http://schemas.microsoft.com/office/powerpoint/2010/main" val="5454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bird’s perspective, a nest box</a:t>
            </a:r>
            <a:r>
              <a:rPr lang="en-US" baseline="0" dirty="0"/>
              <a:t> and a tree cavity are similar. They both provide a place to nest and protection from weather and predators. Cavities often form in “snags” which is the term ecologists use for “standing dead tree.” </a:t>
            </a:r>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2</a:t>
            </a:fld>
            <a:endParaRPr lang="en-US"/>
          </a:p>
        </p:txBody>
      </p:sp>
    </p:spTree>
    <p:extLst>
      <p:ext uri="{BB962C8B-B14F-4D97-AF65-F5344CB8AC3E}">
        <p14:creationId xmlns:p14="http://schemas.microsoft.com/office/powerpoint/2010/main" val="921012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20</a:t>
            </a:fld>
            <a:endParaRPr lang="en-US"/>
          </a:p>
        </p:txBody>
      </p:sp>
    </p:spTree>
    <p:extLst>
      <p:ext uri="{BB962C8B-B14F-4D97-AF65-F5344CB8AC3E}">
        <p14:creationId xmlns:p14="http://schemas.microsoft.com/office/powerpoint/2010/main" val="1387786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21</a:t>
            </a:fld>
            <a:endParaRPr lang="en-US"/>
          </a:p>
        </p:txBody>
      </p:sp>
    </p:spTree>
    <p:extLst>
      <p:ext uri="{BB962C8B-B14F-4D97-AF65-F5344CB8AC3E}">
        <p14:creationId xmlns:p14="http://schemas.microsoft.com/office/powerpoint/2010/main" val="621527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22</a:t>
            </a:fld>
            <a:endParaRPr lang="en-US"/>
          </a:p>
        </p:txBody>
      </p:sp>
    </p:spTree>
    <p:extLst>
      <p:ext uri="{BB962C8B-B14F-4D97-AF65-F5344CB8AC3E}">
        <p14:creationId xmlns:p14="http://schemas.microsoft.com/office/powerpoint/2010/main" val="229665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23</a:t>
            </a:fld>
            <a:endParaRPr lang="en-US"/>
          </a:p>
        </p:txBody>
      </p:sp>
    </p:spTree>
    <p:extLst>
      <p:ext uri="{BB962C8B-B14F-4D97-AF65-F5344CB8AC3E}">
        <p14:creationId xmlns:p14="http://schemas.microsoft.com/office/powerpoint/2010/main" val="328728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24</a:t>
            </a:fld>
            <a:endParaRPr lang="en-US"/>
          </a:p>
        </p:txBody>
      </p:sp>
    </p:spTree>
    <p:extLst>
      <p:ext uri="{BB962C8B-B14F-4D97-AF65-F5344CB8AC3E}">
        <p14:creationId xmlns:p14="http://schemas.microsoft.com/office/powerpoint/2010/main" val="265839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25</a:t>
            </a:fld>
            <a:endParaRPr lang="en-US"/>
          </a:p>
        </p:txBody>
      </p:sp>
    </p:spTree>
    <p:extLst>
      <p:ext uri="{BB962C8B-B14F-4D97-AF65-F5344CB8AC3E}">
        <p14:creationId xmlns:p14="http://schemas.microsoft.com/office/powerpoint/2010/main" val="228634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26</a:t>
            </a:fld>
            <a:endParaRPr lang="en-US"/>
          </a:p>
        </p:txBody>
      </p:sp>
    </p:spTree>
    <p:extLst>
      <p:ext uri="{BB962C8B-B14F-4D97-AF65-F5344CB8AC3E}">
        <p14:creationId xmlns:p14="http://schemas.microsoft.com/office/powerpoint/2010/main" val="1940573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27</a:t>
            </a:fld>
            <a:endParaRPr lang="en-US"/>
          </a:p>
        </p:txBody>
      </p:sp>
    </p:spTree>
    <p:extLst>
      <p:ext uri="{BB962C8B-B14F-4D97-AF65-F5344CB8AC3E}">
        <p14:creationId xmlns:p14="http://schemas.microsoft.com/office/powerpoint/2010/main" val="945527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NestWatch</a:t>
            </a:r>
            <a:r>
              <a:rPr lang="en-US" baseline="0" dirty="0"/>
              <a:t> Bingo to review nesting cycle &amp; get certified to be an official </a:t>
            </a:r>
            <a:r>
              <a:rPr lang="en-US" baseline="0" dirty="0" err="1"/>
              <a:t>NestWatcher</a:t>
            </a:r>
            <a:r>
              <a:rPr lang="en-US" baseline="0" dirty="0"/>
              <a:t>! </a:t>
            </a:r>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28</a:t>
            </a:fld>
            <a:endParaRPr lang="en-US"/>
          </a:p>
        </p:txBody>
      </p:sp>
    </p:spTree>
    <p:extLst>
      <p:ext uri="{BB962C8B-B14F-4D97-AF65-F5344CB8AC3E}">
        <p14:creationId xmlns:p14="http://schemas.microsoft.com/office/powerpoint/2010/main" val="1095904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find a nest in a nest box, in a tree,</a:t>
            </a:r>
            <a:r>
              <a:rPr lang="en-US" baseline="0" dirty="0"/>
              <a:t> or attached to a building, be sure to note the different nesting materials. </a:t>
            </a:r>
            <a:r>
              <a:rPr lang="en-US" dirty="0"/>
              <a:t>Sometimes</a:t>
            </a:r>
            <a:r>
              <a:rPr lang="en-US" baseline="0" dirty="0"/>
              <a:t> the differences can be more subtle.  For instance, nests of cardinals and catbirds may at first appear the same and both are placed in the middle of a dense shrub, however upon closer examination you will see that cardinal nests are built out of finer grassy material and catbird nests are built out of thicker sticks.  Their eggs are very differently colored, which is another clue to nest identification. A nest made with mud attached to a structure is likely a phoebe or a Barn or Cliff swallow nest. </a:t>
            </a:r>
          </a:p>
          <a:p>
            <a:endParaRPr lang="en-US" baseline="0" dirty="0"/>
          </a:p>
          <a:p>
            <a:pPr defTabSz="897301">
              <a:defRPr/>
            </a:pPr>
            <a:r>
              <a:rPr lang="en-US" dirty="0"/>
              <a:t>These differences in nest structure also</a:t>
            </a:r>
            <a:r>
              <a:rPr lang="en-US" baseline="0" dirty="0"/>
              <a:t> apply to species that nest in nest boxes. A House Wren nest will have lots of sticks and feathers in the nest bowl, but a chickadee nest will contain fur and moss. </a:t>
            </a: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29</a:t>
            </a:fld>
            <a:endParaRPr lang="en-US" dirty="0"/>
          </a:p>
        </p:txBody>
      </p:sp>
    </p:spTree>
    <p:extLst>
      <p:ext uri="{BB962C8B-B14F-4D97-AF65-F5344CB8AC3E}">
        <p14:creationId xmlns:p14="http://schemas.microsoft.com/office/powerpoint/2010/main" val="321277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nest box or birdhouse</a:t>
            </a:r>
            <a:r>
              <a:rPr lang="en-US" baseline="0" dirty="0"/>
              <a:t> is made from wood that isn’t treated with chemicals. Usually the wood is cedar, pine, or cypress. These types of wood last the longest. The nest box is not painted. Paints can release chemicals which are not good for birds. Also, painted boxes stand out in the environment and can attract predators. </a:t>
            </a:r>
          </a:p>
          <a:p>
            <a:endParaRPr lang="en-US" baseline="0" dirty="0"/>
          </a:p>
          <a:p>
            <a:r>
              <a:rPr lang="en-US" baseline="0" dirty="0"/>
              <a:t>Good nest boxes are screwed together (not nailed) and have an entrance door that can be opened. Having a door that opens allows you to check the nest box and clean out old nests at the end of the nesting season. </a:t>
            </a:r>
          </a:p>
          <a:p>
            <a:endParaRPr lang="en-US" baseline="0" dirty="0"/>
          </a:p>
          <a:p>
            <a:r>
              <a:rPr lang="en-US" baseline="0" dirty="0"/>
              <a:t>Good nest boxes also have predator guards to prevent animals like raccoons, chipmunks, and cats from getting into the nest box. </a:t>
            </a:r>
          </a:p>
          <a:p>
            <a:endParaRPr lang="en-US" baseline="0" dirty="0"/>
          </a:p>
          <a:p>
            <a:r>
              <a:rPr lang="en-US" baseline="0" dirty="0"/>
              <a:t>Good nest boxes have a sloped roof to shed rain and a recessed floor with drainage so that water does not stay in the nest box. </a:t>
            </a:r>
          </a:p>
          <a:p>
            <a:endParaRPr lang="en-US" baseline="0" dirty="0"/>
          </a:p>
          <a:p>
            <a:r>
              <a:rPr lang="en-US" baseline="0" dirty="0"/>
              <a:t>Good nest boxes are also the appropriate size with the right size entrance hole for the bird that you want to attract to the nest box. The good box pictured above is meant for bluebirds and swallows, but would also attract chickadees and wrens. </a:t>
            </a:r>
          </a:p>
          <a:p>
            <a:endParaRPr lang="en-US" baseline="0" dirty="0"/>
          </a:p>
          <a:p>
            <a:pPr marL="0" marR="0" lvl="0" indent="0" algn="l" defTabSz="820583" rtl="0" eaLnBrk="1" fontAlgn="auto" latinLnBrk="0" hangingPunct="1">
              <a:lnSpc>
                <a:spcPct val="100000"/>
              </a:lnSpc>
              <a:spcBef>
                <a:spcPts val="0"/>
              </a:spcBef>
              <a:spcAft>
                <a:spcPts val="0"/>
              </a:spcAft>
              <a:buClrTx/>
              <a:buSzTx/>
              <a:buFontTx/>
              <a:buNone/>
              <a:tabLst/>
              <a:defRPr/>
            </a:pPr>
            <a:r>
              <a:rPr lang="en-US" baseline="0" dirty="0"/>
              <a:t>The bad nest box in the picture is meant for decoration. It has too many entrance holes and the box is glued shut. It is also painted bright colors which may attract predators. There are perches on the front of the nest box. Birds do not need a perch. The perch is a good way for predators to get into the box. </a:t>
            </a:r>
          </a:p>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820583"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A7A35AB-B22F-4453-8A47-1CFD5E32A96F}" type="slidenum">
              <a:rPr lang="en-US" smtClean="0"/>
              <a:t>3</a:t>
            </a:fld>
            <a:endParaRPr lang="en-US"/>
          </a:p>
        </p:txBody>
      </p:sp>
    </p:spTree>
    <p:extLst>
      <p:ext uri="{BB962C8B-B14F-4D97-AF65-F5344CB8AC3E}">
        <p14:creationId xmlns:p14="http://schemas.microsoft.com/office/powerpoint/2010/main" val="541334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often more effective to let the birds show</a:t>
            </a:r>
            <a:r>
              <a:rPr lang="en-US" baseline="0" dirty="0"/>
              <a:t> you where their nests are rather than simply looking for the nests themselves.  Learning to interpret bird behavior can make finding nests much easier.  Nest building is a particularly easy time to find nests, but give birds some room, because it’s also a time when they’re highly vulnerable to abandoning a nest that they haven’t invested much in.</a:t>
            </a: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30</a:t>
            </a:fld>
            <a:endParaRPr lang="en-US" dirty="0"/>
          </a:p>
        </p:txBody>
      </p:sp>
    </p:spTree>
    <p:extLst>
      <p:ext uri="{BB962C8B-B14F-4D97-AF65-F5344CB8AC3E}">
        <p14:creationId xmlns:p14="http://schemas.microsoft.com/office/powerpoint/2010/main" val="643357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egg laying, birds want to be sneaky to avoid attracting the attention of predators to nest sites. They also only visit once a day to lay an egg, usually in the morning. It’s usually pure luck when you find one during laying (unless in a nest box).</a:t>
            </a: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31</a:t>
            </a:fld>
            <a:endParaRPr lang="en-US" dirty="0"/>
          </a:p>
        </p:txBody>
      </p:sp>
    </p:spTree>
    <p:extLst>
      <p:ext uri="{BB962C8B-B14F-4D97-AF65-F5344CB8AC3E}">
        <p14:creationId xmlns:p14="http://schemas.microsoft.com/office/powerpoint/2010/main" val="372943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searching for nests, watch</a:t>
            </a:r>
            <a:r>
              <a:rPr lang="en-US" baseline="0" dirty="0"/>
              <a:t> for birds that jump off of nests at the last second and listen for harsh alarm calls that will let you know that you’re near a nest.</a:t>
            </a: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32</a:t>
            </a:fld>
            <a:endParaRPr lang="en-US" dirty="0"/>
          </a:p>
        </p:txBody>
      </p:sp>
    </p:spTree>
    <p:extLst>
      <p:ext uri="{BB962C8B-B14F-4D97-AF65-F5344CB8AC3E}">
        <p14:creationId xmlns:p14="http://schemas.microsoft.com/office/powerpoint/2010/main" val="1684965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nestling period a very active phase of life at the</a:t>
            </a:r>
            <a:r>
              <a:rPr lang="en-US" baseline="0" dirty="0"/>
              <a:t> nest.  There will be lots of behavioral cues that you can use to locate active nests. Females are less likely to abandon nests at this point, but you should still keep visits short to minimize disturbance to the nestlings.</a:t>
            </a:r>
            <a:endParaRPr lang="en-US" dirty="0"/>
          </a:p>
        </p:txBody>
      </p:sp>
      <p:sp>
        <p:nvSpPr>
          <p:cNvPr id="4" name="Slide Number Placeholder 3"/>
          <p:cNvSpPr>
            <a:spLocks noGrp="1"/>
          </p:cNvSpPr>
          <p:nvPr>
            <p:ph type="sldNum" sz="quarter" idx="10"/>
          </p:nvPr>
        </p:nvSpPr>
        <p:spPr/>
        <p:txBody>
          <a:bodyPr/>
          <a:lstStyle/>
          <a:p>
            <a:fld id="{96D5E29D-FD2C-4C8B-9A0F-4D7505C65528}" type="slidenum">
              <a:rPr lang="en-US" smtClean="0"/>
              <a:pPr/>
              <a:t>33</a:t>
            </a:fld>
            <a:endParaRPr lang="en-US" dirty="0"/>
          </a:p>
        </p:txBody>
      </p:sp>
    </p:spTree>
    <p:extLst>
      <p:ext uri="{BB962C8B-B14F-4D97-AF65-F5344CB8AC3E}">
        <p14:creationId xmlns:p14="http://schemas.microsoft.com/office/powerpoint/2010/main" val="921830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means that at least one young fledged. Not</a:t>
            </a:r>
            <a:r>
              <a:rPr lang="en-US" baseline="0" dirty="0"/>
              <a:t> all of the young have to fledge in order for the nest to be successful. Long-term average is the average calculated over a long period of time. This graph calculates the long-term average of Mountain Bluebirds between 1997-2015; that is 18 years of data collected! We can learn a lot from long-term data. See the next slide for an example. </a:t>
            </a:r>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34</a:t>
            </a:fld>
            <a:endParaRPr lang="en-US"/>
          </a:p>
        </p:txBody>
      </p:sp>
    </p:spTree>
    <p:extLst>
      <p:ext uri="{BB962C8B-B14F-4D97-AF65-F5344CB8AC3E}">
        <p14:creationId xmlns:p14="http://schemas.microsoft.com/office/powerpoint/2010/main" val="2310882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data show trends in populations.</a:t>
            </a:r>
            <a:r>
              <a:rPr lang="en-US" baseline="0" dirty="0"/>
              <a:t> </a:t>
            </a:r>
            <a:r>
              <a:rPr lang="en-US" dirty="0"/>
              <a:t>If a species</a:t>
            </a:r>
            <a:r>
              <a:rPr lang="en-US" baseline="0" dirty="0"/>
              <a:t> is in decline, we can research the causes and devise solutions. </a:t>
            </a:r>
          </a:p>
        </p:txBody>
      </p:sp>
      <p:sp>
        <p:nvSpPr>
          <p:cNvPr id="4" name="Slide Number Placeholder 3"/>
          <p:cNvSpPr>
            <a:spLocks noGrp="1"/>
          </p:cNvSpPr>
          <p:nvPr>
            <p:ph type="sldNum" sz="quarter" idx="10"/>
          </p:nvPr>
        </p:nvSpPr>
        <p:spPr/>
        <p:txBody>
          <a:bodyPr/>
          <a:lstStyle/>
          <a:p>
            <a:fld id="{4A7A35AB-B22F-4453-8A47-1CFD5E32A96F}" type="slidenum">
              <a:rPr lang="en-US" smtClean="0"/>
              <a:t>35</a:t>
            </a:fld>
            <a:endParaRPr lang="en-US"/>
          </a:p>
        </p:txBody>
      </p:sp>
    </p:spTree>
    <p:extLst>
      <p:ext uri="{BB962C8B-B14F-4D97-AF65-F5344CB8AC3E}">
        <p14:creationId xmlns:p14="http://schemas.microsoft.com/office/powerpoint/2010/main" val="70585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Average _______________</a:t>
            </a:r>
            <a:r>
              <a:rPr lang="en-US" sz="1100" i="1" kern="1200" dirty="0">
                <a:solidFill>
                  <a:schemeClr val="tx1"/>
                </a:solidFill>
                <a:effectLst/>
                <a:latin typeface="+mn-lt"/>
                <a:ea typeface="+mn-ea"/>
                <a:cs typeface="+mn-cs"/>
              </a:rPr>
              <a:t> (actual average will vary based on the answer to Question 1. The formula: add all numbers in the right-hand column and divide by 11. </a:t>
            </a:r>
          </a:p>
          <a:p>
            <a:pPr marL="0" marR="0" indent="0" algn="l" defTabSz="820583"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Now we will graph years 1-11 individually</a:t>
            </a:r>
            <a:r>
              <a:rPr lang="en-US" sz="1100" b="0" i="0" kern="1200" baseline="0" dirty="0">
                <a:solidFill>
                  <a:schemeClr val="tx1"/>
                </a:solidFill>
                <a:effectLst/>
                <a:latin typeface="+mn-lt"/>
                <a:ea typeface="+mn-ea"/>
                <a:cs typeface="+mn-cs"/>
              </a:rPr>
              <a:t> or as a group. You could utilize a white board for the graphing. </a:t>
            </a:r>
          </a:p>
          <a:p>
            <a:pPr marL="0" marR="0" indent="0" algn="l" defTabSz="820583" rtl="0" eaLnBrk="1" fontAlgn="auto" latinLnBrk="0" hangingPunct="1">
              <a:lnSpc>
                <a:spcPct val="100000"/>
              </a:lnSpc>
              <a:spcBef>
                <a:spcPts val="0"/>
              </a:spcBef>
              <a:spcAft>
                <a:spcPts val="0"/>
              </a:spcAft>
              <a:buClrTx/>
              <a:buSzTx/>
              <a:buFontTx/>
              <a:buNone/>
              <a:tabLst/>
              <a:defRPr/>
            </a:pPr>
            <a:r>
              <a:rPr lang="en-US" sz="1100" b="0" i="0" kern="1200" baseline="0" dirty="0">
                <a:solidFill>
                  <a:schemeClr val="tx1"/>
                </a:solidFill>
                <a:effectLst/>
                <a:latin typeface="+mn-lt"/>
                <a:ea typeface="+mn-ea"/>
                <a:cs typeface="+mn-cs"/>
              </a:rPr>
              <a:t>After you are done graphing, ask if the trend is decreasing, increasing, or remained about the same? See Activity 5 Part 1, pages 29-30. </a:t>
            </a:r>
            <a:endParaRPr lang="en-US" sz="11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36</a:t>
            </a:fld>
            <a:endParaRPr lang="en-US"/>
          </a:p>
        </p:txBody>
      </p:sp>
    </p:spTree>
    <p:extLst>
      <p:ext uri="{BB962C8B-B14F-4D97-AF65-F5344CB8AC3E}">
        <p14:creationId xmlns:p14="http://schemas.microsoft.com/office/powerpoint/2010/main" val="145086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Which region had the highest average clutch size?  The lowest? Have youth come up to the map. </a:t>
            </a:r>
          </a:p>
          <a:p>
            <a:r>
              <a:rPr lang="en-US" sz="1100" i="1" kern="1200" dirty="0">
                <a:solidFill>
                  <a:schemeClr val="tx1"/>
                </a:solidFill>
                <a:effectLst/>
                <a:latin typeface="+mn-lt"/>
                <a:ea typeface="+mn-ea"/>
                <a:cs typeface="+mn-cs"/>
              </a:rPr>
              <a:t>Highest = northwestern region, at 6.3</a:t>
            </a:r>
            <a:r>
              <a:rPr lang="en-US" sz="1100" kern="1200" dirty="0">
                <a:solidFill>
                  <a:schemeClr val="tx1"/>
                </a:solidFill>
                <a:effectLst/>
                <a:latin typeface="+mn-lt"/>
                <a:ea typeface="+mn-ea"/>
                <a:cs typeface="+mn-cs"/>
              </a:rPr>
              <a:t>; lowest = n</a:t>
            </a:r>
            <a:r>
              <a:rPr lang="en-US" sz="1100" i="1" kern="1200" dirty="0">
                <a:solidFill>
                  <a:schemeClr val="tx1"/>
                </a:solidFill>
                <a:effectLst/>
                <a:latin typeface="+mn-lt"/>
                <a:ea typeface="+mn-ea"/>
                <a:cs typeface="+mn-cs"/>
              </a:rPr>
              <a:t>ortheastern, at 4.6</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Which environmental factors might vary in a way that could influence clutch size?</a:t>
            </a:r>
          </a:p>
          <a:p>
            <a:r>
              <a:rPr lang="en-US" sz="1100" i="1" kern="1200" dirty="0">
                <a:solidFill>
                  <a:schemeClr val="tx1"/>
                </a:solidFill>
                <a:effectLst/>
                <a:latin typeface="+mn-lt"/>
                <a:ea typeface="+mn-ea"/>
                <a:cs typeface="+mn-cs"/>
              </a:rPr>
              <a:t>Climate (temperature, precipitation), food availability</a:t>
            </a:r>
            <a:endParaRPr lang="en-US" dirty="0"/>
          </a:p>
          <a:p>
            <a:endParaRPr lang="en-US" dirty="0"/>
          </a:p>
          <a:p>
            <a:r>
              <a:rPr lang="en-US" dirty="0"/>
              <a:t>Questions from </a:t>
            </a:r>
            <a:r>
              <a:rPr lang="en-US" baseline="0" dirty="0"/>
              <a:t>Activity 5 Part 2, page 32-33. </a:t>
            </a:r>
          </a:p>
        </p:txBody>
      </p:sp>
      <p:sp>
        <p:nvSpPr>
          <p:cNvPr id="4" name="Slide Number Placeholder 3"/>
          <p:cNvSpPr>
            <a:spLocks noGrp="1"/>
          </p:cNvSpPr>
          <p:nvPr>
            <p:ph type="sldNum" sz="quarter" idx="10"/>
          </p:nvPr>
        </p:nvSpPr>
        <p:spPr/>
        <p:txBody>
          <a:bodyPr/>
          <a:lstStyle/>
          <a:p>
            <a:fld id="{4A7A35AB-B22F-4453-8A47-1CFD5E32A96F}" type="slidenum">
              <a:rPr lang="en-US" smtClean="0"/>
              <a:t>37</a:t>
            </a:fld>
            <a:endParaRPr lang="en-US"/>
          </a:p>
        </p:txBody>
      </p:sp>
    </p:spTree>
    <p:extLst>
      <p:ext uri="{BB962C8B-B14F-4D97-AF65-F5344CB8AC3E}">
        <p14:creationId xmlns:p14="http://schemas.microsoft.com/office/powerpoint/2010/main" val="2657792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at the graph, what species is most likely to have multiple broods per year? </a:t>
            </a:r>
            <a:r>
              <a:rPr lang="en-US" sz="1100" kern="1200" dirty="0">
                <a:solidFill>
                  <a:schemeClr val="tx1"/>
                </a:solidFill>
                <a:effectLst/>
                <a:latin typeface="+mn-lt"/>
                <a:ea typeface="+mn-ea"/>
                <a:cs typeface="+mn-cs"/>
              </a:rPr>
              <a:t>A brood is a group of young raised together at one time. Some birds only have one set of young, while others can have two or more. </a:t>
            </a:r>
            <a:endParaRPr lang="en-US" baseline="0" dirty="0"/>
          </a:p>
          <a:p>
            <a:pPr marL="0" marR="0" indent="0" algn="l" defTabSz="820583" rtl="0" eaLnBrk="1" fontAlgn="auto" latinLnBrk="0" hangingPunct="1">
              <a:lnSpc>
                <a:spcPct val="100000"/>
              </a:lnSpc>
              <a:spcBef>
                <a:spcPts val="0"/>
              </a:spcBef>
              <a:spcAft>
                <a:spcPts val="0"/>
              </a:spcAft>
              <a:buClrTx/>
              <a:buSzTx/>
              <a:buFontTx/>
              <a:buNone/>
              <a:tabLst/>
              <a:defRPr/>
            </a:pPr>
            <a:r>
              <a:rPr lang="en-US" sz="1100" i="1" kern="1200" dirty="0">
                <a:solidFill>
                  <a:schemeClr val="tx1"/>
                </a:solidFill>
                <a:effectLst/>
                <a:latin typeface="+mn-lt"/>
                <a:ea typeface="+mn-ea"/>
                <a:cs typeface="+mn-cs"/>
              </a:rPr>
              <a:t>The pattern of steady peaks indicates that Eastern Bluebirds are more likely to have two or even three broods a year. The single large peak for Tree Swallow indicates that it typically has only one brood per year.</a:t>
            </a:r>
            <a:endParaRPr lang="en-US" sz="1100" kern="1200" dirty="0">
              <a:solidFill>
                <a:schemeClr val="tx1"/>
              </a:solidFill>
              <a:effectLst/>
              <a:latin typeface="+mn-lt"/>
              <a:ea typeface="+mn-ea"/>
              <a:cs typeface="+mn-cs"/>
            </a:endParaRPr>
          </a:p>
          <a:p>
            <a:endParaRPr lang="en-US" dirty="0"/>
          </a:p>
          <a:p>
            <a:pPr lvl="0"/>
            <a:r>
              <a:rPr lang="en-US" sz="1100" kern="1200" dirty="0">
                <a:solidFill>
                  <a:schemeClr val="tx1"/>
                </a:solidFill>
                <a:effectLst/>
                <a:latin typeface="+mn-lt"/>
                <a:ea typeface="+mn-ea"/>
                <a:cs typeface="+mn-cs"/>
              </a:rPr>
              <a:t>What species is likely to migrate longer distances in the fall</a:t>
            </a:r>
            <a:r>
              <a:rPr lang="en-US" sz="1100" kern="1200" baseline="0" dirty="0">
                <a:solidFill>
                  <a:schemeClr val="tx1"/>
                </a:solidFill>
                <a:effectLst/>
                <a:latin typeface="+mn-lt"/>
                <a:ea typeface="+mn-ea"/>
                <a:cs typeface="+mn-cs"/>
              </a:rPr>
              <a:t> or winter</a:t>
            </a:r>
            <a:r>
              <a:rPr lang="en-US" sz="1100" kern="1200" dirty="0">
                <a:solidFill>
                  <a:schemeClr val="tx1"/>
                </a:solidFill>
                <a:effectLst/>
                <a:latin typeface="+mn-lt"/>
                <a:ea typeface="+mn-ea"/>
                <a:cs typeface="+mn-cs"/>
              </a:rPr>
              <a:t>?</a:t>
            </a:r>
          </a:p>
          <a:p>
            <a:r>
              <a:rPr lang="en-US" sz="1100" i="1" kern="1200" dirty="0">
                <a:solidFill>
                  <a:schemeClr val="tx1"/>
                </a:solidFill>
                <a:effectLst/>
                <a:latin typeface="+mn-lt"/>
                <a:ea typeface="+mn-ea"/>
                <a:cs typeface="+mn-cs"/>
              </a:rPr>
              <a:t>We can infer from its later peak of egg-laying that the Tree Swallow is the longer-distance migrant. The farther a bird migrates in the winter, the longer it takes to return and start nesting in the spring.</a:t>
            </a:r>
            <a:endParaRPr lang="en-US" sz="1100" kern="1200" dirty="0">
              <a:solidFill>
                <a:schemeClr val="tx1"/>
              </a:solidFill>
              <a:effectLst/>
              <a:latin typeface="+mn-lt"/>
              <a:ea typeface="+mn-ea"/>
              <a:cs typeface="+mn-cs"/>
            </a:endParaRPr>
          </a:p>
          <a:p>
            <a:endParaRPr lang="en-US" dirty="0"/>
          </a:p>
          <a:p>
            <a:r>
              <a:rPr lang="en-US" dirty="0"/>
              <a:t>Questions</a:t>
            </a:r>
            <a:r>
              <a:rPr lang="en-US" baseline="0" dirty="0"/>
              <a:t> from Activity 5 Part 2, page 32-33. </a:t>
            </a:r>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38</a:t>
            </a:fld>
            <a:endParaRPr lang="en-US"/>
          </a:p>
        </p:txBody>
      </p:sp>
    </p:spTree>
    <p:extLst>
      <p:ext uri="{BB962C8B-B14F-4D97-AF65-F5344CB8AC3E}">
        <p14:creationId xmlns:p14="http://schemas.microsoft.com/office/powerpoint/2010/main" val="4002095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a:t>
            </a:r>
            <a:r>
              <a:rPr lang="en-US" baseline="0" dirty="0"/>
              <a:t> data and understanding how to use it are important to solving real world questions about birds! Thanks for your help! </a:t>
            </a:r>
          </a:p>
        </p:txBody>
      </p:sp>
      <p:sp>
        <p:nvSpPr>
          <p:cNvPr id="4" name="Slide Number Placeholder 3"/>
          <p:cNvSpPr>
            <a:spLocks noGrp="1"/>
          </p:cNvSpPr>
          <p:nvPr>
            <p:ph type="sldNum" sz="quarter" idx="10"/>
          </p:nvPr>
        </p:nvSpPr>
        <p:spPr/>
        <p:txBody>
          <a:bodyPr/>
          <a:lstStyle/>
          <a:p>
            <a:fld id="{4A7A35AB-B22F-4453-8A47-1CFD5E32A96F}" type="slidenum">
              <a:rPr lang="en-US" smtClean="0"/>
              <a:t>39</a:t>
            </a:fld>
            <a:endParaRPr lang="en-US"/>
          </a:p>
        </p:txBody>
      </p:sp>
    </p:spTree>
    <p:extLst>
      <p:ext uri="{BB962C8B-B14F-4D97-AF65-F5344CB8AC3E}">
        <p14:creationId xmlns:p14="http://schemas.microsoft.com/office/powerpoint/2010/main" val="98726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area in which an animal lives; can be described by the sources of food, water, cover (shelter), space to move about.</a:t>
            </a:r>
            <a:r>
              <a:rPr lang="en-US" sz="1100" kern="1200" baseline="0" dirty="0">
                <a:solidFill>
                  <a:schemeClr val="tx1"/>
                </a:solidFill>
                <a:effectLst/>
                <a:latin typeface="+mn-lt"/>
                <a:ea typeface="+mn-ea"/>
                <a:cs typeface="+mn-cs"/>
              </a:rPr>
              <a:t> Animals such as a polar bear prefer what type of habitat? Where would this desert tortoise prefer to live? Just like these animals can be found in a specific habitat, birds also prefer different habitats. </a:t>
            </a:r>
            <a:r>
              <a:rPr lang="en-US" sz="1100" b="0" kern="1200" baseline="0" dirty="0">
                <a:solidFill>
                  <a:schemeClr val="tx1"/>
                </a:solidFill>
                <a:effectLst/>
                <a:latin typeface="+mn-lt"/>
                <a:ea typeface="+mn-ea"/>
                <a:cs typeface="+mn-cs"/>
              </a:rPr>
              <a:t>T</a:t>
            </a:r>
            <a:r>
              <a:rPr lang="en-US" sz="1100" kern="1200" baseline="0" dirty="0">
                <a:solidFill>
                  <a:schemeClr val="tx1"/>
                </a:solidFill>
                <a:effectLst/>
                <a:latin typeface="+mn-lt"/>
                <a:ea typeface="+mn-ea"/>
                <a:cs typeface="+mn-cs"/>
              </a:rPr>
              <a:t>his chickadee resides in forests, parks, and near people’s houses. </a:t>
            </a:r>
          </a:p>
        </p:txBody>
      </p:sp>
      <p:sp>
        <p:nvSpPr>
          <p:cNvPr id="4" name="Slide Number Placeholder 3"/>
          <p:cNvSpPr>
            <a:spLocks noGrp="1"/>
          </p:cNvSpPr>
          <p:nvPr>
            <p:ph type="sldNum" sz="quarter" idx="10"/>
          </p:nvPr>
        </p:nvSpPr>
        <p:spPr/>
        <p:txBody>
          <a:bodyPr/>
          <a:lstStyle/>
          <a:p>
            <a:fld id="{4A7A35AB-B22F-4453-8A47-1CFD5E32A96F}" type="slidenum">
              <a:rPr lang="en-US" smtClean="0"/>
              <a:t>4</a:t>
            </a:fld>
            <a:endParaRPr lang="en-US"/>
          </a:p>
        </p:txBody>
      </p:sp>
    </p:spTree>
    <p:extLst>
      <p:ext uri="{BB962C8B-B14F-4D97-AF65-F5344CB8AC3E}">
        <p14:creationId xmlns:p14="http://schemas.microsoft.com/office/powerpoint/2010/main" val="2117714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a:t>
            </a:r>
          </a:p>
          <a:p>
            <a:pPr marL="0" marR="0" lvl="0" indent="0" algn="l" defTabSz="820583" rtl="0" eaLnBrk="1" fontAlgn="auto" latinLnBrk="0" hangingPunct="1">
              <a:lnSpc>
                <a:spcPct val="100000"/>
              </a:lnSpc>
              <a:spcBef>
                <a:spcPts val="0"/>
              </a:spcBef>
              <a:spcAft>
                <a:spcPts val="0"/>
              </a:spcAft>
              <a:buClrTx/>
              <a:buSzTx/>
              <a:buFontTx/>
              <a:buNone/>
              <a:tabLst/>
              <a:defRPr/>
            </a:pPr>
            <a:r>
              <a:rPr lang="en-US" b="0" baseline="0" dirty="0"/>
              <a:t>All photographs were submitted to the Cornell Lab of Ornithology by citizen science participants unless otherwise specified.</a:t>
            </a:r>
          </a:p>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40</a:t>
            </a:fld>
            <a:endParaRPr lang="en-US"/>
          </a:p>
        </p:txBody>
      </p:sp>
    </p:spTree>
    <p:extLst>
      <p:ext uri="{BB962C8B-B14F-4D97-AF65-F5344CB8AC3E}">
        <p14:creationId xmlns:p14="http://schemas.microsoft.com/office/powerpoint/2010/main" val="383541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examples</a:t>
            </a:r>
            <a:r>
              <a:rPr lang="en-US" baseline="0" dirty="0"/>
              <a:t> of habitats. There are many other habitats that are not pictured. What habitats do you see in these photos? </a:t>
            </a:r>
            <a:r>
              <a:rPr lang="en-US" i="1" baseline="0" dirty="0"/>
              <a:t>Clockwise from upper left: open woodland, wetland, forest, shrub, town/city, lake. </a:t>
            </a:r>
            <a:r>
              <a:rPr lang="en-US" baseline="0" dirty="0"/>
              <a:t>You can finding nesting birds in all of these different habitats. </a:t>
            </a:r>
            <a:endParaRPr lang="en-US" i="1" baseline="0" dirty="0"/>
          </a:p>
          <a:p>
            <a:endParaRPr lang="en-US" i="1" baseline="0" dirty="0"/>
          </a:p>
          <a:p>
            <a:r>
              <a:rPr lang="en-US" b="0" i="0" baseline="0" dirty="0"/>
              <a:t>Open woodland – An area that has a low density of trees and canopy is open, allowing for sunlight to penetrate to the forest floor.</a:t>
            </a:r>
          </a:p>
          <a:p>
            <a:r>
              <a:rPr lang="en-US" b="0" i="0" dirty="0"/>
              <a:t>Wetland – An area</a:t>
            </a:r>
            <a:r>
              <a:rPr lang="en-US" b="0" i="0" baseline="0" dirty="0"/>
              <a:t> that is saturated with water either permanently or seasonally. </a:t>
            </a:r>
            <a:endParaRPr lang="en-US" b="0" i="0" dirty="0"/>
          </a:p>
          <a:p>
            <a:r>
              <a:rPr lang="en-US" b="0" i="0" dirty="0"/>
              <a:t>Forest –  </a:t>
            </a:r>
            <a:r>
              <a:rPr lang="en-US" dirty="0"/>
              <a:t>Dominated by deciduous and/or coniferous trees, generally with a distinct canopy, though it can have some open areas.</a:t>
            </a:r>
            <a:endParaRPr lang="en-US" b="0" i="0" dirty="0"/>
          </a:p>
          <a:p>
            <a:r>
              <a:rPr lang="en-US" b="0" i="0" dirty="0"/>
              <a:t>Shrub</a:t>
            </a:r>
            <a:r>
              <a:rPr lang="en-US" b="0" i="0" baseline="0" dirty="0"/>
              <a:t> – An area that is a thicket of shrubs and young trees, also contains grasses and wildflowers. </a:t>
            </a:r>
          </a:p>
          <a:p>
            <a:r>
              <a:rPr lang="en-US" b="0" i="0" baseline="0" dirty="0"/>
              <a:t>Town &amp; City – An area characterized by houses, streets, and parks. </a:t>
            </a:r>
          </a:p>
          <a:p>
            <a:r>
              <a:rPr lang="en-US" b="0" i="0" baseline="0" dirty="0"/>
              <a:t>Lake – An area of variable size that is filled with water, localized in a basin. </a:t>
            </a:r>
            <a:endParaRPr lang="en-US" b="0" i="0" dirty="0"/>
          </a:p>
          <a:p>
            <a:endParaRPr lang="en-US" b="0" i="0" dirty="0"/>
          </a:p>
          <a:p>
            <a:endParaRPr lang="en-US" b="0" i="0" dirty="0"/>
          </a:p>
        </p:txBody>
      </p:sp>
      <p:sp>
        <p:nvSpPr>
          <p:cNvPr id="4" name="Slide Number Placeholder 3"/>
          <p:cNvSpPr>
            <a:spLocks noGrp="1"/>
          </p:cNvSpPr>
          <p:nvPr>
            <p:ph type="sldNum" sz="quarter" idx="10"/>
          </p:nvPr>
        </p:nvSpPr>
        <p:spPr/>
        <p:txBody>
          <a:bodyPr/>
          <a:lstStyle/>
          <a:p>
            <a:fld id="{4A7A35AB-B22F-4453-8A47-1CFD5E32A96F}" type="slidenum">
              <a:rPr lang="en-US" smtClean="0"/>
              <a:t>5</a:t>
            </a:fld>
            <a:endParaRPr lang="en-US"/>
          </a:p>
        </p:txBody>
      </p:sp>
    </p:spTree>
    <p:extLst>
      <p:ext uri="{BB962C8B-B14F-4D97-AF65-F5344CB8AC3E}">
        <p14:creationId xmlns:p14="http://schemas.microsoft.com/office/powerpoint/2010/main" val="283765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youth</a:t>
            </a:r>
            <a:r>
              <a:rPr lang="en-US" baseline="0" dirty="0"/>
              <a:t> which habitats from the last slide these birds might nest in.  Feel free to go back and forth between this slide and the previous slide to help guide their decision making. </a:t>
            </a:r>
          </a:p>
          <a:p>
            <a:r>
              <a:rPr lang="en-US" baseline="0" dirty="0"/>
              <a:t>To get more information about each species, use the NestWatch Common Nesting Birds guide: https://nestwatch.org/learn/focal-species/. Birds might nest in several different habitats. </a:t>
            </a:r>
            <a:endParaRPr lang="en-US" dirty="0"/>
          </a:p>
          <a:p>
            <a:endParaRPr lang="en-US" dirty="0"/>
          </a:p>
          <a:p>
            <a:r>
              <a:rPr lang="en-US" dirty="0"/>
              <a:t>Northern Cardinals</a:t>
            </a:r>
            <a:r>
              <a:rPr lang="en-US" baseline="0" dirty="0"/>
              <a:t>– Open woodland, shrub, town/city</a:t>
            </a:r>
          </a:p>
          <a:p>
            <a:r>
              <a:rPr lang="en-US" baseline="0" dirty="0"/>
              <a:t>Wood Ducks– Lake or wetland</a:t>
            </a:r>
          </a:p>
          <a:p>
            <a:r>
              <a:rPr lang="en-US" baseline="0" dirty="0"/>
              <a:t>American Robin– Forest, open woodland, shrub, town/city</a:t>
            </a:r>
          </a:p>
          <a:p>
            <a:r>
              <a:rPr lang="en-US" baseline="0" dirty="0"/>
              <a:t>Mourning Dove– Town/city, forest, open woodland</a:t>
            </a:r>
          </a:p>
          <a:p>
            <a:r>
              <a:rPr lang="en-US" baseline="0" dirty="0"/>
              <a:t>Tree Swallows– Wetland, lake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A7A35AB-B22F-4453-8A47-1CFD5E32A96F}" type="slidenum">
              <a:rPr lang="en-US" smtClean="0"/>
              <a:t>6</a:t>
            </a:fld>
            <a:endParaRPr lang="en-US"/>
          </a:p>
        </p:txBody>
      </p:sp>
    </p:spTree>
    <p:extLst>
      <p:ext uri="{BB962C8B-B14F-4D97-AF65-F5344CB8AC3E}">
        <p14:creationId xmlns:p14="http://schemas.microsoft.com/office/powerpoint/2010/main" val="306581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Birds go through</a:t>
            </a:r>
            <a:r>
              <a:rPr lang="en-US" baseline="0" dirty="0">
                <a:ea typeface="ＭＳ Ｐゴシック" pitchFamily="35" charset="-128"/>
                <a:cs typeface="ＭＳ Ｐゴシック" pitchFamily="35" charset="-128"/>
              </a:rPr>
              <a:t> 6 major stages during their breeding cycles: find and defend a territory, find a mate, build a nest and lay eggs, incubate, feed and raise nestlings, and fledge from the nest. </a:t>
            </a:r>
          </a:p>
          <a:p>
            <a:pPr eaLnBrk="1" hangingPunct="1"/>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(More details on next slides…)</a:t>
            </a:r>
            <a:endParaRPr lang="en-US" dirty="0">
              <a:ea typeface="ＭＳ Ｐゴシック" pitchFamily="35" charset="-128"/>
              <a:cs typeface="ＭＳ Ｐゴシック" pitchFamily="35" charset="-128"/>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7</a:t>
            </a:fld>
            <a:endParaRPr lang="en-US"/>
          </a:p>
        </p:txBody>
      </p:sp>
    </p:spTree>
    <p:extLst>
      <p:ext uri="{BB962C8B-B14F-4D97-AF65-F5344CB8AC3E}">
        <p14:creationId xmlns:p14="http://schemas.microsoft.com/office/powerpoint/2010/main" val="218039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5" charset="-128"/>
                <a:cs typeface="ＭＳ Ｐゴシック" pitchFamily="35" charset="-128"/>
              </a:rPr>
              <a:t>Before a bird</a:t>
            </a:r>
            <a:r>
              <a:rPr lang="en-US" baseline="0" dirty="0">
                <a:ea typeface="ＭＳ Ｐゴシック" pitchFamily="35" charset="-128"/>
                <a:cs typeface="ＭＳ Ｐゴシック" pitchFamily="35" charset="-128"/>
              </a:rPr>
              <a:t> builds its nest, it must first find a suitable area, called a breeding territory, to build the nest and raise its young in. Nearly all birds defend some sort of breeding territory during their breeding season, and for good reason. A good breeding territory contains all of the resources that the birds will need during the nesting period, including food, water, and protection from predators, so birds want to keep other birds that would be using those same resources out of their territory. Many birds, including most songbirds like warblers, thrushes, and sparrows, don’t leave their breeding territories at all during the breeding season.</a:t>
            </a:r>
            <a:br>
              <a:rPr lang="en-US" baseline="0" dirty="0">
                <a:ea typeface="ＭＳ Ｐゴシック" pitchFamily="35" charset="-128"/>
                <a:cs typeface="ＭＳ Ｐゴシック" pitchFamily="35" charset="-128"/>
              </a:rPr>
            </a:br>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Red-winged Blackbirds are very common, and very territorial birds. If you live almost anywhere in North America, chances are you’ve seen this bird. If you see Red-winged Blackbirds regularly, you’ve probably seen a male defending his breeding territory at some point. In this photo, this male Red-winged Blackbird is performing a classic aggressive display. The males of this species have adapted special red patches on their wings that are used to signal to other Red-winged Blackbirds that they’d better not move into his territory. This guy is also in the middle of an aggressive call as part of his display.</a:t>
            </a:r>
          </a:p>
          <a:p>
            <a:pPr eaLnBrk="1" hangingPunct="1"/>
            <a:endParaRPr lang="en-US" baseline="0" dirty="0">
              <a:ea typeface="ＭＳ Ｐゴシック" pitchFamily="35" charset="-128"/>
              <a:cs typeface="ＭＳ Ｐゴシック" pitchFamily="35" charset="-128"/>
            </a:endParaRPr>
          </a:p>
          <a:p>
            <a:pPr marL="0" marR="0" lvl="0" indent="0" algn="l" defTabSz="820583" rtl="0" eaLnBrk="1" fontAlgn="auto" latinLnBrk="0" hangingPunct="1">
              <a:lnSpc>
                <a:spcPct val="100000"/>
              </a:lnSpc>
              <a:spcBef>
                <a:spcPts val="0"/>
              </a:spcBef>
              <a:spcAft>
                <a:spcPts val="0"/>
              </a:spcAft>
              <a:buClrTx/>
              <a:buSzTx/>
              <a:buFontTx/>
              <a:buNone/>
              <a:tabLst/>
              <a:defRPr/>
            </a:pPr>
            <a:r>
              <a:rPr lang="en-US" baseline="0" dirty="0">
                <a:ea typeface="ＭＳ Ｐゴシック" pitchFamily="35" charset="-128"/>
                <a:cs typeface="ＭＳ Ｐゴシック" pitchFamily="35" charset="-128"/>
              </a:rPr>
              <a:t>The exception is colony-nesting birds. In a dense breeding colony (e.g., seabirds breeding on coasts), a “territory” may be no larger than the bird’s own body size, and nests may be only as far apart as the size of the adult’s body.</a:t>
            </a:r>
          </a:p>
          <a:p>
            <a:pPr eaLnBrk="1" hangingPunct="1"/>
            <a:endParaRPr lang="en-US" baseline="0" dirty="0">
              <a:ea typeface="ＭＳ Ｐゴシック" pitchFamily="35" charset="-128"/>
              <a:cs typeface="ＭＳ Ｐゴシック" pitchFamily="35" charset="-128"/>
            </a:endParaRPr>
          </a:p>
          <a:p>
            <a:pPr eaLnBrk="1" hangingPunct="1"/>
            <a:r>
              <a:rPr lang="en-US" baseline="0" dirty="0">
                <a:ea typeface="ＭＳ Ｐゴシック" pitchFamily="35" charset="-128"/>
                <a:cs typeface="ＭＳ Ｐゴシック" pitchFamily="35" charset="-128"/>
              </a:rPr>
              <a:t> </a:t>
            </a:r>
          </a:p>
          <a:p>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8</a:t>
            </a:fld>
            <a:endParaRPr lang="en-US"/>
          </a:p>
        </p:txBody>
      </p:sp>
    </p:spTree>
    <p:extLst>
      <p:ext uri="{BB962C8B-B14F-4D97-AF65-F5344CB8AC3E}">
        <p14:creationId xmlns:p14="http://schemas.microsoft.com/office/powerpoint/2010/main" val="543788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males get the responsibility to attract a female, and they may</a:t>
            </a:r>
            <a:r>
              <a:rPr lang="en-US" baseline="0" dirty="0"/>
              <a:t> do so by singing, displaying their feathers, showing potential nest sites to females, offering gifts of food to females, etc. Females then typically have the responsibility of doing the majority (if not all) of caring for the young. The reverse situation (called “polyandry”), in which females display for males, is relatively rare in birds. Exceptions include the phalaropes, in which females are more brightly colored and abandon their eggs to the male’s care.</a:t>
            </a:r>
            <a:endParaRPr lang="en-US" dirty="0"/>
          </a:p>
        </p:txBody>
      </p:sp>
      <p:sp>
        <p:nvSpPr>
          <p:cNvPr id="4" name="Slide Number Placeholder 3"/>
          <p:cNvSpPr>
            <a:spLocks noGrp="1"/>
          </p:cNvSpPr>
          <p:nvPr>
            <p:ph type="sldNum" sz="quarter" idx="10"/>
          </p:nvPr>
        </p:nvSpPr>
        <p:spPr/>
        <p:txBody>
          <a:bodyPr/>
          <a:lstStyle/>
          <a:p>
            <a:fld id="{C11C52B5-0570-448D-AC4F-4126C5B246E3}" type="slidenum">
              <a:rPr lang="en-US" smtClean="0"/>
              <a:t>9</a:t>
            </a:fld>
            <a:endParaRPr lang="en-US"/>
          </a:p>
        </p:txBody>
      </p:sp>
    </p:spTree>
    <p:extLst>
      <p:ext uri="{BB962C8B-B14F-4D97-AF65-F5344CB8AC3E}">
        <p14:creationId xmlns:p14="http://schemas.microsoft.com/office/powerpoint/2010/main" val="105695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6EEC-0A06-BF41-997F-078C9481F59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FB4E9A9-86E0-D443-A2EA-683A46234C4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BC0B93-BF19-7A4A-B73C-F2254528AA34}"/>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A2F02A65-DE45-5547-9FA1-2BC18EBDA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1B503-FE7E-524B-AA37-E4B2C76A09C6}"/>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233255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9028-FED2-C642-B294-7D1FD2B3A3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78EE9-6853-164A-BD6D-A97B10F9DE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006DC-A977-B847-9087-DF38D8E3FA2E}"/>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F8759468-104B-124D-AA1E-55BC62E5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55F79-9BCE-B74B-B070-FA59B8B2E442}"/>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254520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2F248-39BA-2E43-91A6-5F1A5EC7395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921FF2-28E5-7C4F-A46B-765C9582B54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81EE8-B867-524D-A6D0-1253AD0C0FF1}"/>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45EE77A4-2035-3B43-994E-56962AF73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6621E-C571-104F-BC66-7FBE6BD0CB58}"/>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8603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F3C5-B328-A445-AB23-DB2C9B748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FE536-CC00-E748-8ABD-AE3FCD3A81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0225E-66CF-B047-A7CA-BD5C7D86DA0D}"/>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8CBDE781-8BFE-F149-B21E-576E0F37B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8CED6-759F-1A41-9805-1697E36BE230}"/>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281061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7B3E-B983-DC4E-858F-D7FD2EBF13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866AA2-7C89-9343-997C-87567CC1B22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7A6FBE5-4627-094D-BD5B-BAAF36779F01}"/>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66A13961-3464-6A4A-BCBD-2F2868A1C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A52D6-388B-394A-8125-CFFC6EAD5003}"/>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78670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9F2A-4C0D-F347-8655-26AD95AA6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BD56F-8987-9343-89E9-F47C9B7BFB5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F7D331-0D3B-084F-B6AE-98F92CF6EBE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9890F0-3BCD-674A-A53D-33BA6A740301}"/>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6" name="Footer Placeholder 5">
            <a:extLst>
              <a:ext uri="{FF2B5EF4-FFF2-40B4-BE49-F238E27FC236}">
                <a16:creationId xmlns:a16="http://schemas.microsoft.com/office/drawing/2014/main" id="{0156B7C6-E71F-124E-8563-3C1DD8BC5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A9370-E5E1-014F-87B3-9783F3B626D0}"/>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361811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7CDB-87DE-EA43-907F-62E9964E2EC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A65D2A-17CF-8E45-A394-4D2E1FB11E2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9B67A3D-B1DB-3A4C-95D0-2E428104D4B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27A9CA-F448-984A-893A-C0DA551607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BD03178-1E31-8742-AE96-C8016870254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9F169-6B90-2444-B75B-B1ACBC8D2E42}"/>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8" name="Footer Placeholder 7">
            <a:extLst>
              <a:ext uri="{FF2B5EF4-FFF2-40B4-BE49-F238E27FC236}">
                <a16:creationId xmlns:a16="http://schemas.microsoft.com/office/drawing/2014/main" id="{401FC442-8AEA-B646-8716-E001309086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9ADD80-F238-B548-82FE-C56137536F21}"/>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415258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17A6-D69A-5241-945F-C95B759EF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B1E0B-8236-734B-8C09-2D1365D77B86}"/>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4" name="Footer Placeholder 3">
            <a:extLst>
              <a:ext uri="{FF2B5EF4-FFF2-40B4-BE49-F238E27FC236}">
                <a16:creationId xmlns:a16="http://schemas.microsoft.com/office/drawing/2014/main" id="{EFD178CF-DCD5-E442-9AE5-02E594B88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E0DEC5-866E-4E49-AEE9-3DBB8F968B32}"/>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67078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EF3F7-D209-A843-B3B3-A763C9100ED0}"/>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3" name="Footer Placeholder 2">
            <a:extLst>
              <a:ext uri="{FF2B5EF4-FFF2-40B4-BE49-F238E27FC236}">
                <a16:creationId xmlns:a16="http://schemas.microsoft.com/office/drawing/2014/main" id="{F78E5747-8A94-974D-A169-C072E969C6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09D80-2B1D-8846-AAA6-E7607DE93BD1}"/>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23372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2312-28C4-3144-9628-0BC38B0DD7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17C3017-E113-5742-B2F9-F5FD36385D5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65B56-48D4-3743-9D85-71AF576324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3EA923B-8222-2140-8878-D3FE847F870C}"/>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6" name="Footer Placeholder 5">
            <a:extLst>
              <a:ext uri="{FF2B5EF4-FFF2-40B4-BE49-F238E27FC236}">
                <a16:creationId xmlns:a16="http://schemas.microsoft.com/office/drawing/2014/main" id="{5A1AF98F-7472-F644-AFFC-00BDFB1CE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6EB84-CB0D-EA44-8CBE-CFFDCF73572B}"/>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43482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C815-B3FB-E842-A65E-F7534E8E243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EF2B26-D515-2845-9F9D-D44EAF61002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92B107-C805-CE4C-8AA2-31B5784BEE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69676EA-8178-C043-B631-39F91F7E3426}"/>
              </a:ext>
            </a:extLst>
          </p:cNvPr>
          <p:cNvSpPr>
            <a:spLocks noGrp="1"/>
          </p:cNvSpPr>
          <p:nvPr>
            <p:ph type="dt" sz="half" idx="10"/>
          </p:nvPr>
        </p:nvSpPr>
        <p:spPr/>
        <p:txBody>
          <a:bodyPr/>
          <a:lstStyle/>
          <a:p>
            <a:fld id="{41FD6FFB-C172-4AA6-8A7D-0DE39C3C15D5}" type="datetimeFigureOut">
              <a:rPr lang="en-US" smtClean="0"/>
              <a:t>10/5/2018</a:t>
            </a:fld>
            <a:endParaRPr lang="en-US"/>
          </a:p>
        </p:txBody>
      </p:sp>
      <p:sp>
        <p:nvSpPr>
          <p:cNvPr id="6" name="Footer Placeholder 5">
            <a:extLst>
              <a:ext uri="{FF2B5EF4-FFF2-40B4-BE49-F238E27FC236}">
                <a16:creationId xmlns:a16="http://schemas.microsoft.com/office/drawing/2014/main" id="{EA5AEE28-09A5-A14A-BD8E-4F75A1DA9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682CF-EC05-4349-8196-3328C4A6F67B}"/>
              </a:ext>
            </a:extLst>
          </p:cNvPr>
          <p:cNvSpPr>
            <a:spLocks noGrp="1"/>
          </p:cNvSpPr>
          <p:nvPr>
            <p:ph type="sldNum" sz="quarter" idx="12"/>
          </p:nvPr>
        </p:nvSpPr>
        <p:spPr/>
        <p:txBody>
          <a:bodyPr/>
          <a:lstStyle/>
          <a:p>
            <a:fld id="{FFCD915D-8C3A-491D-8959-EA26F9599AAF}" type="slidenum">
              <a:rPr lang="en-US" smtClean="0"/>
              <a:t>‹#›</a:t>
            </a:fld>
            <a:endParaRPr lang="en-US"/>
          </a:p>
        </p:txBody>
      </p:sp>
    </p:spTree>
    <p:extLst>
      <p:ext uri="{BB962C8B-B14F-4D97-AF65-F5344CB8AC3E}">
        <p14:creationId xmlns:p14="http://schemas.microsoft.com/office/powerpoint/2010/main" val="132157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B1916-B5E8-6E42-B827-19415D50E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B69CE-8AB0-6041-A4C5-D120B0C799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98863-38D3-DE4E-BADD-CD9461ED3A6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FD6FFB-C172-4AA6-8A7D-0DE39C3C15D5}" type="datetimeFigureOut">
              <a:rPr lang="en-US" smtClean="0"/>
              <a:t>10/5/2018</a:t>
            </a:fld>
            <a:endParaRPr lang="en-US"/>
          </a:p>
        </p:txBody>
      </p:sp>
      <p:sp>
        <p:nvSpPr>
          <p:cNvPr id="5" name="Footer Placeholder 4">
            <a:extLst>
              <a:ext uri="{FF2B5EF4-FFF2-40B4-BE49-F238E27FC236}">
                <a16:creationId xmlns:a16="http://schemas.microsoft.com/office/drawing/2014/main" id="{10A944B4-20DF-5544-9FD3-976F41E81F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3BBFA-01DA-0246-A651-12ADEED521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CD915D-8C3A-491D-8959-EA26F9599AAF}" type="slidenum">
              <a:rPr lang="en-US" smtClean="0"/>
              <a:t>‹#›</a:t>
            </a:fld>
            <a:endParaRPr lang="en-US"/>
          </a:p>
        </p:txBody>
      </p:sp>
    </p:spTree>
    <p:extLst>
      <p:ext uri="{BB962C8B-B14F-4D97-AF65-F5344CB8AC3E}">
        <p14:creationId xmlns:p14="http://schemas.microsoft.com/office/powerpoint/2010/main" val="902812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jp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hyperlink" Target="http://www.nestwatch.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hyperlink" Target="https://www.flickr.com/photos/131420410@N05/37198484375/" TargetMode="External"/><Relationship Id="rId13" Type="http://schemas.openxmlformats.org/officeDocument/2006/relationships/hyperlink" Target="https://www.flickr.com/photos/kirt_edblom/15512721101/in/photolist-pCNKwD-ftLzGC-6fsdax-SkQDEK-q4cWj4-eB25qx-29vFfpy-29wNG3Y-pBBCCk-28e6PfP-8Dinmf-ipwoJ7-nW1Diw-bWmPee-doEGYr-djstzU-nhqdLv-28PP5LE-6TCCgi-ghsFw2-b3qxPv-edqsxF-dmJP2x-dfvJpW-aHV1X2-aHVKjZ-aHVLHi-aHUSQg-aHV3PD-dmsdpq-aHTTqa-aHVqxv-eB56Co-ee7Muz-Xp7RUT-9HvE6V-aHWmR4-aHWN8X-aHV4bD-bW1cWv-CXsxPM-aHUnzz-aHV4uP-ftwxi2-aHVyCz-aHTU68-ipxSAC-aHVscZ-MtnAXE-c22Ppw" TargetMode="External"/><Relationship Id="rId18" Type="http://schemas.openxmlformats.org/officeDocument/2006/relationships/hyperlink" Target="https://creativecommons.org/licenses/by-nc-sa/2.0/" TargetMode="External"/><Relationship Id="rId3" Type="http://schemas.openxmlformats.org/officeDocument/2006/relationships/image" Target="../media/image1.jpg"/><Relationship Id="rId7" Type="http://schemas.openxmlformats.org/officeDocument/2006/relationships/hyperlink" Target="https://creativecommons.org/licenses/by/2.0/" TargetMode="External"/><Relationship Id="rId12" Type="http://schemas.openxmlformats.org/officeDocument/2006/relationships/hyperlink" Target="https://creativecommons.org/licenses/by-nc/2.0/" TargetMode="External"/><Relationship Id="rId17" Type="http://schemas.openxmlformats.org/officeDocument/2006/relationships/hyperlink" Target="https://www.flickr.com/photos/michaelcobballen/4733819705" TargetMode="External"/><Relationship Id="rId2" Type="http://schemas.openxmlformats.org/officeDocument/2006/relationships/notesSlide" Target="../notesSlides/notesSlide40.xml"/><Relationship Id="rId16" Type="http://schemas.openxmlformats.org/officeDocument/2006/relationships/hyperlink" Target="https://www.flickr.com/photos/62615378@N02/24570217493/" TargetMode="External"/><Relationship Id="rId1" Type="http://schemas.openxmlformats.org/officeDocument/2006/relationships/slideLayout" Target="../slideLayouts/slideLayout2.xml"/><Relationship Id="rId6" Type="http://schemas.openxmlformats.org/officeDocument/2006/relationships/hyperlink" Target="https://www.flickr.com/photos/nicholas_t/222460543/" TargetMode="External"/><Relationship Id="rId11" Type="http://schemas.openxmlformats.org/officeDocument/2006/relationships/hyperlink" Target="https://flic.kr/p/6mSeJA" TargetMode="External"/><Relationship Id="rId5" Type="http://schemas.openxmlformats.org/officeDocument/2006/relationships/hyperlink" Target="https://commons.wikimedia.org/wiki/File:Desert_Tortoise_SAM_0031_(16922228336).jpg" TargetMode="External"/><Relationship Id="rId15" Type="http://schemas.openxmlformats.org/officeDocument/2006/relationships/hyperlink" Target="https://www.flickr.com/photos/hisgett/8076698898/in/photostream/" TargetMode="External"/><Relationship Id="rId10" Type="http://schemas.openxmlformats.org/officeDocument/2006/relationships/hyperlink" Target="https://www.flickr.com/photos/sergemelki/4708186264/in/photostream/" TargetMode="External"/><Relationship Id="rId19" Type="http://schemas.openxmlformats.org/officeDocument/2006/relationships/hyperlink" Target="https://www.arkive.org/coopers-hawk/accipiter-cooperii/image-G65612.html" TargetMode="External"/><Relationship Id="rId4" Type="http://schemas.openxmlformats.org/officeDocument/2006/relationships/hyperlink" Target="https://commons.wikimedia.org/wiki/File:Polar_Bear_-_Alaska.jpg" TargetMode="External"/><Relationship Id="rId9" Type="http://schemas.openxmlformats.org/officeDocument/2006/relationships/hyperlink" Target="https://creativecommons.org/publicdomain/zero/1.0/" TargetMode="External"/><Relationship Id="rId14" Type="http://schemas.openxmlformats.org/officeDocument/2006/relationships/hyperlink" Target="https://creativecommons.org/licenses/by-sa/2.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56E69A-036D-EF40-B3AF-26CBC68B2158}"/>
              </a:ext>
            </a:extLst>
          </p:cNvPr>
          <p:cNvSpPr/>
          <p:nvPr/>
        </p:nvSpPr>
        <p:spPr>
          <a:xfrm>
            <a:off x="0" y="457200"/>
            <a:ext cx="9144000" cy="5976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solidFill>
            </a:endParaRPr>
          </a:p>
        </p:txBody>
      </p:sp>
      <p:pic>
        <p:nvPicPr>
          <p:cNvPr id="11" name="Picture 10">
            <a:extLst>
              <a:ext uri="{FF2B5EF4-FFF2-40B4-BE49-F238E27FC236}">
                <a16:creationId xmlns:a16="http://schemas.microsoft.com/office/drawing/2014/main" id="{C90E1E0D-BD73-434F-9B67-2D3CE949A8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2800" y="457200"/>
            <a:ext cx="5791200" cy="5984240"/>
          </a:xfrm>
          <a:prstGeom prst="rect">
            <a:avLst/>
          </a:prstGeom>
          <a:ln>
            <a:noFill/>
          </a:ln>
        </p:spPr>
      </p:pic>
      <p:sp>
        <p:nvSpPr>
          <p:cNvPr id="12" name="Rounded Rectangle 11">
            <a:extLst>
              <a:ext uri="{FF2B5EF4-FFF2-40B4-BE49-F238E27FC236}">
                <a16:creationId xmlns:a16="http://schemas.microsoft.com/office/drawing/2014/main" id="{A63AF396-223D-1F43-B942-7554F8EAF768}"/>
              </a:ext>
            </a:extLst>
          </p:cNvPr>
          <p:cNvSpPr/>
          <p:nvPr/>
        </p:nvSpPr>
        <p:spPr>
          <a:xfrm>
            <a:off x="-304800" y="609600"/>
            <a:ext cx="6661341" cy="1676400"/>
          </a:xfrm>
          <a:prstGeom prst="roundRect">
            <a:avLst/>
          </a:prstGeom>
          <a:solidFill>
            <a:srgbClr val="0B4A7B"/>
          </a:solidFill>
          <a:ln>
            <a:solidFill>
              <a:srgbClr val="0B6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6AB0AA-E5FD-4E42-9ED9-29D5888AEC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38" y="695188"/>
            <a:ext cx="6108405" cy="1505223"/>
          </a:xfrm>
          <a:prstGeom prst="rect">
            <a:avLst/>
          </a:prstGeom>
        </p:spPr>
      </p:pic>
      <p:sp>
        <p:nvSpPr>
          <p:cNvPr id="14" name="Rounded Rectangle 13">
            <a:extLst>
              <a:ext uri="{FF2B5EF4-FFF2-40B4-BE49-F238E27FC236}">
                <a16:creationId xmlns:a16="http://schemas.microsoft.com/office/drawing/2014/main" id="{7CD854E8-0751-7B4A-9518-31168655A332}"/>
              </a:ext>
            </a:extLst>
          </p:cNvPr>
          <p:cNvSpPr/>
          <p:nvPr/>
        </p:nvSpPr>
        <p:spPr>
          <a:xfrm>
            <a:off x="-304800" y="2610121"/>
            <a:ext cx="5084954" cy="999989"/>
          </a:xfrm>
          <a:prstGeom prst="roundRect">
            <a:avLst/>
          </a:prstGeom>
          <a:solidFill>
            <a:srgbClr val="5F461E"/>
          </a:solidFill>
          <a:ln>
            <a:solidFill>
              <a:srgbClr val="85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5B75F1-5DB4-0944-8208-2E74B3AFBB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38" y="2695711"/>
            <a:ext cx="4387174" cy="838200"/>
          </a:xfrm>
          <a:prstGeom prst="rect">
            <a:avLst/>
          </a:prstGeom>
        </p:spPr>
      </p:pic>
      <p:pic>
        <p:nvPicPr>
          <p:cNvPr id="3" name="Picture 2">
            <a:extLst>
              <a:ext uri="{FF2B5EF4-FFF2-40B4-BE49-F238E27FC236}">
                <a16:creationId xmlns:a16="http://schemas.microsoft.com/office/drawing/2014/main" id="{3CBA6045-A708-D447-8B83-ED97EEC4815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991" t="7918" r="9862" b="4978"/>
          <a:stretch/>
        </p:blipFill>
        <p:spPr>
          <a:xfrm>
            <a:off x="226743" y="5147842"/>
            <a:ext cx="1154766" cy="651731"/>
          </a:xfrm>
          <a:prstGeom prst="rect">
            <a:avLst/>
          </a:prstGeom>
        </p:spPr>
      </p:pic>
      <p:pic>
        <p:nvPicPr>
          <p:cNvPr id="18" name="Picture 17">
            <a:extLst>
              <a:ext uri="{FF2B5EF4-FFF2-40B4-BE49-F238E27FC236}">
                <a16:creationId xmlns:a16="http://schemas.microsoft.com/office/drawing/2014/main" id="{C8DC86AE-4E6A-CB4E-99CC-06BA6051CA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75891" y="5301357"/>
            <a:ext cx="980670" cy="464332"/>
          </a:xfrm>
          <a:prstGeom prst="rect">
            <a:avLst/>
          </a:prstGeom>
        </p:spPr>
      </p:pic>
      <p:pic>
        <p:nvPicPr>
          <p:cNvPr id="7" name="Picture 6">
            <a:extLst>
              <a:ext uri="{FF2B5EF4-FFF2-40B4-BE49-F238E27FC236}">
                <a16:creationId xmlns:a16="http://schemas.microsoft.com/office/drawing/2014/main" id="{D41381AF-C258-B643-A9BE-91E8628B0B9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9003" y="5865746"/>
            <a:ext cx="1351717" cy="454560"/>
          </a:xfrm>
          <a:prstGeom prst="rect">
            <a:avLst/>
          </a:prstGeom>
        </p:spPr>
      </p:pic>
      <p:pic>
        <p:nvPicPr>
          <p:cNvPr id="5" name="Picture 4">
            <a:extLst>
              <a:ext uri="{FF2B5EF4-FFF2-40B4-BE49-F238E27FC236}">
                <a16:creationId xmlns:a16="http://schemas.microsoft.com/office/drawing/2014/main" id="{4BFA281D-B629-F14C-9377-FCE02E5E61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62298" y="5886005"/>
            <a:ext cx="1530347" cy="412570"/>
          </a:xfrm>
          <a:prstGeom prst="rect">
            <a:avLst/>
          </a:prstGeom>
        </p:spPr>
      </p:pic>
    </p:spTree>
    <p:extLst>
      <p:ext uri="{BB962C8B-B14F-4D97-AF65-F5344CB8AC3E}">
        <p14:creationId xmlns:p14="http://schemas.microsoft.com/office/powerpoint/2010/main" val="35033756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064336" y="517985"/>
            <a:ext cx="7622464" cy="1143000"/>
          </a:xfrm>
        </p:spPr>
        <p:txBody>
          <a:bodyPr/>
          <a:lstStyle/>
          <a:p>
            <a:r>
              <a:rPr lang="en-US" dirty="0">
                <a:solidFill>
                  <a:srgbClr val="697409"/>
                </a:solidFill>
              </a:rPr>
              <a:t>Build a Nest</a:t>
            </a:r>
          </a:p>
        </p:txBody>
      </p:sp>
      <p:sp>
        <p:nvSpPr>
          <p:cNvPr id="15" name="Content Placeholder 14"/>
          <p:cNvSpPr>
            <a:spLocks noGrp="1"/>
          </p:cNvSpPr>
          <p:nvPr>
            <p:ph sz="half" idx="1"/>
          </p:nvPr>
        </p:nvSpPr>
        <p:spPr>
          <a:xfrm>
            <a:off x="457200" y="1828800"/>
            <a:ext cx="4038600" cy="3124200"/>
          </a:xfrm>
        </p:spPr>
        <p:txBody>
          <a:bodyPr>
            <a:normAutofit/>
          </a:bodyPr>
          <a:lstStyle/>
          <a:p>
            <a:pPr>
              <a:lnSpc>
                <a:spcPct val="100000"/>
              </a:lnSpc>
            </a:pPr>
            <a:r>
              <a:rPr lang="en-US" dirty="0">
                <a:ea typeface="ＭＳ Ｐゴシック" pitchFamily="35" charset="-128"/>
                <a:cs typeface="Calibri"/>
              </a:rPr>
              <a:t>Birds use a huge variety of materials to build nests.</a:t>
            </a:r>
          </a:p>
          <a:p>
            <a:pPr lvl="1">
              <a:lnSpc>
                <a:spcPct val="100000"/>
              </a:lnSpc>
            </a:pPr>
            <a:r>
              <a:rPr lang="en-US" sz="2100" dirty="0">
                <a:ea typeface="ＭＳ Ｐゴシック" pitchFamily="35" charset="-128"/>
                <a:cs typeface="Calibri"/>
              </a:rPr>
              <a:t>Twigs and sticks</a:t>
            </a:r>
          </a:p>
          <a:p>
            <a:pPr lvl="1">
              <a:lnSpc>
                <a:spcPct val="100000"/>
              </a:lnSpc>
            </a:pPr>
            <a:r>
              <a:rPr lang="en-US" sz="2100" dirty="0">
                <a:ea typeface="ＭＳ Ｐゴシック" pitchFamily="35" charset="-128"/>
                <a:cs typeface="Calibri"/>
              </a:rPr>
              <a:t>Dead leaves</a:t>
            </a:r>
          </a:p>
          <a:p>
            <a:pPr lvl="1">
              <a:lnSpc>
                <a:spcPct val="100000"/>
              </a:lnSpc>
            </a:pPr>
            <a:r>
              <a:rPr lang="en-US" sz="2100" dirty="0">
                <a:ea typeface="ＭＳ Ｐゴシック" pitchFamily="35" charset="-128"/>
                <a:cs typeface="Calibri"/>
              </a:rPr>
              <a:t>Pebbles</a:t>
            </a:r>
          </a:p>
          <a:p>
            <a:pPr lvl="1">
              <a:lnSpc>
                <a:spcPct val="100000"/>
              </a:lnSpc>
            </a:pPr>
            <a:r>
              <a:rPr lang="en-US" sz="2100" dirty="0">
                <a:ea typeface="ＭＳ Ｐゴシック" pitchFamily="35" charset="-128"/>
                <a:cs typeface="Calibri"/>
              </a:rPr>
              <a:t>Mud</a:t>
            </a:r>
          </a:p>
          <a:p>
            <a:pPr lvl="1">
              <a:lnSpc>
                <a:spcPct val="100000"/>
              </a:lnSpc>
            </a:pPr>
            <a:r>
              <a:rPr lang="en-US" sz="2100" dirty="0">
                <a:ea typeface="ＭＳ Ｐゴシック" pitchFamily="35" charset="-128"/>
                <a:cs typeface="Calibri"/>
              </a:rPr>
              <a:t>Hair, fur, feathers</a:t>
            </a:r>
          </a:p>
          <a:p>
            <a:endParaRPr lang="en-US" dirty="0"/>
          </a:p>
        </p:txBody>
      </p:sp>
      <p:pic>
        <p:nvPicPr>
          <p:cNvPr id="19" name="Content Placeholder 18"/>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648200" y="2062104"/>
            <a:ext cx="4038600" cy="2693714"/>
          </a:xfrm>
          <a:prstGeom prst="rect">
            <a:avLst/>
          </a:prstGeom>
          <a:ln w="38100" cap="sq">
            <a:solidFill>
              <a:srgbClr val="000000"/>
            </a:solidFill>
            <a:miter lim="800000"/>
          </a:ln>
          <a:effectLst/>
        </p:spPr>
      </p:pic>
      <p:sp>
        <p:nvSpPr>
          <p:cNvPr id="9" name="Rectangle 8">
            <a:extLst>
              <a:ext uri="{FF2B5EF4-FFF2-40B4-BE49-F238E27FC236}">
                <a16:creationId xmlns:a16="http://schemas.microsoft.com/office/drawing/2014/main" id="{4871BA00-6332-4C49-AAC1-54CBC122C48D}"/>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0" name="TextBox 9">
            <a:extLst>
              <a:ext uri="{FF2B5EF4-FFF2-40B4-BE49-F238E27FC236}">
                <a16:creationId xmlns:a16="http://schemas.microsoft.com/office/drawing/2014/main" id="{F7EAD595-4DDC-7C47-96B9-85C187730B60}"/>
              </a:ext>
            </a:extLst>
          </p:cNvPr>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pic>
        <p:nvPicPr>
          <p:cNvPr id="12" name="Picture 11">
            <a:extLst>
              <a:ext uri="{FF2B5EF4-FFF2-40B4-BE49-F238E27FC236}">
                <a16:creationId xmlns:a16="http://schemas.microsoft.com/office/drawing/2014/main" id="{BA607A2B-C9AE-BE4F-8F1B-5BDC6D9BE5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50"/>
          <a:stretch/>
        </p:blipFill>
        <p:spPr>
          <a:xfrm>
            <a:off x="457200" y="810764"/>
            <a:ext cx="607136" cy="557441"/>
          </a:xfrm>
          <a:prstGeom prst="rect">
            <a:avLst/>
          </a:prstGeom>
          <a:ln>
            <a:solidFill>
              <a:srgbClr val="697409"/>
            </a:solidFill>
          </a:ln>
        </p:spPr>
      </p:pic>
    </p:spTree>
    <p:extLst>
      <p:ext uri="{BB962C8B-B14F-4D97-AF65-F5344CB8AC3E}">
        <p14:creationId xmlns:p14="http://schemas.microsoft.com/office/powerpoint/2010/main" val="34789932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287880"/>
            <a:ext cx="7696200" cy="1143000"/>
          </a:xfrm>
        </p:spPr>
        <p:txBody>
          <a:bodyPr/>
          <a:lstStyle/>
          <a:p>
            <a:r>
              <a:rPr lang="en-US" dirty="0">
                <a:solidFill>
                  <a:srgbClr val="697409"/>
                </a:solidFill>
              </a:rPr>
              <a:t>Types of Nests</a:t>
            </a:r>
          </a:p>
        </p:txBody>
      </p:sp>
      <p:pic>
        <p:nvPicPr>
          <p:cNvPr id="12" name="Content Placeholder 11"/>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209180" y="3668540"/>
            <a:ext cx="2381620" cy="2385333"/>
          </a:xfrm>
          <a:prstGeom prst="rect">
            <a:avLst/>
          </a:prstGeom>
          <a:ln w="38100">
            <a:solidFill>
              <a:schemeClr val="tx1"/>
            </a:solidFill>
          </a:ln>
        </p:spPr>
      </p:pic>
      <p:pic>
        <p:nvPicPr>
          <p:cNvPr id="13" name="Content Placeholder 12"/>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3194038" y="3817058"/>
            <a:ext cx="3359162" cy="2238143"/>
          </a:xfrm>
          <a:prstGeom prst="rect">
            <a:avLst/>
          </a:prstGeom>
          <a:ln w="38100">
            <a:solidFill>
              <a:schemeClr val="tx1"/>
            </a:solidFill>
          </a:ln>
        </p:spPr>
      </p:pic>
      <p:pic>
        <p:nvPicPr>
          <p:cNvPr id="7" name="Picture 6" descr="Screen Shot 2013-06-13 at 2.27.35 PM.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01758" y="1292319"/>
            <a:ext cx="3069224" cy="2084738"/>
          </a:xfrm>
          <a:prstGeom prst="rect">
            <a:avLst/>
          </a:prstGeom>
          <a:ln w="38100">
            <a:solidFill>
              <a:schemeClr val="tx1"/>
            </a:solidFill>
          </a:ln>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8600" y="1292320"/>
            <a:ext cx="2505808" cy="2084738"/>
          </a:xfrm>
          <a:prstGeom prst="rect">
            <a:avLst/>
          </a:prstGeom>
          <a:ln w="38100">
            <a:solidFill>
              <a:schemeClr val="tx1"/>
            </a:solidFill>
          </a:ln>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66296" y="1289305"/>
            <a:ext cx="2275533" cy="2296940"/>
          </a:xfrm>
          <a:prstGeom prst="rect">
            <a:avLst/>
          </a:prstGeom>
          <a:ln w="38100">
            <a:solidFill>
              <a:schemeClr val="tx1"/>
            </a:solidFill>
          </a:ln>
        </p:spPr>
      </p:pic>
      <p:sp>
        <p:nvSpPr>
          <p:cNvPr id="15" name="TextBox 14"/>
          <p:cNvSpPr txBox="1"/>
          <p:nvPr/>
        </p:nvSpPr>
        <p:spPr>
          <a:xfrm>
            <a:off x="228600" y="1292319"/>
            <a:ext cx="998113" cy="369332"/>
          </a:xfrm>
          <a:prstGeom prst="rect">
            <a:avLst/>
          </a:prstGeom>
          <a:solidFill>
            <a:schemeClr val="bg1">
              <a:lumMod val="95000"/>
            </a:schemeClr>
          </a:solidFill>
        </p:spPr>
        <p:txBody>
          <a:bodyPr wrap="square" rtlCol="0">
            <a:spAutoFit/>
          </a:bodyPr>
          <a:lstStyle/>
          <a:p>
            <a:pPr algn="ctr"/>
            <a:r>
              <a:rPr lang="en-US" dirty="0"/>
              <a:t>Scrape</a:t>
            </a:r>
          </a:p>
        </p:txBody>
      </p:sp>
      <p:sp>
        <p:nvSpPr>
          <p:cNvPr id="3" name="TextBox 2"/>
          <p:cNvSpPr txBox="1"/>
          <p:nvPr/>
        </p:nvSpPr>
        <p:spPr>
          <a:xfrm>
            <a:off x="3081724" y="1289305"/>
            <a:ext cx="1148077" cy="369332"/>
          </a:xfrm>
          <a:prstGeom prst="rect">
            <a:avLst/>
          </a:prstGeom>
          <a:solidFill>
            <a:schemeClr val="bg1">
              <a:lumMod val="95000"/>
            </a:schemeClr>
          </a:solidFill>
        </p:spPr>
        <p:txBody>
          <a:bodyPr wrap="square" rtlCol="0">
            <a:spAutoFit/>
          </a:bodyPr>
          <a:lstStyle/>
          <a:p>
            <a:pPr algn="ctr"/>
            <a:r>
              <a:rPr lang="en-US" dirty="0"/>
              <a:t>Platform</a:t>
            </a:r>
          </a:p>
        </p:txBody>
      </p:sp>
      <p:sp>
        <p:nvSpPr>
          <p:cNvPr id="4" name="TextBox 3"/>
          <p:cNvSpPr txBox="1"/>
          <p:nvPr/>
        </p:nvSpPr>
        <p:spPr>
          <a:xfrm>
            <a:off x="3204924" y="3823648"/>
            <a:ext cx="591945" cy="369332"/>
          </a:xfrm>
          <a:prstGeom prst="rect">
            <a:avLst/>
          </a:prstGeom>
          <a:solidFill>
            <a:schemeClr val="bg1">
              <a:lumMod val="95000"/>
            </a:schemeClr>
          </a:solidFill>
        </p:spPr>
        <p:txBody>
          <a:bodyPr wrap="square" rtlCol="0">
            <a:spAutoFit/>
          </a:bodyPr>
          <a:lstStyle/>
          <a:p>
            <a:r>
              <a:rPr lang="en-US" dirty="0"/>
              <a:t>Cup</a:t>
            </a:r>
          </a:p>
        </p:txBody>
      </p:sp>
      <p:sp>
        <p:nvSpPr>
          <p:cNvPr id="6" name="TextBox 5"/>
          <p:cNvSpPr txBox="1"/>
          <p:nvPr/>
        </p:nvSpPr>
        <p:spPr>
          <a:xfrm>
            <a:off x="5715000" y="1289305"/>
            <a:ext cx="873593" cy="369332"/>
          </a:xfrm>
          <a:prstGeom prst="rect">
            <a:avLst/>
          </a:prstGeom>
          <a:solidFill>
            <a:schemeClr val="bg1">
              <a:lumMod val="95000"/>
            </a:schemeClr>
          </a:solidFill>
        </p:spPr>
        <p:txBody>
          <a:bodyPr wrap="square" rtlCol="0">
            <a:spAutoFit/>
          </a:bodyPr>
          <a:lstStyle/>
          <a:p>
            <a:pPr algn="ctr"/>
            <a:r>
              <a:rPr lang="en-US" dirty="0"/>
              <a:t>Dome</a:t>
            </a:r>
          </a:p>
        </p:txBody>
      </p:sp>
      <p:sp>
        <p:nvSpPr>
          <p:cNvPr id="8" name="TextBox 7"/>
          <p:cNvSpPr txBox="1"/>
          <p:nvPr/>
        </p:nvSpPr>
        <p:spPr>
          <a:xfrm>
            <a:off x="209180" y="3661199"/>
            <a:ext cx="1004903" cy="369332"/>
          </a:xfrm>
          <a:prstGeom prst="rect">
            <a:avLst/>
          </a:prstGeom>
          <a:solidFill>
            <a:schemeClr val="bg1">
              <a:lumMod val="95000"/>
            </a:schemeClr>
          </a:solidFill>
        </p:spPr>
        <p:txBody>
          <a:bodyPr wrap="square" rtlCol="0">
            <a:spAutoFit/>
          </a:bodyPr>
          <a:lstStyle/>
          <a:p>
            <a:pPr algn="ctr"/>
            <a:r>
              <a:rPr lang="en-US" dirty="0"/>
              <a:t>Pendant</a:t>
            </a:r>
          </a:p>
        </p:txBody>
      </p:sp>
      <p:pic>
        <p:nvPicPr>
          <p:cNvPr id="14" name="Picture 1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34200" y="3640380"/>
            <a:ext cx="1850065" cy="2413493"/>
          </a:xfrm>
          <a:prstGeom prst="rect">
            <a:avLst/>
          </a:prstGeom>
          <a:ln w="38100">
            <a:solidFill>
              <a:schemeClr val="tx1"/>
            </a:solidFill>
          </a:ln>
        </p:spPr>
      </p:pic>
      <p:sp>
        <p:nvSpPr>
          <p:cNvPr id="17" name="TextBox 16"/>
          <p:cNvSpPr txBox="1"/>
          <p:nvPr/>
        </p:nvSpPr>
        <p:spPr>
          <a:xfrm>
            <a:off x="6934200" y="3638982"/>
            <a:ext cx="747329" cy="369332"/>
          </a:xfrm>
          <a:prstGeom prst="rect">
            <a:avLst/>
          </a:prstGeom>
          <a:solidFill>
            <a:schemeClr val="bg1">
              <a:lumMod val="95000"/>
            </a:schemeClr>
          </a:solidFill>
        </p:spPr>
        <p:txBody>
          <a:bodyPr wrap="square" rtlCol="0">
            <a:spAutoFit/>
          </a:bodyPr>
          <a:lstStyle/>
          <a:p>
            <a:pPr algn="ctr"/>
            <a:r>
              <a:rPr lang="en-US" dirty="0"/>
              <a:t>Cavity</a:t>
            </a:r>
          </a:p>
        </p:txBody>
      </p:sp>
      <p:sp>
        <p:nvSpPr>
          <p:cNvPr id="16" name="Rectangle 15">
            <a:extLst>
              <a:ext uri="{FF2B5EF4-FFF2-40B4-BE49-F238E27FC236}">
                <a16:creationId xmlns:a16="http://schemas.microsoft.com/office/drawing/2014/main" id="{178B4418-8ED8-6A45-8685-07D08B1475E1}"/>
              </a:ext>
            </a:extLst>
          </p:cNvPr>
          <p:cNvSpPr/>
          <p:nvPr/>
        </p:nvSpPr>
        <p:spPr>
          <a:xfrm>
            <a:off x="0" y="6237542"/>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8" name="TextBox 17">
            <a:extLst>
              <a:ext uri="{FF2B5EF4-FFF2-40B4-BE49-F238E27FC236}">
                <a16:creationId xmlns:a16="http://schemas.microsoft.com/office/drawing/2014/main" id="{D26673A5-3218-B942-82A0-0B1C35196D66}"/>
              </a:ext>
            </a:extLst>
          </p:cNvPr>
          <p:cNvSpPr txBox="1"/>
          <p:nvPr/>
        </p:nvSpPr>
        <p:spPr>
          <a:xfrm>
            <a:off x="0" y="6236456"/>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spTree>
    <p:extLst>
      <p:ext uri="{BB962C8B-B14F-4D97-AF65-F5344CB8AC3E}">
        <p14:creationId xmlns:p14="http://schemas.microsoft.com/office/powerpoint/2010/main" val="181758197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C371C-5C69-D44F-9837-6642AD1C8E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50"/>
          <a:stretch/>
        </p:blipFill>
        <p:spPr>
          <a:xfrm>
            <a:off x="473294" y="683212"/>
            <a:ext cx="607136" cy="557441"/>
          </a:xfrm>
          <a:prstGeom prst="rect">
            <a:avLst/>
          </a:prstGeom>
          <a:ln>
            <a:solidFill>
              <a:srgbClr val="697409"/>
            </a:solidFill>
          </a:ln>
        </p:spPr>
      </p:pic>
      <p:sp>
        <p:nvSpPr>
          <p:cNvPr id="2" name="Title 1"/>
          <p:cNvSpPr>
            <a:spLocks noGrp="1"/>
          </p:cNvSpPr>
          <p:nvPr>
            <p:ph type="title"/>
          </p:nvPr>
        </p:nvSpPr>
        <p:spPr>
          <a:xfrm>
            <a:off x="1069960" y="391209"/>
            <a:ext cx="7616840" cy="1143000"/>
          </a:xfrm>
        </p:spPr>
        <p:txBody>
          <a:bodyPr/>
          <a:lstStyle/>
          <a:p>
            <a:r>
              <a:rPr lang="en-US" dirty="0">
                <a:solidFill>
                  <a:srgbClr val="697409"/>
                </a:solidFill>
              </a:rPr>
              <a:t>Lay Eggs</a:t>
            </a:r>
          </a:p>
        </p:txBody>
      </p:sp>
      <p:pic>
        <p:nvPicPr>
          <p:cNvPr id="10" name="Content Placeholder 9"/>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658171" y="3403045"/>
            <a:ext cx="3612524" cy="2396807"/>
          </a:xfrm>
          <a:prstGeom prst="rect">
            <a:avLst/>
          </a:prstGeom>
          <a:ln w="38100" cap="sq">
            <a:solidFill>
              <a:srgbClr val="000000"/>
            </a:solidFill>
            <a:prstDash val="solid"/>
            <a:miter lim="800000"/>
          </a:ln>
          <a:effectLst/>
        </p:spPr>
      </p:pic>
      <p:sp>
        <p:nvSpPr>
          <p:cNvPr id="9" name="Content Placeholder 8"/>
          <p:cNvSpPr>
            <a:spLocks noGrp="1"/>
          </p:cNvSpPr>
          <p:nvPr>
            <p:ph sz="half" idx="2"/>
          </p:nvPr>
        </p:nvSpPr>
        <p:spPr>
          <a:xfrm>
            <a:off x="457200" y="1618495"/>
            <a:ext cx="4354276" cy="1358321"/>
          </a:xfrm>
          <a:prstGeom prst="rect">
            <a:avLst/>
          </a:prstGeom>
        </p:spPr>
        <p:txBody>
          <a:bodyPr wrap="square">
            <a:spAutoFit/>
          </a:bodyPr>
          <a:lstStyle/>
          <a:p>
            <a:r>
              <a:rPr lang="en-US" dirty="0">
                <a:ea typeface="ＭＳ Ｐゴシック" pitchFamily="35" charset="-128"/>
                <a:cs typeface="Calibri"/>
              </a:rPr>
              <a:t>The set of eggs laid by a female during a single nesting attempt is called a clutch.</a:t>
            </a:r>
          </a:p>
          <a:p>
            <a:r>
              <a:rPr lang="en-US" dirty="0">
                <a:ea typeface="ＭＳ Ｐゴシック" pitchFamily="35" charset="-128"/>
                <a:cs typeface="Calibri"/>
              </a:rPr>
              <a:t>Laying time varies.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0417" y="2161570"/>
            <a:ext cx="3638282" cy="3638282"/>
          </a:xfrm>
          <a:prstGeom prst="rect">
            <a:avLst/>
          </a:prstGeom>
          <a:ln w="38100">
            <a:solidFill>
              <a:schemeClr val="tx1"/>
            </a:solidFill>
          </a:ln>
        </p:spPr>
      </p:pic>
      <p:sp>
        <p:nvSpPr>
          <p:cNvPr id="15" name="Rectangle 14">
            <a:extLst>
              <a:ext uri="{FF2B5EF4-FFF2-40B4-BE49-F238E27FC236}">
                <a16:creationId xmlns:a16="http://schemas.microsoft.com/office/drawing/2014/main" id="{558A73E4-692D-F04C-9A56-368DC6BB801D}"/>
              </a:ext>
            </a:extLst>
          </p:cNvPr>
          <p:cNvSpPr/>
          <p:nvPr/>
        </p:nvSpPr>
        <p:spPr>
          <a:xfrm>
            <a:off x="3495" y="6249486"/>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6" name="TextBox 15">
            <a:extLst>
              <a:ext uri="{FF2B5EF4-FFF2-40B4-BE49-F238E27FC236}">
                <a16:creationId xmlns:a16="http://schemas.microsoft.com/office/drawing/2014/main" id="{764E32A3-2741-6044-B34E-606F36936B31}"/>
              </a:ext>
            </a:extLst>
          </p:cNvPr>
          <p:cNvSpPr txBox="1"/>
          <p:nvPr/>
        </p:nvSpPr>
        <p:spPr>
          <a:xfrm>
            <a:off x="3495" y="6248400"/>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spTree>
    <p:extLst>
      <p:ext uri="{BB962C8B-B14F-4D97-AF65-F5344CB8AC3E}">
        <p14:creationId xmlns:p14="http://schemas.microsoft.com/office/powerpoint/2010/main" val="26617426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1929" y="457200"/>
            <a:ext cx="7617362" cy="1143000"/>
          </a:xfrm>
        </p:spPr>
        <p:txBody>
          <a:bodyPr/>
          <a:lstStyle/>
          <a:p>
            <a:r>
              <a:rPr lang="en-US" dirty="0">
                <a:solidFill>
                  <a:srgbClr val="697409"/>
                </a:solidFill>
              </a:rPr>
              <a:t>Incubate Eggs</a:t>
            </a:r>
          </a:p>
        </p:txBody>
      </p:sp>
      <p:pic>
        <p:nvPicPr>
          <p:cNvPr id="6" name="Content Placeholder 5"/>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389691" y="1905000"/>
            <a:ext cx="4182309" cy="3136732"/>
          </a:xfrm>
          <a:prstGeom prst="rect">
            <a:avLst/>
          </a:prstGeom>
          <a:ln w="38100">
            <a:solidFill>
              <a:schemeClr val="tx1"/>
            </a:solidFill>
          </a:ln>
        </p:spPr>
      </p:pic>
      <p:sp>
        <p:nvSpPr>
          <p:cNvPr id="4" name="Content Placeholder 3"/>
          <p:cNvSpPr>
            <a:spLocks noGrp="1"/>
          </p:cNvSpPr>
          <p:nvPr>
            <p:ph sz="half" idx="2"/>
          </p:nvPr>
        </p:nvSpPr>
        <p:spPr>
          <a:xfrm>
            <a:off x="4648199" y="1828801"/>
            <a:ext cx="4186707" cy="1828800"/>
          </a:xfrm>
        </p:spPr>
        <p:txBody>
          <a:bodyPr/>
          <a:lstStyle/>
          <a:p>
            <a:r>
              <a:rPr lang="en-US" dirty="0">
                <a:ea typeface="ＭＳ Ｐゴシック" pitchFamily="35" charset="-128"/>
                <a:cs typeface="Calibri"/>
              </a:rPr>
              <a:t>Developing chicks must be kept at a certain temperature.</a:t>
            </a:r>
          </a:p>
          <a:p>
            <a:r>
              <a:rPr lang="en-US" dirty="0">
                <a:ea typeface="ＭＳ Ｐゴシック" pitchFamily="35" charset="-128"/>
                <a:cs typeface="Calibri"/>
              </a:rPr>
              <a:t>When an adult bird sits on its eggs or young to warm them, it is called brooding.</a:t>
            </a:r>
            <a:endParaRPr lang="en-US" b="1" dirty="0">
              <a:ea typeface="ＭＳ Ｐゴシック" pitchFamily="35" charset="-128"/>
              <a:cs typeface="Calibri"/>
            </a:endParaRPr>
          </a:p>
          <a:p>
            <a:endParaRPr lang="en-US" b="1" dirty="0"/>
          </a:p>
        </p:txBody>
      </p:sp>
      <p:sp>
        <p:nvSpPr>
          <p:cNvPr id="10" name="Rectangle 9">
            <a:extLst>
              <a:ext uri="{FF2B5EF4-FFF2-40B4-BE49-F238E27FC236}">
                <a16:creationId xmlns:a16="http://schemas.microsoft.com/office/drawing/2014/main" id="{2AFCA26D-E7AB-3F4D-BDF8-124C3E02840C}"/>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1" name="TextBox 10">
            <a:extLst>
              <a:ext uri="{FF2B5EF4-FFF2-40B4-BE49-F238E27FC236}">
                <a16:creationId xmlns:a16="http://schemas.microsoft.com/office/drawing/2014/main" id="{393F60F5-B266-5E45-AD8E-5AA75455FD4B}"/>
              </a:ext>
            </a:extLst>
          </p:cNvPr>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pic>
        <p:nvPicPr>
          <p:cNvPr id="12" name="Picture 11">
            <a:extLst>
              <a:ext uri="{FF2B5EF4-FFF2-40B4-BE49-F238E27FC236}">
                <a16:creationId xmlns:a16="http://schemas.microsoft.com/office/drawing/2014/main" id="{C1A6E5EE-E6AE-A649-9032-A38042CC7B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5734" y="733021"/>
            <a:ext cx="586195" cy="558994"/>
          </a:xfrm>
          <a:prstGeom prst="rect">
            <a:avLst/>
          </a:prstGeom>
          <a:ln>
            <a:solidFill>
              <a:srgbClr val="697409"/>
            </a:solidFill>
          </a:ln>
        </p:spPr>
      </p:pic>
    </p:spTree>
    <p:extLst>
      <p:ext uri="{BB962C8B-B14F-4D97-AF65-F5344CB8AC3E}">
        <p14:creationId xmlns:p14="http://schemas.microsoft.com/office/powerpoint/2010/main" val="28981914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7450" y="572208"/>
            <a:ext cx="7621865" cy="1143000"/>
          </a:xfrm>
        </p:spPr>
        <p:txBody>
          <a:bodyPr/>
          <a:lstStyle/>
          <a:p>
            <a:pPr algn="l"/>
            <a:r>
              <a:rPr lang="en-US" dirty="0">
                <a:solidFill>
                  <a:srgbClr val="697409"/>
                </a:solidFill>
              </a:rPr>
              <a:t>Chicks Hatch </a:t>
            </a:r>
          </a:p>
        </p:txBody>
      </p:sp>
      <p:sp>
        <p:nvSpPr>
          <p:cNvPr id="3" name="Content Placeholder 2"/>
          <p:cNvSpPr>
            <a:spLocks noGrp="1"/>
          </p:cNvSpPr>
          <p:nvPr>
            <p:ph sz="half" idx="1"/>
          </p:nvPr>
        </p:nvSpPr>
        <p:spPr>
          <a:xfrm>
            <a:off x="457200" y="1715207"/>
            <a:ext cx="4038600" cy="3030049"/>
          </a:xfrm>
        </p:spPr>
        <p:txBody>
          <a:bodyPr/>
          <a:lstStyle/>
          <a:p>
            <a:r>
              <a:rPr lang="en-US" dirty="0">
                <a:ea typeface="ＭＳ Ｐゴシック" pitchFamily="35" charset="-128"/>
                <a:cs typeface="Calibri"/>
              </a:rPr>
              <a:t>Chicks use an egg tooth to break through the shell.</a:t>
            </a:r>
          </a:p>
          <a:p>
            <a:r>
              <a:rPr lang="en-US" dirty="0">
                <a:ea typeface="ＭＳ Ｐゴシック" pitchFamily="35" charset="-128"/>
                <a:cs typeface="Calibri"/>
              </a:rPr>
              <a:t>The process of breaking through the shell is called pipping.</a:t>
            </a:r>
            <a:endParaRPr lang="en-US" b="1" dirty="0">
              <a:ea typeface="ＭＳ Ｐゴシック" pitchFamily="35" charset="-128"/>
              <a:cs typeface="Calibri"/>
            </a:endParaRPr>
          </a:p>
          <a:p>
            <a:endParaRPr lang="en-US" dirty="0"/>
          </a:p>
        </p:txBody>
      </p:sp>
      <p:pic>
        <p:nvPicPr>
          <p:cNvPr id="6" name="Picture 5" descr="Screen Shot 2013-06-17 at 10.34.48 AM.png"/>
          <p:cNvPicPr>
            <a:picLocks noChangeAspect="1"/>
          </p:cNvPicPr>
          <p:nvPr/>
        </p:nvPicPr>
        <p:blipFill>
          <a:blip r:embed="rId4"/>
          <a:stretch>
            <a:fillRect/>
          </a:stretch>
        </p:blipFill>
        <p:spPr>
          <a:xfrm>
            <a:off x="4648200" y="961039"/>
            <a:ext cx="3996108" cy="4857397"/>
          </a:xfrm>
          <a:prstGeom prst="rect">
            <a:avLst/>
          </a:prstGeom>
          <a:solidFill>
            <a:schemeClr val="tx2">
              <a:lumMod val="75000"/>
            </a:schemeClr>
          </a:solidFill>
          <a:ln w="38100" cap="sq">
            <a:solidFill>
              <a:schemeClr val="tx1"/>
            </a:solidFill>
            <a:prstDash val="solid"/>
            <a:miter lim="800000"/>
          </a:ln>
          <a:effectLst/>
        </p:spPr>
      </p:pic>
      <p:sp>
        <p:nvSpPr>
          <p:cNvPr id="8" name="Down Arrow 7"/>
          <p:cNvSpPr/>
          <p:nvPr/>
        </p:nvSpPr>
        <p:spPr>
          <a:xfrm rot="5400000">
            <a:off x="6896941" y="4083830"/>
            <a:ext cx="519789" cy="1032658"/>
          </a:xfrm>
          <a:prstGeom prst="downArrow">
            <a:avLst/>
          </a:prstGeom>
          <a:solidFill>
            <a:srgbClr val="8C9E5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795514" y="4437479"/>
            <a:ext cx="1278022" cy="307777"/>
          </a:xfrm>
          <a:prstGeom prst="rect">
            <a:avLst/>
          </a:prstGeom>
          <a:noFill/>
        </p:spPr>
        <p:txBody>
          <a:bodyPr wrap="square" rtlCol="0">
            <a:spAutoFit/>
          </a:bodyPr>
          <a:lstStyle/>
          <a:p>
            <a:r>
              <a:rPr lang="en-US" sz="1400" dirty="0"/>
              <a:t>Egg tooth</a:t>
            </a:r>
          </a:p>
        </p:txBody>
      </p:sp>
      <p:sp>
        <p:nvSpPr>
          <p:cNvPr id="10" name="Rectangle 9">
            <a:extLst>
              <a:ext uri="{FF2B5EF4-FFF2-40B4-BE49-F238E27FC236}">
                <a16:creationId xmlns:a16="http://schemas.microsoft.com/office/drawing/2014/main" id="{277D5BA8-35E3-8543-ACA1-4E4411FD4891}"/>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1" name="TextBox 10">
            <a:extLst>
              <a:ext uri="{FF2B5EF4-FFF2-40B4-BE49-F238E27FC236}">
                <a16:creationId xmlns:a16="http://schemas.microsoft.com/office/drawing/2014/main" id="{BA3B75B2-BBA8-E643-B354-F45B5D1292C7}"/>
              </a:ext>
            </a:extLst>
          </p:cNvPr>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pic>
        <p:nvPicPr>
          <p:cNvPr id="12" name="Picture 11">
            <a:extLst>
              <a:ext uri="{FF2B5EF4-FFF2-40B4-BE49-F238E27FC236}">
                <a16:creationId xmlns:a16="http://schemas.microsoft.com/office/drawing/2014/main" id="{64581CFB-8379-F24C-B802-357254D245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863036"/>
            <a:ext cx="610251" cy="561343"/>
          </a:xfrm>
          <a:prstGeom prst="rect">
            <a:avLst/>
          </a:prstGeom>
          <a:ln>
            <a:solidFill>
              <a:srgbClr val="697409"/>
            </a:solidFill>
          </a:ln>
        </p:spPr>
      </p:pic>
    </p:spTree>
    <p:extLst>
      <p:ext uri="{BB962C8B-B14F-4D97-AF65-F5344CB8AC3E}">
        <p14:creationId xmlns:p14="http://schemas.microsoft.com/office/powerpoint/2010/main" val="8179702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85124" y="388135"/>
            <a:ext cx="8229600" cy="1143000"/>
          </a:xfrm>
        </p:spPr>
        <p:txBody>
          <a:bodyPr/>
          <a:lstStyle/>
          <a:p>
            <a:r>
              <a:rPr lang="en-US" dirty="0">
                <a:solidFill>
                  <a:srgbClr val="697409"/>
                </a:solidFill>
              </a:rPr>
              <a:t>Hatchlings</a:t>
            </a:r>
          </a:p>
        </p:txBody>
      </p:sp>
      <p:sp>
        <p:nvSpPr>
          <p:cNvPr id="10" name="Content Placeholder 9"/>
          <p:cNvSpPr>
            <a:spLocks noGrp="1"/>
          </p:cNvSpPr>
          <p:nvPr>
            <p:ph sz="half" idx="1"/>
          </p:nvPr>
        </p:nvSpPr>
        <p:spPr>
          <a:xfrm>
            <a:off x="327525" y="1479730"/>
            <a:ext cx="4191001" cy="1135864"/>
          </a:xfrm>
        </p:spPr>
        <p:txBody>
          <a:bodyPr/>
          <a:lstStyle/>
          <a:p>
            <a:pPr marL="0" indent="0">
              <a:buNone/>
            </a:pPr>
            <a:r>
              <a:rPr lang="en-US" sz="2400" dirty="0">
                <a:ea typeface="ＭＳ Ｐゴシック" pitchFamily="35" charset="-128"/>
                <a:cs typeface="Calibri"/>
              </a:rPr>
              <a:t>Precocial hatchlings are more developed and independent.</a:t>
            </a:r>
            <a:endParaRPr lang="en-US" sz="2400" b="1" dirty="0">
              <a:ea typeface="ＭＳ Ｐゴシック" pitchFamily="35" charset="-128"/>
              <a:cs typeface="Calibri"/>
            </a:endParaRPr>
          </a:p>
          <a:p>
            <a:endParaRPr lang="en-US" dirty="0"/>
          </a:p>
        </p:txBody>
      </p:sp>
      <p:sp>
        <p:nvSpPr>
          <p:cNvPr id="12" name="Content Placeholder 11"/>
          <p:cNvSpPr>
            <a:spLocks noGrp="1"/>
          </p:cNvSpPr>
          <p:nvPr>
            <p:ph sz="half" idx="2"/>
          </p:nvPr>
        </p:nvSpPr>
        <p:spPr>
          <a:xfrm>
            <a:off x="5117939" y="1408567"/>
            <a:ext cx="4038600" cy="1135865"/>
          </a:xfrm>
        </p:spPr>
        <p:txBody>
          <a:bodyPr/>
          <a:lstStyle/>
          <a:p>
            <a:pPr marL="0" indent="0">
              <a:buNone/>
            </a:pPr>
            <a:r>
              <a:rPr lang="en-US" sz="2400" dirty="0">
                <a:ea typeface="ＭＳ Ｐゴシック" pitchFamily="35" charset="-128"/>
                <a:cs typeface="Calibri"/>
              </a:rPr>
              <a:t>Altricial hatchlings are completely dependent on the parents.</a:t>
            </a:r>
          </a:p>
          <a:p>
            <a:endParaRPr lang="en-US" dirty="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800" y="2801467"/>
            <a:ext cx="3368285" cy="2947906"/>
          </a:xfrm>
          <a:prstGeom prst="rect">
            <a:avLst/>
          </a:prstGeom>
          <a:ln w="38100">
            <a:solidFill>
              <a:schemeClr val="tx1"/>
            </a:solidFill>
          </a:ln>
        </p:spPr>
      </p:pic>
      <p:pic>
        <p:nvPicPr>
          <p:cNvPr id="4100" name="Picture 4" descr="http://nestwatch.org/wp-content/uploads/2015/07/duckling-run-1-1024x6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939" y="2822534"/>
            <a:ext cx="4412640" cy="293888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AB07759-16D5-7045-8C27-244383BF5622}"/>
              </a:ext>
            </a:extLst>
          </p:cNvPr>
          <p:cNvSpPr/>
          <p:nvPr/>
        </p:nvSpPr>
        <p:spPr>
          <a:xfrm>
            <a:off x="0" y="6228785"/>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6" name="TextBox 15">
            <a:extLst>
              <a:ext uri="{FF2B5EF4-FFF2-40B4-BE49-F238E27FC236}">
                <a16:creationId xmlns:a16="http://schemas.microsoft.com/office/drawing/2014/main" id="{31DFD003-DA38-1240-8638-737C1933C12D}"/>
              </a:ext>
            </a:extLst>
          </p:cNvPr>
          <p:cNvSpPr txBox="1"/>
          <p:nvPr/>
        </p:nvSpPr>
        <p:spPr>
          <a:xfrm>
            <a:off x="0" y="6227699"/>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spTree>
    <p:extLst>
      <p:ext uri="{BB962C8B-B14F-4D97-AF65-F5344CB8AC3E}">
        <p14:creationId xmlns:p14="http://schemas.microsoft.com/office/powerpoint/2010/main" val="100865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6662"/>
          <a:stretch/>
        </p:blipFill>
        <p:spPr>
          <a:xfrm>
            <a:off x="1371600" y="1211254"/>
            <a:ext cx="6477000" cy="2532739"/>
          </a:xfrm>
          <a:prstGeom prst="rect">
            <a:avLst/>
          </a:prstGeom>
          <a:ln w="38100">
            <a:solidFill>
              <a:schemeClr val="tx1"/>
            </a:solidFill>
          </a:ln>
        </p:spPr>
      </p:pic>
      <p:sp>
        <p:nvSpPr>
          <p:cNvPr id="2" name="Title 1"/>
          <p:cNvSpPr>
            <a:spLocks noGrp="1"/>
          </p:cNvSpPr>
          <p:nvPr>
            <p:ph type="title"/>
          </p:nvPr>
        </p:nvSpPr>
        <p:spPr>
          <a:xfrm>
            <a:off x="457200" y="299331"/>
            <a:ext cx="8229600" cy="1143000"/>
          </a:xfrm>
        </p:spPr>
        <p:txBody>
          <a:bodyPr/>
          <a:lstStyle/>
          <a:p>
            <a:r>
              <a:rPr lang="en-US" dirty="0">
                <a:solidFill>
                  <a:srgbClr val="697409"/>
                </a:solidFill>
              </a:rPr>
              <a:t>Feed &amp; Raise Young</a:t>
            </a:r>
          </a:p>
        </p:txBody>
      </p:sp>
      <p:pic>
        <p:nvPicPr>
          <p:cNvPr id="1026" name="Picture 2" descr="http://nestwatch.org/wp-content/uploads/2015/07/IMG_4463a-1024x804.jpg"/>
          <p:cNvPicPr>
            <a:picLocks noGrp="1" noChangeAspect="1" noChangeArrowheads="1"/>
          </p:cNvPicPr>
          <p:nvPr>
            <p:ph sz="half" idx="1"/>
          </p:nvPr>
        </p:nvPicPr>
        <p:blipFill rotWithShape="1">
          <a:blip r:embed="rId5" cstate="screen">
            <a:extLst>
              <a:ext uri="{28A0092B-C50C-407E-A947-70E740481C1C}">
                <a14:useLocalDpi xmlns:a14="http://schemas.microsoft.com/office/drawing/2010/main"/>
              </a:ext>
            </a:extLst>
          </a:blip>
          <a:srcRect/>
          <a:stretch/>
        </p:blipFill>
        <p:spPr bwMode="auto">
          <a:xfrm>
            <a:off x="935342" y="3915262"/>
            <a:ext cx="2936205" cy="207807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nestwatch.org/wp-content/uploads/2015/07/missrufousapr2520154-1024x576.jpg"/>
          <p:cNvPicPr>
            <a:picLocks noGrp="1" noChangeAspect="1" noChangeArrowheads="1"/>
          </p:cNvPicPr>
          <p:nvPr>
            <p:ph sz="half" idx="2"/>
          </p:nvPr>
        </p:nvPicPr>
        <p:blipFill rotWithShape="1">
          <a:blip r:embed="rId6" cstate="screen">
            <a:extLst>
              <a:ext uri="{28A0092B-C50C-407E-A947-70E740481C1C}">
                <a14:useLocalDpi xmlns:a14="http://schemas.microsoft.com/office/drawing/2010/main"/>
              </a:ext>
            </a:extLst>
          </a:blip>
          <a:srcRect/>
          <a:stretch/>
        </p:blipFill>
        <p:spPr bwMode="auto">
          <a:xfrm>
            <a:off x="4114800" y="3915262"/>
            <a:ext cx="4165117" cy="207807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CC19C2C-800C-3B45-B9F9-1BDFBC11C759}"/>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3" name="TextBox 12">
            <a:extLst>
              <a:ext uri="{FF2B5EF4-FFF2-40B4-BE49-F238E27FC236}">
                <a16:creationId xmlns:a16="http://schemas.microsoft.com/office/drawing/2014/main" id="{CFE2A763-BD23-A549-B6CE-93FFACB04129}"/>
              </a:ext>
            </a:extLst>
          </p:cNvPr>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spTree>
    <p:extLst>
      <p:ext uri="{BB962C8B-B14F-4D97-AF65-F5344CB8AC3E}">
        <p14:creationId xmlns:p14="http://schemas.microsoft.com/office/powerpoint/2010/main" val="420159201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5200" y="486924"/>
            <a:ext cx="7781599" cy="1143000"/>
          </a:xfrm>
        </p:spPr>
        <p:txBody>
          <a:bodyPr/>
          <a:lstStyle/>
          <a:p>
            <a:r>
              <a:rPr lang="en-US" dirty="0">
                <a:solidFill>
                  <a:srgbClr val="697409"/>
                </a:solidFill>
              </a:rPr>
              <a:t>Fledging from the Nest</a:t>
            </a:r>
          </a:p>
        </p:txBody>
      </p:sp>
      <p:pic>
        <p:nvPicPr>
          <p:cNvPr id="6" name="Content Placeholder 5"/>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275863" y="1920054"/>
            <a:ext cx="4490243" cy="3205437"/>
          </a:xfrm>
          <a:prstGeom prst="rect">
            <a:avLst/>
          </a:prstGeom>
          <a:ln w="38100">
            <a:solidFill>
              <a:schemeClr val="tx1"/>
            </a:solidFill>
          </a:ln>
        </p:spPr>
      </p:pic>
      <p:sp>
        <p:nvSpPr>
          <p:cNvPr id="4" name="Content Placeholder 3"/>
          <p:cNvSpPr>
            <a:spLocks noGrp="1"/>
          </p:cNvSpPr>
          <p:nvPr>
            <p:ph sz="half" idx="2"/>
          </p:nvPr>
        </p:nvSpPr>
        <p:spPr>
          <a:xfrm>
            <a:off x="4914404" y="1843854"/>
            <a:ext cx="4038600" cy="3281637"/>
          </a:xfrm>
        </p:spPr>
        <p:txBody>
          <a:bodyPr/>
          <a:lstStyle/>
          <a:p>
            <a:r>
              <a:rPr lang="en-US" b="1" dirty="0">
                <a:ea typeface="ＭＳ Ｐゴシック" pitchFamily="35" charset="-128"/>
                <a:cs typeface="Calibri"/>
              </a:rPr>
              <a:t> </a:t>
            </a:r>
            <a:r>
              <a:rPr lang="en-US" dirty="0">
                <a:ea typeface="ＭＳ Ｐゴシック" pitchFamily="35" charset="-128"/>
                <a:cs typeface="Calibri"/>
              </a:rPr>
              <a:t>Fledging is when a nestling:</a:t>
            </a:r>
          </a:p>
          <a:p>
            <a:pPr lvl="1"/>
            <a:r>
              <a:rPr lang="en-US" dirty="0">
                <a:ea typeface="ＭＳ Ｐゴシック" pitchFamily="35" charset="-128"/>
                <a:cs typeface="Calibri"/>
              </a:rPr>
              <a:t>is able to leave the nest, but is not necessarily fully capable of flight;</a:t>
            </a:r>
          </a:p>
          <a:p>
            <a:pPr lvl="1"/>
            <a:r>
              <a:rPr lang="en-US" dirty="0">
                <a:ea typeface="ＭＳ Ｐゴシック" pitchFamily="35" charset="-128"/>
                <a:cs typeface="Calibri"/>
              </a:rPr>
              <a:t>has acquired its first complete set of flight feathers.</a:t>
            </a:r>
          </a:p>
          <a:p>
            <a:r>
              <a:rPr lang="en-US" dirty="0">
                <a:ea typeface="ＭＳ Ｐゴシック" pitchFamily="35" charset="-128"/>
                <a:cs typeface="Calibri"/>
              </a:rPr>
              <a:t>This term is usually used for altricial nestlings.</a:t>
            </a:r>
          </a:p>
          <a:p>
            <a:endParaRPr lang="en-US" dirty="0"/>
          </a:p>
        </p:txBody>
      </p:sp>
      <p:sp>
        <p:nvSpPr>
          <p:cNvPr id="9" name="Rectangle 8">
            <a:extLst>
              <a:ext uri="{FF2B5EF4-FFF2-40B4-BE49-F238E27FC236}">
                <a16:creationId xmlns:a16="http://schemas.microsoft.com/office/drawing/2014/main" id="{50E2B044-6B42-C248-85E2-78732B74BEA4}"/>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0" name="TextBox 9">
            <a:extLst>
              <a:ext uri="{FF2B5EF4-FFF2-40B4-BE49-F238E27FC236}">
                <a16:creationId xmlns:a16="http://schemas.microsoft.com/office/drawing/2014/main" id="{A6DC06CF-1F3B-C34C-B6F7-C8A9B9161B3C}"/>
              </a:ext>
            </a:extLst>
          </p:cNvPr>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pic>
        <p:nvPicPr>
          <p:cNvPr id="8" name="Picture 7">
            <a:extLst>
              <a:ext uri="{FF2B5EF4-FFF2-40B4-BE49-F238E27FC236}">
                <a16:creationId xmlns:a16="http://schemas.microsoft.com/office/drawing/2014/main" id="{DA5EAFBC-4B1A-B44C-A0B0-853F0F4D25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777054"/>
            <a:ext cx="600401" cy="562740"/>
          </a:xfrm>
          <a:prstGeom prst="rect">
            <a:avLst/>
          </a:prstGeom>
          <a:ln>
            <a:solidFill>
              <a:srgbClr val="697409"/>
            </a:solidFill>
          </a:ln>
        </p:spPr>
      </p:pic>
    </p:spTree>
    <p:extLst>
      <p:ext uri="{BB962C8B-B14F-4D97-AF65-F5344CB8AC3E}">
        <p14:creationId xmlns:p14="http://schemas.microsoft.com/office/powerpoint/2010/main" val="54214591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1FEE86-87B0-4D44-AE86-CDC27EEEEF3C}"/>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4" name="Title 1"/>
          <p:cNvSpPr txBox="1">
            <a:spLocks/>
          </p:cNvSpPr>
          <p:nvPr/>
        </p:nvSpPr>
        <p:spPr>
          <a:xfrm>
            <a:off x="689020" y="547095"/>
            <a:ext cx="7765960" cy="890375"/>
          </a:xfrm>
          <a:prstGeom prst="rect">
            <a:avLst/>
          </a:prstGeom>
          <a:noFill/>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8B4F00"/>
                </a:solidFill>
                <a:uLnTx/>
                <a:uFillTx/>
                <a:latin typeface="+mj-lt"/>
                <a:ea typeface="+mj-ea"/>
                <a:cs typeface="Arial" panose="020B0604020202020204" pitchFamily="34" charset="0"/>
              </a:rPr>
              <a:t>Get </a:t>
            </a:r>
            <a:r>
              <a:rPr lang="en-US" sz="4400" b="1" dirty="0">
                <a:solidFill>
                  <a:srgbClr val="8B4F00"/>
                </a:solidFill>
                <a:latin typeface="+mj-lt"/>
                <a:ea typeface="+mj-ea"/>
                <a:cs typeface="Arial" panose="020B0604020202020204" pitchFamily="34" charset="0"/>
              </a:rPr>
              <a:t>C</a:t>
            </a:r>
            <a:r>
              <a:rPr kumimoji="0" lang="en-US" sz="4400" b="1" i="0" u="none" strike="noStrike" kern="1200" cap="none" spc="0" normalizeH="0" baseline="0" noProof="0" dirty="0" err="1">
                <a:ln>
                  <a:noFill/>
                </a:ln>
                <a:solidFill>
                  <a:srgbClr val="8B4F00"/>
                </a:solidFill>
                <a:uLnTx/>
                <a:uFillTx/>
                <a:latin typeface="+mj-lt"/>
                <a:ea typeface="+mj-ea"/>
                <a:cs typeface="Arial" panose="020B0604020202020204" pitchFamily="34" charset="0"/>
              </a:rPr>
              <a:t>ertified</a:t>
            </a:r>
            <a:r>
              <a:rPr kumimoji="0" lang="en-US" sz="4400" b="1" i="0" u="none" strike="noStrike" kern="1200" cap="none" spc="0" normalizeH="0" noProof="0" dirty="0">
                <a:ln>
                  <a:noFill/>
                </a:ln>
                <a:solidFill>
                  <a:srgbClr val="8B4F00"/>
                </a:solidFill>
                <a:uLnTx/>
                <a:uFillTx/>
                <a:latin typeface="+mj-lt"/>
                <a:ea typeface="+mj-ea"/>
                <a:cs typeface="Arial" panose="020B0604020202020204" pitchFamily="34" charset="0"/>
              </a:rPr>
              <a:t> </a:t>
            </a:r>
            <a:endParaRPr kumimoji="0" lang="en-US" sz="4400" b="1" i="0" u="none" strike="noStrike" kern="1200" cap="none" spc="0" normalizeH="0" baseline="0" noProof="0" dirty="0">
              <a:ln>
                <a:noFill/>
              </a:ln>
              <a:solidFill>
                <a:srgbClr val="8B4F00"/>
              </a:solidFill>
              <a:uLnTx/>
              <a:uFillTx/>
              <a:latin typeface="+mj-lt"/>
              <a:ea typeface="+mj-ea"/>
              <a:cs typeface="Arial" panose="020B0604020202020204" pitchFamily="34" charset="0"/>
            </a:endParaRPr>
          </a:p>
        </p:txBody>
      </p:sp>
      <p:sp>
        <p:nvSpPr>
          <p:cNvPr id="5" name="Rectangle 10"/>
          <p:cNvSpPr>
            <a:spLocks noChangeArrowheads="1"/>
          </p:cNvSpPr>
          <p:nvPr/>
        </p:nvSpPr>
        <p:spPr bwMode="auto">
          <a:xfrm>
            <a:off x="881066" y="4495800"/>
            <a:ext cx="7500934" cy="1569660"/>
          </a:xfrm>
          <a:prstGeom prst="rect">
            <a:avLst/>
          </a:prstGeom>
          <a:noFill/>
          <a:ln w="9525">
            <a:noFill/>
            <a:miter lim="800000"/>
            <a:headEnd/>
            <a:tailEnd/>
          </a:ln>
          <a:effectLst/>
        </p:spPr>
        <p:txBody>
          <a:bodyPr wrap="square">
            <a:prstTxWarp prst="textNoShape">
              <a:avLst/>
            </a:prstTxWarp>
            <a:spAutoFit/>
          </a:bodyPr>
          <a:lstStyle/>
          <a:p>
            <a:pPr lvl="0" algn="ctr"/>
            <a:r>
              <a:rPr lang="en-US" sz="2400" dirty="0">
                <a:latin typeface="Arial" panose="020B0604020202020204" pitchFamily="34" charset="0"/>
                <a:cs typeface="Arial" panose="020B0604020202020204" pitchFamily="34" charset="0"/>
              </a:rPr>
              <a:t>Following the </a:t>
            </a:r>
            <a:r>
              <a:rPr lang="en-US" sz="2400" b="1" dirty="0">
                <a:solidFill>
                  <a:srgbClr val="0B62A4"/>
                </a:solidFill>
                <a:latin typeface="Arial" panose="020B0604020202020204" pitchFamily="34" charset="0"/>
                <a:cs typeface="Arial" panose="020B0604020202020204" pitchFamily="34" charset="0"/>
              </a:rPr>
              <a:t>NestWatch Code of Conduct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will help you minimize risk of accidental harm to a nest, parents abandoning the nest, or attracting predators to the nest.</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00" y="1365097"/>
            <a:ext cx="3452651" cy="2982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45135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10"/>
          <p:cNvSpPr>
            <a:spLocks noChangeArrowheads="1"/>
          </p:cNvSpPr>
          <p:nvPr/>
        </p:nvSpPr>
        <p:spPr bwMode="auto">
          <a:xfrm>
            <a:off x="-4024062" y="2133600"/>
            <a:ext cx="4557462" cy="1938992"/>
          </a:xfrm>
          <a:prstGeom prst="rect">
            <a:avLst/>
          </a:prstGeom>
          <a:noFill/>
          <a:ln w="9525">
            <a:noFill/>
            <a:miter lim="800000"/>
            <a:headEnd/>
            <a:tailEnd/>
          </a:ln>
          <a:effectLst/>
        </p:spPr>
        <p:txBody>
          <a:bodyPr wrap="square">
            <a:prstTxWarp prst="textNoShape">
              <a:avLst/>
            </a:prstTxWarp>
            <a:spAutoFit/>
          </a:bodyPr>
          <a:lstStyle/>
          <a:p>
            <a:endParaRPr lang="en-US" sz="2400" dirty="0">
              <a:cs typeface="Arial" panose="020B0604020202020204" pitchFamily="34" charset="0"/>
            </a:endParaRPr>
          </a:p>
          <a:p>
            <a:pPr marL="457200" indent="-457200">
              <a:buFont typeface="+mj-lt"/>
              <a:buAutoNum type="arabicPeriod" startAt="3"/>
            </a:pPr>
            <a:endParaRPr lang="en-US" sz="2400" dirty="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5" name="Text Placeholder 14"/>
          <p:cNvSpPr>
            <a:spLocks noGrp="1"/>
          </p:cNvSpPr>
          <p:nvPr>
            <p:ph type="body" idx="1"/>
          </p:nvPr>
        </p:nvSpPr>
        <p:spPr>
          <a:xfrm>
            <a:off x="1600200" y="536872"/>
            <a:ext cx="5907883" cy="639762"/>
          </a:xfrm>
        </p:spPr>
        <p:txBody>
          <a:bodyPr>
            <a:noAutofit/>
          </a:bodyPr>
          <a:lstStyle/>
          <a:p>
            <a:pPr algn="ctr"/>
            <a:r>
              <a:rPr lang="en-US" sz="3200" dirty="0">
                <a:solidFill>
                  <a:srgbClr val="8B4F00"/>
                </a:solidFill>
                <a:latin typeface="+mj-lt"/>
              </a:rPr>
              <a:t>Plan ahead for nest visits</a:t>
            </a:r>
          </a:p>
        </p:txBody>
      </p:sp>
      <p:sp>
        <p:nvSpPr>
          <p:cNvPr id="16" name="Content Placeholder 15"/>
          <p:cNvSpPr>
            <a:spLocks noGrp="1"/>
          </p:cNvSpPr>
          <p:nvPr>
            <p:ph sz="half" idx="2"/>
          </p:nvPr>
        </p:nvSpPr>
        <p:spPr>
          <a:xfrm>
            <a:off x="459116" y="1403274"/>
            <a:ext cx="3808084" cy="3951288"/>
          </a:xfrm>
        </p:spPr>
        <p:txBody>
          <a:bodyPr>
            <a:normAutofit/>
          </a:bodyPr>
          <a:lstStyle/>
          <a:p>
            <a:r>
              <a:rPr lang="en-US" dirty="0"/>
              <a:t>Plan to observe the nest </a:t>
            </a:r>
            <a:r>
              <a:rPr lang="en-US" b="1" dirty="0">
                <a:solidFill>
                  <a:srgbClr val="0B62A4"/>
                </a:solidFill>
              </a:rPr>
              <a:t>every 3-4 days</a:t>
            </a:r>
            <a:r>
              <a:rPr lang="en-US" dirty="0"/>
              <a:t>. </a:t>
            </a:r>
          </a:p>
          <a:p>
            <a:r>
              <a:rPr lang="en-US" dirty="0"/>
              <a:t>Most successful songbird nests last about 30 days, so you may need to visit each nest 7-10 times.</a:t>
            </a:r>
          </a:p>
          <a:p>
            <a:r>
              <a:rPr lang="en-US" dirty="0"/>
              <a:t>Nest visits should last </a:t>
            </a:r>
            <a:r>
              <a:rPr lang="en-US" b="1" dirty="0">
                <a:solidFill>
                  <a:srgbClr val="0B62A4"/>
                </a:solidFill>
              </a:rPr>
              <a:t>no </a:t>
            </a:r>
          </a:p>
          <a:p>
            <a:pPr marL="0" indent="0">
              <a:buNone/>
            </a:pPr>
            <a:r>
              <a:rPr lang="en-US" b="1" dirty="0">
                <a:solidFill>
                  <a:srgbClr val="0B62A4"/>
                </a:solidFill>
              </a:rPr>
              <a:t>   longer than 1 minute</a:t>
            </a:r>
            <a:r>
              <a:rPr lang="en-US" b="1" dirty="0"/>
              <a:t>. </a:t>
            </a:r>
          </a:p>
          <a:p>
            <a:pPr marL="0" indent="0">
              <a:buNone/>
            </a:pPr>
            <a:endParaRPr lang="en-US" dirty="0"/>
          </a:p>
          <a:p>
            <a:endParaRPr lang="en-US" dirty="0"/>
          </a:p>
          <a:p>
            <a:pPr marL="0" indent="0">
              <a:buNone/>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8055" y="1464929"/>
            <a:ext cx="2803381" cy="2518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0394">
            <a:off x="3335572" y="2742822"/>
            <a:ext cx="3411471" cy="3805535"/>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8782" y="3429000"/>
            <a:ext cx="1571999" cy="2971800"/>
          </a:xfrm>
          <a:prstGeom prst="rect">
            <a:avLst/>
          </a:prstGeom>
        </p:spPr>
      </p:pic>
      <p:sp>
        <p:nvSpPr>
          <p:cNvPr id="12" name="Rectangle 11">
            <a:extLst>
              <a:ext uri="{FF2B5EF4-FFF2-40B4-BE49-F238E27FC236}">
                <a16:creationId xmlns:a16="http://schemas.microsoft.com/office/drawing/2014/main" id="{3ADCCA40-18B9-8240-84FF-A8FB89E6CB78}"/>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3" name="TextBox 12">
            <a:extLst>
              <a:ext uri="{FF2B5EF4-FFF2-40B4-BE49-F238E27FC236}">
                <a16:creationId xmlns:a16="http://schemas.microsoft.com/office/drawing/2014/main" id="{B5AAF7EC-7DBD-E944-830C-3C713D15021B}"/>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229346841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585981"/>
            <a:ext cx="8229600" cy="1143000"/>
          </a:xfrm>
        </p:spPr>
        <p:txBody>
          <a:bodyPr>
            <a:normAutofit/>
          </a:bodyPr>
          <a:lstStyle/>
          <a:p>
            <a:r>
              <a:rPr lang="en-US" dirty="0"/>
              <a:t>Why nest boxes?</a:t>
            </a:r>
            <a:endParaRPr lang="en-US" sz="3100" dirty="0"/>
          </a:p>
        </p:txBody>
      </p:sp>
      <p:sp>
        <p:nvSpPr>
          <p:cNvPr id="14" name="Text Placeholder 13"/>
          <p:cNvSpPr>
            <a:spLocks noGrp="1"/>
          </p:cNvSpPr>
          <p:nvPr>
            <p:ph type="body" idx="1"/>
          </p:nvPr>
        </p:nvSpPr>
        <p:spPr>
          <a:xfrm>
            <a:off x="1358737" y="2113581"/>
            <a:ext cx="2000138" cy="639762"/>
          </a:xfrm>
        </p:spPr>
        <p:txBody>
          <a:bodyPr>
            <a:noAutofit/>
          </a:bodyPr>
          <a:lstStyle/>
          <a:p>
            <a:pPr algn="ctr"/>
            <a:r>
              <a:rPr lang="en-US" sz="2800" dirty="0">
                <a:solidFill>
                  <a:srgbClr val="697409"/>
                </a:solidFill>
              </a:rPr>
              <a:t>Nest box </a:t>
            </a:r>
          </a:p>
        </p:txBody>
      </p:sp>
      <p:pic>
        <p:nvPicPr>
          <p:cNvPr id="1026" name="Picture 2" descr="http://nestwatch.org/wp-content/uploads/2016/07/M3A4513-3-500x333.jpg"/>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a:ext>
            </a:extLst>
          </a:blip>
          <a:srcRect/>
          <a:stretch/>
        </p:blipFill>
        <p:spPr bwMode="auto">
          <a:xfrm>
            <a:off x="230550" y="2780237"/>
            <a:ext cx="4220999" cy="319259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 name="Text Placeholder 15"/>
          <p:cNvSpPr>
            <a:spLocks noGrp="1"/>
          </p:cNvSpPr>
          <p:nvPr>
            <p:ph type="body" sz="quarter" idx="3"/>
          </p:nvPr>
        </p:nvSpPr>
        <p:spPr>
          <a:xfrm>
            <a:off x="5707985" y="2113581"/>
            <a:ext cx="2709874" cy="639762"/>
          </a:xfrm>
        </p:spPr>
        <p:txBody>
          <a:bodyPr>
            <a:noAutofit/>
          </a:bodyPr>
          <a:lstStyle/>
          <a:p>
            <a:pPr algn="ctr"/>
            <a:r>
              <a:rPr lang="en-US" sz="2800" dirty="0">
                <a:solidFill>
                  <a:srgbClr val="697409"/>
                </a:solidFill>
              </a:rPr>
              <a:t>Tree cavity </a:t>
            </a:r>
          </a:p>
        </p:txBody>
      </p:sp>
      <p:pic>
        <p:nvPicPr>
          <p:cNvPr id="18" name="Content Placeholder 17"/>
          <p:cNvPicPr>
            <a:picLocks noGrp="1" noChangeAspect="1"/>
          </p:cNvPicPr>
          <p:nvPr>
            <p:ph sz="quarter" idx="4"/>
          </p:nvPr>
        </p:nvPicPr>
        <p:blipFill rotWithShape="1">
          <a:blip r:embed="rId5" cstate="screen">
            <a:extLst>
              <a:ext uri="{28A0092B-C50C-407E-A947-70E740481C1C}">
                <a14:useLocalDpi xmlns:a14="http://schemas.microsoft.com/office/drawing/2010/main"/>
              </a:ext>
            </a:extLst>
          </a:blip>
          <a:srcRect r="-416"/>
          <a:stretch/>
        </p:blipFill>
        <p:spPr>
          <a:xfrm>
            <a:off x="5257800" y="2753343"/>
            <a:ext cx="3667598" cy="3192599"/>
          </a:xfrm>
          <a:prstGeom prst="rect">
            <a:avLst/>
          </a:prstGeom>
          <a:ln w="38100">
            <a:solidFill>
              <a:schemeClr val="tx1"/>
            </a:solidFill>
          </a:ln>
        </p:spPr>
      </p:pic>
      <p:sp>
        <p:nvSpPr>
          <p:cNvPr id="19" name="TextBox 18"/>
          <p:cNvSpPr txBox="1"/>
          <p:nvPr/>
        </p:nvSpPr>
        <p:spPr>
          <a:xfrm>
            <a:off x="4451549" y="3507960"/>
            <a:ext cx="926368" cy="1446550"/>
          </a:xfrm>
          <a:prstGeom prst="rect">
            <a:avLst/>
          </a:prstGeom>
          <a:noFill/>
        </p:spPr>
        <p:txBody>
          <a:bodyPr wrap="square" rtlCol="0">
            <a:spAutoFit/>
          </a:bodyPr>
          <a:lstStyle/>
          <a:p>
            <a:r>
              <a:rPr lang="en-US" sz="8800" b="1" dirty="0">
                <a:solidFill>
                  <a:srgbClr val="697409"/>
                </a:solidFill>
              </a:rPr>
              <a:t>=</a:t>
            </a:r>
            <a:endParaRPr lang="en-US" sz="8000" b="1" dirty="0">
              <a:solidFill>
                <a:srgbClr val="697409"/>
              </a:solidFill>
            </a:endParaRPr>
          </a:p>
        </p:txBody>
      </p:sp>
      <p:sp>
        <p:nvSpPr>
          <p:cNvPr id="2" name="Rectangle 1">
            <a:extLst>
              <a:ext uri="{FF2B5EF4-FFF2-40B4-BE49-F238E27FC236}">
                <a16:creationId xmlns:a16="http://schemas.microsoft.com/office/drawing/2014/main" id="{C571F2D2-2ACB-7647-AF0A-3CE8199DA687}"/>
              </a:ext>
            </a:extLst>
          </p:cNvPr>
          <p:cNvSpPr/>
          <p:nvPr/>
        </p:nvSpPr>
        <p:spPr>
          <a:xfrm>
            <a:off x="2590800" y="1532090"/>
            <a:ext cx="4358832" cy="523220"/>
          </a:xfrm>
          <a:prstGeom prst="rect">
            <a:avLst/>
          </a:prstGeom>
        </p:spPr>
        <p:txBody>
          <a:bodyPr wrap="square">
            <a:spAutoFit/>
          </a:bodyPr>
          <a:lstStyle/>
          <a:p>
            <a:r>
              <a:rPr lang="en-US" sz="2800" dirty="0">
                <a:solidFill>
                  <a:srgbClr val="697409"/>
                </a:solidFill>
              </a:rPr>
              <a:t>From a bird’s perspective: </a:t>
            </a:r>
          </a:p>
        </p:txBody>
      </p:sp>
    </p:spTree>
    <p:extLst>
      <p:ext uri="{BB962C8B-B14F-4D97-AF65-F5344CB8AC3E}">
        <p14:creationId xmlns:p14="http://schemas.microsoft.com/office/powerpoint/2010/main" val="22806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457200" y="607070"/>
            <a:ext cx="8229600" cy="1143000"/>
          </a:xfrm>
        </p:spPr>
        <p:txBody>
          <a:bodyPr>
            <a:normAutofit/>
          </a:bodyPr>
          <a:lstStyle/>
          <a:p>
            <a:r>
              <a:rPr lang="en-US" sz="3200" b="1" dirty="0">
                <a:solidFill>
                  <a:srgbClr val="8B4F00"/>
                </a:solidFill>
              </a:rPr>
              <a:t>Do </a:t>
            </a:r>
            <a:r>
              <a:rPr lang="en-US" sz="3200" b="1" u="sng" dirty="0">
                <a:solidFill>
                  <a:srgbClr val="8B4F00"/>
                </a:solidFill>
              </a:rPr>
              <a:t>NOT</a:t>
            </a:r>
            <a:r>
              <a:rPr lang="en-US" sz="3200" b="1" dirty="0">
                <a:solidFill>
                  <a:srgbClr val="8B4F00"/>
                </a:solidFill>
              </a:rPr>
              <a:t> check nests </a:t>
            </a:r>
            <a:br>
              <a:rPr lang="en-US" sz="3200" b="1" dirty="0">
                <a:solidFill>
                  <a:srgbClr val="8B4F00"/>
                </a:solidFill>
              </a:rPr>
            </a:br>
            <a:r>
              <a:rPr lang="en-US" sz="3200" b="1" dirty="0">
                <a:solidFill>
                  <a:srgbClr val="8B4F00"/>
                </a:solidFill>
              </a:rPr>
              <a:t>in the early morning or late evening</a:t>
            </a:r>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5108865" y="2057399"/>
            <a:ext cx="3224072" cy="3254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09600" y="2059487"/>
            <a:ext cx="4238185" cy="1708160"/>
          </a:xfrm>
          <a:prstGeom prst="rect">
            <a:avLst/>
          </a:prstGeom>
          <a:noFill/>
        </p:spPr>
        <p:txBody>
          <a:bodyPr wrap="square" rtlCol="0">
            <a:spAutoFit/>
          </a:bodyPr>
          <a:lstStyle/>
          <a:p>
            <a:pPr marL="285750" indent="-285750">
              <a:buFont typeface="Arial" panose="020B0604020202020204" pitchFamily="34" charset="0"/>
              <a:buChar char="•"/>
            </a:pPr>
            <a:r>
              <a:rPr lang="en-US" sz="2100" dirty="0"/>
              <a:t>Most birds lay their eggs in the early morning.</a:t>
            </a:r>
          </a:p>
          <a:p>
            <a:pPr marL="285750" indent="-285750">
              <a:buFont typeface="Arial" panose="020B0604020202020204" pitchFamily="34" charset="0"/>
              <a:buChar char="•"/>
            </a:pPr>
            <a:r>
              <a:rPr lang="en-US" sz="2100" dirty="0"/>
              <a:t>Birds also stay on the nest at night.</a:t>
            </a:r>
          </a:p>
          <a:p>
            <a:pPr marL="285750" indent="-285750">
              <a:buFont typeface="Arial" panose="020B0604020202020204" pitchFamily="34" charset="0"/>
              <a:buChar char="•"/>
            </a:pPr>
            <a:r>
              <a:rPr lang="en-US" sz="2100" dirty="0"/>
              <a:t>Owls are the exception. You can check their nests near sunset. </a:t>
            </a:r>
          </a:p>
        </p:txBody>
      </p:sp>
      <p:sp>
        <p:nvSpPr>
          <p:cNvPr id="11" name="Rectangle 10">
            <a:extLst>
              <a:ext uri="{FF2B5EF4-FFF2-40B4-BE49-F238E27FC236}">
                <a16:creationId xmlns:a16="http://schemas.microsoft.com/office/drawing/2014/main" id="{9E95A797-1AE8-234C-A01F-ECFF8D992D90}"/>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2" name="TextBox 11">
            <a:extLst>
              <a:ext uri="{FF2B5EF4-FFF2-40B4-BE49-F238E27FC236}">
                <a16:creationId xmlns:a16="http://schemas.microsoft.com/office/drawing/2014/main" id="{9F08CE71-2F0F-5448-A944-7CF853B787FA}"/>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337798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09700" y="678066"/>
            <a:ext cx="6324600" cy="60166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a:solidFill>
                  <a:srgbClr val="8B4F00"/>
                </a:solidFill>
                <a:latin typeface="+mj-lt"/>
                <a:ea typeface="+mj-ea"/>
                <a:cs typeface="Arial" panose="020B0604020202020204" pitchFamily="34" charset="0"/>
              </a:rPr>
              <a:t>Avoid nests during early incubation</a:t>
            </a:r>
            <a:endParaRPr kumimoji="0" lang="en-US" sz="3200" b="1" i="0" u="none" strike="noStrike" kern="1200" cap="none" spc="0" normalizeH="0" baseline="0" noProof="0" dirty="0">
              <a:ln>
                <a:noFill/>
              </a:ln>
              <a:solidFill>
                <a:srgbClr val="8B4F00"/>
              </a:solidFill>
              <a:uLnTx/>
              <a:uFillTx/>
              <a:latin typeface="+mj-lt"/>
              <a:ea typeface="+mj-ea"/>
              <a:cs typeface="Arial" panose="020B0604020202020204" pitchFamily="34" charset="0"/>
            </a:endParaRPr>
          </a:p>
        </p:txBody>
      </p:sp>
      <p:sp>
        <p:nvSpPr>
          <p:cNvPr id="5" name="Rectangle 10"/>
          <p:cNvSpPr>
            <a:spLocks noChangeArrowheads="1"/>
          </p:cNvSpPr>
          <p:nvPr/>
        </p:nvSpPr>
        <p:spPr bwMode="auto">
          <a:xfrm>
            <a:off x="514549" y="1854434"/>
            <a:ext cx="4291844" cy="2031325"/>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anose="020B0604020202020204" pitchFamily="34" charset="0"/>
              <a:buChar char="•"/>
            </a:pPr>
            <a:r>
              <a:rPr lang="en-US" sz="2100" dirty="0">
                <a:cs typeface="Arial" panose="020B0604020202020204" pitchFamily="34" charset="0"/>
              </a:rPr>
              <a:t>Females do not like to be disturbed in the first few days of incubation.</a:t>
            </a:r>
          </a:p>
          <a:p>
            <a:pPr marL="342900" indent="-342900">
              <a:buFont typeface="Arial" panose="020B0604020202020204" pitchFamily="34" charset="0"/>
              <a:buChar char="•"/>
            </a:pPr>
            <a:r>
              <a:rPr lang="en-US" sz="2100" dirty="0">
                <a:cs typeface="Arial" panose="020B0604020202020204" pitchFamily="34" charset="0"/>
              </a:rPr>
              <a:t>If possible, observe nests from a distance and </a:t>
            </a:r>
            <a:r>
              <a:rPr lang="en-US" sz="2100" b="1" dirty="0">
                <a:solidFill>
                  <a:srgbClr val="0B62A4"/>
                </a:solidFill>
                <a:cs typeface="Arial" panose="020B0604020202020204" pitchFamily="34" charset="0"/>
              </a:rPr>
              <a:t>approach only when the female leaves the nest</a:t>
            </a:r>
            <a:r>
              <a:rPr lang="en-US" sz="2100" dirty="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5761" y="1854434"/>
            <a:ext cx="3952489"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EDA8FD04-4B69-3248-8627-C4E661DAE006}"/>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9" name="TextBox 8">
            <a:extLst>
              <a:ext uri="{FF2B5EF4-FFF2-40B4-BE49-F238E27FC236}">
                <a16:creationId xmlns:a16="http://schemas.microsoft.com/office/drawing/2014/main" id="{DAE06638-B43A-1B48-A814-1DD98277B48A}"/>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11600362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823739" y="609600"/>
            <a:ext cx="5514627" cy="14654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8B4F00"/>
                </a:solidFill>
                <a:uLnTx/>
                <a:uFillTx/>
                <a:latin typeface="+mj-lt"/>
                <a:ea typeface="+mj-ea"/>
                <a:cs typeface="Arial" panose="020B0604020202020204" pitchFamily="34" charset="0"/>
              </a:rPr>
              <a:t>Do </a:t>
            </a:r>
            <a:r>
              <a:rPr kumimoji="0" lang="en-US" sz="3200" b="1" i="0" u="sng" strike="noStrike" kern="1200" cap="none" spc="0" normalizeH="0" baseline="0" noProof="0" dirty="0">
                <a:ln>
                  <a:noFill/>
                </a:ln>
                <a:solidFill>
                  <a:srgbClr val="8B4F00"/>
                </a:solidFill>
                <a:uLnTx/>
                <a:uFillTx/>
                <a:latin typeface="+mj-lt"/>
                <a:ea typeface="+mj-ea"/>
                <a:cs typeface="Arial" panose="020B0604020202020204" pitchFamily="34" charset="0"/>
              </a:rPr>
              <a:t>NOT</a:t>
            </a:r>
            <a:r>
              <a:rPr kumimoji="0" lang="en-US" sz="3200" b="1" i="0" u="none" strike="noStrike" kern="1200" cap="none" spc="0" normalizeH="0" baseline="0" noProof="0" dirty="0">
                <a:ln>
                  <a:noFill/>
                </a:ln>
                <a:solidFill>
                  <a:srgbClr val="8B4F00"/>
                </a:solidFill>
                <a:uLnTx/>
                <a:uFillTx/>
                <a:latin typeface="+mj-lt"/>
                <a:ea typeface="+mj-ea"/>
                <a:cs typeface="Arial" panose="020B0604020202020204" pitchFamily="34" charset="0"/>
              </a:rPr>
              <a:t> approach nests</a:t>
            </a:r>
            <a:r>
              <a:rPr kumimoji="0" lang="en-US" sz="3200" b="1" i="0" u="none" strike="noStrike" kern="1200" cap="none" spc="0" normalizeH="0" noProof="0" dirty="0">
                <a:ln>
                  <a:noFill/>
                </a:ln>
                <a:solidFill>
                  <a:srgbClr val="8B4F00"/>
                </a:solidFill>
                <a:uLnTx/>
                <a:uFillTx/>
                <a:latin typeface="+mj-lt"/>
                <a:ea typeface="+mj-ea"/>
                <a:cs typeface="Arial" panose="020B0604020202020204" pitchFamily="34" charset="0"/>
              </a:rPr>
              <a:t> w</a:t>
            </a:r>
            <a:r>
              <a:rPr lang="en-US" sz="3200" b="1" dirty="0">
                <a:solidFill>
                  <a:srgbClr val="8B4F00"/>
                </a:solidFill>
                <a:latin typeface="+mj-lt"/>
                <a:ea typeface="+mj-ea"/>
                <a:cs typeface="Arial" panose="020B0604020202020204" pitchFamily="34" charset="0"/>
              </a:rPr>
              <a:t>hen young are close to fledging</a:t>
            </a:r>
            <a:endParaRPr kumimoji="0" lang="en-US" sz="3200" b="1" i="0" u="none" strike="noStrike" kern="1200" cap="none" spc="0" normalizeH="0" baseline="0" noProof="0" dirty="0">
              <a:ln>
                <a:noFill/>
              </a:ln>
              <a:solidFill>
                <a:srgbClr val="8B4F00"/>
              </a:solidFill>
              <a:uLnTx/>
              <a:uFillTx/>
              <a:latin typeface="+mj-lt"/>
              <a:ea typeface="+mj-ea"/>
              <a:cs typeface="Arial" panose="020B0604020202020204" pitchFamily="34" charset="0"/>
            </a:endParaRPr>
          </a:p>
        </p:txBody>
      </p:sp>
      <p:sp>
        <p:nvSpPr>
          <p:cNvPr id="5" name="Rectangle 10"/>
          <p:cNvSpPr>
            <a:spLocks noChangeArrowheads="1"/>
          </p:cNvSpPr>
          <p:nvPr/>
        </p:nvSpPr>
        <p:spPr bwMode="auto">
          <a:xfrm>
            <a:off x="0" y="2075000"/>
            <a:ext cx="4356556" cy="2723823"/>
          </a:xfrm>
          <a:prstGeom prst="rect">
            <a:avLst/>
          </a:prstGeom>
          <a:noFill/>
          <a:ln w="9525">
            <a:noFill/>
            <a:miter lim="800000"/>
            <a:headEnd/>
            <a:tailEnd/>
          </a:ln>
          <a:effectLst/>
        </p:spPr>
        <p:txBody>
          <a:bodyPr wrap="square">
            <a:prstTxWarp prst="textNoShape">
              <a:avLst/>
            </a:prstTxWarp>
            <a:spAutoFit/>
          </a:bodyPr>
          <a:lstStyle/>
          <a:p>
            <a:pPr marL="800046" lvl="1" indent="-342900">
              <a:buFont typeface="Arial" panose="020B0604020202020204" pitchFamily="34" charset="0"/>
              <a:buChar char="•"/>
            </a:pPr>
            <a:r>
              <a:rPr lang="en-US" sz="2100" dirty="0">
                <a:cs typeface="Arial" panose="020B0604020202020204" pitchFamily="34" charset="0"/>
              </a:rPr>
              <a:t>When young are bothered during this stage, they may leave the nest before they are ready.</a:t>
            </a:r>
          </a:p>
          <a:p>
            <a:pPr marL="800046" lvl="1" indent="-342900">
              <a:buFont typeface="Arial" panose="020B0604020202020204" pitchFamily="34" charset="0"/>
              <a:buChar char="•"/>
            </a:pPr>
            <a:r>
              <a:rPr lang="en-US" sz="2100" dirty="0">
                <a:cs typeface="Arial" panose="020B0604020202020204" pitchFamily="34" charset="0"/>
              </a:rPr>
              <a:t>Young that prematurely fledge usually do not stay in the nest even if you try to return them.  </a:t>
            </a:r>
            <a:endParaRPr lang="en-US" sz="21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8066" y="2075000"/>
            <a:ext cx="396442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8158B79C-6A59-FC4E-8445-485EEC64B6A2}"/>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9" name="TextBox 8">
            <a:extLst>
              <a:ext uri="{FF2B5EF4-FFF2-40B4-BE49-F238E27FC236}">
                <a16:creationId xmlns:a16="http://schemas.microsoft.com/office/drawing/2014/main" id="{BCEE9EFE-A2C9-6746-8456-FA8F410BB364}"/>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369497263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581785"/>
            <a:ext cx="8229600" cy="1143000"/>
          </a:xfrm>
        </p:spPr>
        <p:txBody>
          <a:bodyPr>
            <a:normAutofit/>
          </a:bodyPr>
          <a:lstStyle/>
          <a:p>
            <a:r>
              <a:rPr lang="en-US" sz="3200" b="1" dirty="0">
                <a:solidFill>
                  <a:srgbClr val="8B4F00"/>
                </a:solidFill>
              </a:rPr>
              <a:t>Avoid nests during bad weather</a:t>
            </a:r>
          </a:p>
        </p:txBody>
      </p:sp>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495800" y="1776160"/>
            <a:ext cx="3921263" cy="3862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457200" y="1981200"/>
            <a:ext cx="3581400" cy="1061829"/>
          </a:xfrm>
          <a:prstGeom prst="rect">
            <a:avLst/>
          </a:prstGeom>
          <a:noFill/>
        </p:spPr>
        <p:txBody>
          <a:bodyPr wrap="square" rtlCol="0">
            <a:spAutoFit/>
          </a:bodyPr>
          <a:lstStyle/>
          <a:p>
            <a:pPr marL="285750" indent="-285750">
              <a:buFont typeface="Arial" panose="020B0604020202020204" pitchFamily="34" charset="0"/>
              <a:buChar char="•"/>
            </a:pPr>
            <a:r>
              <a:rPr lang="en-US" sz="2100" dirty="0"/>
              <a:t>If it is cold, damp, or rainy, postpone checking nests until another day. </a:t>
            </a:r>
          </a:p>
        </p:txBody>
      </p:sp>
      <p:sp>
        <p:nvSpPr>
          <p:cNvPr id="9" name="Rectangle 8">
            <a:extLst>
              <a:ext uri="{FF2B5EF4-FFF2-40B4-BE49-F238E27FC236}">
                <a16:creationId xmlns:a16="http://schemas.microsoft.com/office/drawing/2014/main" id="{E6B560D6-83C8-154C-A18E-6B30211CE633}"/>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0" name="TextBox 9">
            <a:extLst>
              <a:ext uri="{FF2B5EF4-FFF2-40B4-BE49-F238E27FC236}">
                <a16:creationId xmlns:a16="http://schemas.microsoft.com/office/drawing/2014/main" id="{B5D6FA38-1C15-0047-86DB-3CB5B427483D}"/>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2992197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330" y="437887"/>
            <a:ext cx="8229600" cy="1143000"/>
          </a:xfrm>
        </p:spPr>
        <p:txBody>
          <a:bodyPr>
            <a:normAutofit/>
          </a:bodyPr>
          <a:lstStyle/>
          <a:p>
            <a:r>
              <a:rPr lang="en-US" sz="3200" b="1" dirty="0">
                <a:solidFill>
                  <a:srgbClr val="8B4F00"/>
                </a:solidFill>
              </a:rPr>
              <a:t>Don’t lead predators to the nest</a:t>
            </a:r>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572000" y="1851675"/>
            <a:ext cx="3904490" cy="3139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24070" y="1691345"/>
            <a:ext cx="3962400" cy="2677656"/>
          </a:xfrm>
          <a:prstGeom prst="rect">
            <a:avLst/>
          </a:prstGeom>
          <a:noFill/>
        </p:spPr>
        <p:txBody>
          <a:bodyPr wrap="square" rtlCol="0">
            <a:spAutoFit/>
          </a:bodyPr>
          <a:lstStyle/>
          <a:p>
            <a:pPr marL="285750" indent="-285750">
              <a:buFont typeface="Arial" panose="020B0604020202020204" pitchFamily="34" charset="0"/>
              <a:buChar char="•"/>
            </a:pPr>
            <a:r>
              <a:rPr lang="en-US" sz="2100" dirty="0"/>
              <a:t>Avoid leaving tracks that can lead predators to nests (e.g., a flattened trail of vegetation leading straight to the nest).</a:t>
            </a:r>
          </a:p>
          <a:p>
            <a:pPr marL="285750" indent="-285750">
              <a:buFont typeface="Arial" panose="020B0604020202020204" pitchFamily="34" charset="0"/>
              <a:buChar char="•"/>
            </a:pPr>
            <a:r>
              <a:rPr lang="en-US" sz="2100" dirty="0"/>
              <a:t>You can avoid making a dead-end trail of trampled grass by taking different routes to the nest each time. </a:t>
            </a:r>
          </a:p>
        </p:txBody>
      </p:sp>
      <p:sp>
        <p:nvSpPr>
          <p:cNvPr id="10" name="Rectangle 9">
            <a:extLst>
              <a:ext uri="{FF2B5EF4-FFF2-40B4-BE49-F238E27FC236}">
                <a16:creationId xmlns:a16="http://schemas.microsoft.com/office/drawing/2014/main" id="{A79F9805-0C5C-9F43-9F46-946EDA099CE3}"/>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1" name="TextBox 10">
            <a:extLst>
              <a:ext uri="{FF2B5EF4-FFF2-40B4-BE49-F238E27FC236}">
                <a16:creationId xmlns:a16="http://schemas.microsoft.com/office/drawing/2014/main" id="{9556D9EA-D940-CB48-A4A2-B4FD2D4A906F}"/>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242558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1" y="448687"/>
            <a:ext cx="8229600" cy="1143000"/>
          </a:xfrm>
        </p:spPr>
        <p:txBody>
          <a:bodyPr>
            <a:normAutofit/>
          </a:bodyPr>
          <a:lstStyle/>
          <a:p>
            <a:r>
              <a:rPr lang="en-US" sz="3200" b="1" dirty="0">
                <a:solidFill>
                  <a:srgbClr val="8B4F00"/>
                </a:solidFill>
              </a:rPr>
              <a:t>Approach nests with care</a:t>
            </a:r>
          </a:p>
        </p:txBody>
      </p:sp>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814817" y="1905000"/>
            <a:ext cx="3896098" cy="2879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47806" y="1682543"/>
            <a:ext cx="4293920" cy="3323987"/>
          </a:xfrm>
          <a:prstGeom prst="rect">
            <a:avLst/>
          </a:prstGeom>
          <a:noFill/>
        </p:spPr>
        <p:txBody>
          <a:bodyPr wrap="square" rtlCol="0">
            <a:spAutoFit/>
          </a:bodyPr>
          <a:lstStyle/>
          <a:p>
            <a:pPr marL="285750" indent="-285750">
              <a:buFont typeface="Arial" panose="020B0604020202020204" pitchFamily="34" charset="0"/>
              <a:buChar char="•"/>
            </a:pPr>
            <a:r>
              <a:rPr lang="en-US" sz="2100" dirty="0"/>
              <a:t>Before approaching the nest, try to see if a parent is sitting on it. </a:t>
            </a:r>
          </a:p>
          <a:p>
            <a:pPr marL="285750" indent="-285750">
              <a:buFont typeface="Arial" panose="020B0604020202020204" pitchFamily="34" charset="0"/>
              <a:buChar char="•"/>
            </a:pPr>
            <a:r>
              <a:rPr lang="en-US" sz="2100" dirty="0"/>
              <a:t>Whenever possible, wait a few minutes to see if the bird leaves on its own. If it does, proceed to check the nest.</a:t>
            </a:r>
          </a:p>
          <a:p>
            <a:pPr marL="285750" indent="-285750">
              <a:buFont typeface="Arial" panose="020B0604020202020204" pitchFamily="34" charset="0"/>
              <a:buChar char="•"/>
            </a:pPr>
            <a:r>
              <a:rPr lang="en-US" sz="2100" dirty="0"/>
              <a:t>If the bird flushes, give it time to fly off the nest. </a:t>
            </a:r>
          </a:p>
          <a:p>
            <a:pPr marL="285750" indent="-285750">
              <a:buFont typeface="Arial" panose="020B0604020202020204" pitchFamily="34" charset="0"/>
              <a:buChar char="•"/>
            </a:pPr>
            <a:r>
              <a:rPr lang="en-US" sz="2100" dirty="0"/>
              <a:t>Open nest box doors slowly and quietly. </a:t>
            </a:r>
          </a:p>
        </p:txBody>
      </p:sp>
      <p:sp>
        <p:nvSpPr>
          <p:cNvPr id="9" name="Rectangle 8">
            <a:extLst>
              <a:ext uri="{FF2B5EF4-FFF2-40B4-BE49-F238E27FC236}">
                <a16:creationId xmlns:a16="http://schemas.microsoft.com/office/drawing/2014/main" id="{2D56474B-7BBE-2F4F-926F-F9CB79F1A866}"/>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2" name="TextBox 11">
            <a:extLst>
              <a:ext uri="{FF2B5EF4-FFF2-40B4-BE49-F238E27FC236}">
                <a16:creationId xmlns:a16="http://schemas.microsoft.com/office/drawing/2014/main" id="{D85C1923-71D4-7340-A725-1120BB9983F3}"/>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2185345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91450" y="555903"/>
            <a:ext cx="8229600" cy="1143000"/>
          </a:xfrm>
        </p:spPr>
        <p:txBody>
          <a:bodyPr>
            <a:normAutofit/>
          </a:bodyPr>
          <a:lstStyle/>
          <a:p>
            <a:r>
              <a:rPr lang="en-US" sz="3200" b="1" dirty="0">
                <a:solidFill>
                  <a:srgbClr val="8B4F00"/>
                </a:solidFill>
              </a:rPr>
              <a:t>Do </a:t>
            </a:r>
            <a:r>
              <a:rPr lang="en-US" sz="3200" b="1" u="sng" dirty="0">
                <a:solidFill>
                  <a:srgbClr val="8B4F00"/>
                </a:solidFill>
              </a:rPr>
              <a:t>NOT</a:t>
            </a:r>
            <a:r>
              <a:rPr lang="en-US" sz="3200" b="1" dirty="0">
                <a:solidFill>
                  <a:srgbClr val="8B4F00"/>
                </a:solidFill>
              </a:rPr>
              <a:t> force a bird off the nest</a:t>
            </a:r>
          </a:p>
        </p:txBody>
      </p:sp>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970485" y="1698903"/>
            <a:ext cx="3750565" cy="4173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91450" y="1780484"/>
            <a:ext cx="3733800" cy="2031325"/>
          </a:xfrm>
          <a:prstGeom prst="rect">
            <a:avLst/>
          </a:prstGeom>
          <a:noFill/>
        </p:spPr>
        <p:txBody>
          <a:bodyPr wrap="square" rtlCol="0">
            <a:spAutoFit/>
          </a:bodyPr>
          <a:lstStyle/>
          <a:p>
            <a:pPr marL="285750" indent="-285750">
              <a:buFont typeface="Arial" panose="020B0604020202020204" pitchFamily="34" charset="0"/>
              <a:buChar char="•"/>
            </a:pPr>
            <a:r>
              <a:rPr lang="en-US" sz="2100" dirty="0"/>
              <a:t>If a sitting bird does not leave on its own, do not force it off the nest. </a:t>
            </a:r>
          </a:p>
          <a:p>
            <a:pPr marL="285750" indent="-285750">
              <a:buFont typeface="Arial" panose="020B0604020202020204" pitchFamily="34" charset="0"/>
              <a:buChar char="•"/>
            </a:pPr>
            <a:r>
              <a:rPr lang="en-US" sz="2100" dirty="0"/>
              <a:t>Make a note and move away from the nest before recording your visit. </a:t>
            </a:r>
          </a:p>
        </p:txBody>
      </p:sp>
      <p:sp>
        <p:nvSpPr>
          <p:cNvPr id="9" name="Rectangle 8">
            <a:extLst>
              <a:ext uri="{FF2B5EF4-FFF2-40B4-BE49-F238E27FC236}">
                <a16:creationId xmlns:a16="http://schemas.microsoft.com/office/drawing/2014/main" id="{5093D1B3-1EFF-624B-BB68-4272EDDCF862}"/>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2" name="TextBox 11">
            <a:extLst>
              <a:ext uri="{FF2B5EF4-FFF2-40B4-BE49-F238E27FC236}">
                <a16:creationId xmlns:a16="http://schemas.microsoft.com/office/drawing/2014/main" id="{627AD2A5-40EA-624A-8C6F-CD4AB30D0401}"/>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270829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dirty="0">
                <a:solidFill>
                  <a:srgbClr val="8B4F00"/>
                </a:solidFill>
              </a:rPr>
              <a:t>Do </a:t>
            </a:r>
            <a:r>
              <a:rPr lang="en-US" sz="3200" b="1" u="sng" dirty="0">
                <a:solidFill>
                  <a:srgbClr val="8B4F00"/>
                </a:solidFill>
              </a:rPr>
              <a:t>NOT</a:t>
            </a:r>
            <a:r>
              <a:rPr lang="en-US" sz="3200" b="1" dirty="0">
                <a:solidFill>
                  <a:srgbClr val="8B4F00"/>
                </a:solidFill>
              </a:rPr>
              <a:t> handle birds or eggs</a:t>
            </a:r>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975761" y="1524000"/>
            <a:ext cx="3575890" cy="4243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00678" y="1684639"/>
            <a:ext cx="3866238" cy="3277820"/>
          </a:xfrm>
          <a:prstGeom prst="rect">
            <a:avLst/>
          </a:prstGeom>
          <a:noFill/>
        </p:spPr>
        <p:txBody>
          <a:bodyPr wrap="square" rtlCol="0">
            <a:spAutoFit/>
          </a:bodyPr>
          <a:lstStyle/>
          <a:p>
            <a:pPr marL="285750" indent="-285750">
              <a:buFont typeface="Arial" panose="020B0604020202020204" pitchFamily="34" charset="0"/>
              <a:buChar char="•"/>
            </a:pPr>
            <a:r>
              <a:rPr lang="en-US" sz="2100" dirty="0"/>
              <a:t>It is against the law and unnecessary to touch eggs or birds.</a:t>
            </a:r>
          </a:p>
          <a:p>
            <a:pPr marL="285750" indent="-285750">
              <a:buFont typeface="Arial" panose="020B0604020202020204" pitchFamily="34" charset="0"/>
              <a:buChar char="•"/>
            </a:pPr>
            <a:r>
              <a:rPr lang="en-US" sz="2100" dirty="0"/>
              <a:t>Eggs and nestlings are fragile and can easily be damaged or hurt.</a:t>
            </a:r>
          </a:p>
          <a:p>
            <a:pPr marL="285750" indent="-285750">
              <a:buFont typeface="Arial" panose="020B0604020202020204" pitchFamily="34" charset="0"/>
              <a:buChar char="•"/>
            </a:pPr>
            <a:r>
              <a:rPr lang="en-US" sz="2100" dirty="0"/>
              <a:t>Only people with special permits can handle eggs and birds. </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6E363001-0F86-9A4D-B32F-130F1FC07640}"/>
              </a:ext>
            </a:extLst>
          </p:cNvPr>
          <p:cNvSpPr/>
          <p:nvPr/>
        </p:nvSpPr>
        <p:spPr>
          <a:xfrm>
            <a:off x="0" y="6213433"/>
            <a:ext cx="4267200" cy="636851"/>
          </a:xfrm>
          <a:prstGeom prst="rect">
            <a:avLst/>
          </a:prstGeom>
          <a:solidFill>
            <a:srgbClr val="8B4F00"/>
          </a:solidFill>
          <a:ln>
            <a:solidFill>
              <a:srgbClr val="5F46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2" name="TextBox 11">
            <a:extLst>
              <a:ext uri="{FF2B5EF4-FFF2-40B4-BE49-F238E27FC236}">
                <a16:creationId xmlns:a16="http://schemas.microsoft.com/office/drawing/2014/main" id="{DC84B566-5D32-DD42-8B01-17B88A870E91}"/>
              </a:ext>
            </a:extLst>
          </p:cNvPr>
          <p:cNvSpPr txBox="1"/>
          <p:nvPr/>
        </p:nvSpPr>
        <p:spPr>
          <a:xfrm>
            <a:off x="1" y="6247881"/>
            <a:ext cx="36576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Code of Conduct</a:t>
            </a:r>
          </a:p>
        </p:txBody>
      </p:sp>
    </p:spTree>
    <p:extLst>
      <p:ext uri="{BB962C8B-B14F-4D97-AF65-F5344CB8AC3E}">
        <p14:creationId xmlns:p14="http://schemas.microsoft.com/office/powerpoint/2010/main" val="869394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09600" y="762000"/>
            <a:ext cx="7772400" cy="685800"/>
          </a:xfrm>
        </p:spPr>
        <p:txBody>
          <a:bodyPr anchor="t" anchorCtr="0">
            <a:normAutofit fontScale="90000"/>
          </a:bodyPr>
          <a:lstStyle/>
          <a:p>
            <a:r>
              <a:rPr lang="en-US" b="1" dirty="0">
                <a:solidFill>
                  <a:srgbClr val="8B4F00"/>
                </a:solidFill>
              </a:rPr>
              <a:t>Time to play BINGO!</a:t>
            </a:r>
          </a:p>
        </p:txBody>
      </p:sp>
      <p:pic>
        <p:nvPicPr>
          <p:cNvPr id="5122" name="Picture 2" descr="http://nestwatch.org/wp-content/uploads/2015/07/2AE_3905-3-1024x67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7728" y="1676400"/>
            <a:ext cx="6536143" cy="432764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9793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07CF90-E5E3-9C48-8170-857C1CB4B713}"/>
              </a:ext>
            </a:extLst>
          </p:cNvPr>
          <p:cNvSpPr/>
          <p:nvPr/>
        </p:nvSpPr>
        <p:spPr>
          <a:xfrm>
            <a:off x="0" y="6221149"/>
            <a:ext cx="4495800" cy="636851"/>
          </a:xfrm>
          <a:prstGeom prst="rect">
            <a:avLst/>
          </a:prstGeom>
          <a:solidFill>
            <a:srgbClr val="0B62A4"/>
          </a:solidFill>
          <a:ln>
            <a:solidFill>
              <a:srgbClr val="0B548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B62A4"/>
              </a:solidFill>
            </a:endParaRPr>
          </a:p>
        </p:txBody>
      </p:sp>
      <p:sp>
        <p:nvSpPr>
          <p:cNvPr id="7" name="Title 1"/>
          <p:cNvSpPr txBox="1">
            <a:spLocks/>
          </p:cNvSpPr>
          <p:nvPr/>
        </p:nvSpPr>
        <p:spPr>
          <a:xfrm>
            <a:off x="31802" y="409584"/>
            <a:ext cx="9143999" cy="60166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B62A4"/>
                </a:solidFill>
                <a:uLnTx/>
                <a:uFillTx/>
                <a:latin typeface="+mj-lt"/>
                <a:ea typeface="+mj-ea"/>
                <a:cs typeface="Arial" panose="020B0604020202020204" pitchFamily="34" charset="0"/>
              </a:rPr>
              <a:t>Find Nests!</a:t>
            </a:r>
          </a:p>
        </p:txBody>
      </p:sp>
      <p:sp>
        <p:nvSpPr>
          <p:cNvPr id="9" name="TextBox 8"/>
          <p:cNvSpPr txBox="1"/>
          <p:nvPr/>
        </p:nvSpPr>
        <p:spPr>
          <a:xfrm>
            <a:off x="0" y="6257004"/>
            <a:ext cx="44149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Find and Monitor Nests</a:t>
            </a:r>
          </a:p>
        </p:txBody>
      </p:sp>
      <p:pic>
        <p:nvPicPr>
          <p:cNvPr id="1026" name="Picture 2" descr="http://nestwatch.org/wp-content/uploads/2016/04/IMG_191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596" y="3860064"/>
            <a:ext cx="2438156" cy="21479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79593" y="1280974"/>
            <a:ext cx="2352417" cy="2330448"/>
          </a:xfrm>
          <a:prstGeom prst="rect">
            <a:avLst/>
          </a:prstGeom>
          <a:ln w="38100">
            <a:solidFill>
              <a:schemeClr val="tx1"/>
            </a:solidFill>
          </a:ln>
        </p:spPr>
      </p:pic>
      <p:sp>
        <p:nvSpPr>
          <p:cNvPr id="10" name="TextBox 9"/>
          <p:cNvSpPr txBox="1"/>
          <p:nvPr/>
        </p:nvSpPr>
        <p:spPr>
          <a:xfrm>
            <a:off x="350596" y="3852987"/>
            <a:ext cx="1872468" cy="338554"/>
          </a:xfrm>
          <a:prstGeom prst="rect">
            <a:avLst/>
          </a:prstGeom>
          <a:solidFill>
            <a:schemeClr val="bg1">
              <a:lumMod val="95000"/>
            </a:schemeClr>
          </a:solidFill>
          <a:ln>
            <a:noFill/>
          </a:ln>
        </p:spPr>
        <p:txBody>
          <a:bodyPr wrap="square" rtlCol="0">
            <a:spAutoFit/>
          </a:bodyPr>
          <a:lstStyle/>
          <a:p>
            <a:pPr algn="ctr"/>
            <a:r>
              <a:rPr lang="en-US" sz="1600" dirty="0">
                <a:cs typeface="Arial" panose="020B0604020202020204" pitchFamily="34" charset="0"/>
              </a:rPr>
              <a:t>Northern Cardinal</a:t>
            </a: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248" y="1307545"/>
            <a:ext cx="2664340" cy="2256218"/>
          </a:xfrm>
          <a:prstGeom prst="rect">
            <a:avLst/>
          </a:prstGeom>
          <a:ln w="38100">
            <a:solidFill>
              <a:schemeClr val="tx1"/>
            </a:solidFill>
          </a:ln>
        </p:spPr>
      </p:pic>
      <p:sp>
        <p:nvSpPr>
          <p:cNvPr id="5" name="TextBox 4"/>
          <p:cNvSpPr txBox="1"/>
          <p:nvPr/>
        </p:nvSpPr>
        <p:spPr>
          <a:xfrm>
            <a:off x="345997" y="1307544"/>
            <a:ext cx="1391622" cy="369332"/>
          </a:xfrm>
          <a:prstGeom prst="rect">
            <a:avLst/>
          </a:prstGeom>
          <a:solidFill>
            <a:schemeClr val="bg1">
              <a:lumMod val="95000"/>
            </a:schemeClr>
          </a:solidFill>
        </p:spPr>
        <p:txBody>
          <a:bodyPr wrap="square" rtlCol="0">
            <a:spAutoFit/>
          </a:bodyPr>
          <a:lstStyle/>
          <a:p>
            <a:pPr algn="ctr"/>
            <a:r>
              <a:rPr lang="en-US" dirty="0"/>
              <a:t>House Wren</a:t>
            </a:r>
          </a:p>
        </p:txBody>
      </p:sp>
      <p:sp>
        <p:nvSpPr>
          <p:cNvPr id="11" name="TextBox 10"/>
          <p:cNvSpPr txBox="1"/>
          <p:nvPr/>
        </p:nvSpPr>
        <p:spPr>
          <a:xfrm>
            <a:off x="7247200" y="1271423"/>
            <a:ext cx="1584334" cy="369332"/>
          </a:xfrm>
          <a:prstGeom prst="rect">
            <a:avLst/>
          </a:prstGeom>
          <a:solidFill>
            <a:schemeClr val="bg1">
              <a:lumMod val="95000"/>
            </a:schemeClr>
          </a:solidFill>
          <a:ln>
            <a:noFill/>
          </a:ln>
        </p:spPr>
        <p:txBody>
          <a:bodyPr wrap="square" rtlCol="0">
            <a:spAutoFit/>
          </a:bodyPr>
          <a:lstStyle/>
          <a:p>
            <a:pPr algn="ctr"/>
            <a:r>
              <a:rPr lang="en-US" dirty="0">
                <a:cs typeface="Arial" panose="020B0604020202020204" pitchFamily="34" charset="0"/>
              </a:rPr>
              <a:t>Gray Catbird</a:t>
            </a:r>
          </a:p>
        </p:txBody>
      </p:sp>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t="-464"/>
          <a:stretch/>
        </p:blipFill>
        <p:spPr>
          <a:xfrm flipH="1">
            <a:off x="3021187" y="3860064"/>
            <a:ext cx="2544155" cy="2158097"/>
          </a:xfrm>
          <a:prstGeom prst="rect">
            <a:avLst/>
          </a:prstGeom>
          <a:ln w="38100">
            <a:solidFill>
              <a:schemeClr val="tx1"/>
            </a:solidFill>
          </a:ln>
        </p:spPr>
      </p:pic>
      <p:pic>
        <p:nvPicPr>
          <p:cNvPr id="1034" name="Picture 10" descr="http://nestwatch.org/wp-content/uploads/2015/07/copy-of-IMG_2438-1024x768.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840127" y="3870211"/>
            <a:ext cx="3020186" cy="21479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42911" y="3875372"/>
            <a:ext cx="2066192" cy="369332"/>
          </a:xfrm>
          <a:prstGeom prst="rect">
            <a:avLst/>
          </a:prstGeom>
          <a:solidFill>
            <a:schemeClr val="bg1">
              <a:lumMod val="95000"/>
            </a:schemeClr>
          </a:solidFill>
        </p:spPr>
        <p:txBody>
          <a:bodyPr wrap="square" rtlCol="0">
            <a:spAutoFit/>
          </a:bodyPr>
          <a:lstStyle/>
          <a:p>
            <a:r>
              <a:rPr lang="en-US" dirty="0"/>
              <a:t>Carolina Chickadees</a:t>
            </a:r>
          </a:p>
        </p:txBody>
      </p:sp>
      <p:sp>
        <p:nvSpPr>
          <p:cNvPr id="14" name="TextBox 13"/>
          <p:cNvSpPr txBox="1"/>
          <p:nvPr/>
        </p:nvSpPr>
        <p:spPr>
          <a:xfrm>
            <a:off x="3021186" y="3860064"/>
            <a:ext cx="1582615" cy="369332"/>
          </a:xfrm>
          <a:prstGeom prst="rect">
            <a:avLst/>
          </a:prstGeom>
          <a:solidFill>
            <a:schemeClr val="bg1">
              <a:lumMod val="95000"/>
            </a:schemeClr>
          </a:solidFill>
        </p:spPr>
        <p:txBody>
          <a:bodyPr wrap="square" rtlCol="0">
            <a:spAutoFit/>
          </a:bodyPr>
          <a:lstStyle/>
          <a:p>
            <a:pPr algn="ctr"/>
            <a:r>
              <a:rPr lang="en-US" dirty="0"/>
              <a:t>Barn Swallows</a:t>
            </a:r>
          </a:p>
        </p:txBody>
      </p:sp>
      <p:pic>
        <p:nvPicPr>
          <p:cNvPr id="4" name="Picture 3">
            <a:extLst>
              <a:ext uri="{FF2B5EF4-FFF2-40B4-BE49-F238E27FC236}">
                <a16:creationId xmlns:a16="http://schemas.microsoft.com/office/drawing/2014/main" id="{06778CB5-652B-D545-BBB7-8D01E85DF5F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3605097" y="1053069"/>
            <a:ext cx="2303879" cy="2808473"/>
          </a:xfrm>
          <a:prstGeom prst="rect">
            <a:avLst/>
          </a:prstGeom>
          <a:ln w="38100">
            <a:solidFill>
              <a:schemeClr val="tx1"/>
            </a:solidFill>
          </a:ln>
        </p:spPr>
      </p:pic>
      <p:sp>
        <p:nvSpPr>
          <p:cNvPr id="24" name="TextBox 23">
            <a:extLst>
              <a:ext uri="{FF2B5EF4-FFF2-40B4-BE49-F238E27FC236}">
                <a16:creationId xmlns:a16="http://schemas.microsoft.com/office/drawing/2014/main" id="{BC40619A-C620-2F4F-B789-B7EA0FF66D2E}"/>
              </a:ext>
            </a:extLst>
          </p:cNvPr>
          <p:cNvSpPr txBox="1"/>
          <p:nvPr/>
        </p:nvSpPr>
        <p:spPr>
          <a:xfrm>
            <a:off x="4405610" y="1305365"/>
            <a:ext cx="1642250" cy="369332"/>
          </a:xfrm>
          <a:prstGeom prst="rect">
            <a:avLst/>
          </a:prstGeom>
          <a:solidFill>
            <a:schemeClr val="bg1">
              <a:lumMod val="95000"/>
            </a:schemeClr>
          </a:solidFill>
          <a:ln>
            <a:noFill/>
          </a:ln>
        </p:spPr>
        <p:txBody>
          <a:bodyPr wrap="square" rtlCol="0">
            <a:spAutoFit/>
          </a:bodyPr>
          <a:lstStyle/>
          <a:p>
            <a:pPr algn="ctr"/>
            <a:r>
              <a:rPr lang="en-US" dirty="0">
                <a:cs typeface="Arial" panose="020B0604020202020204" pitchFamily="34" charset="0"/>
              </a:rPr>
              <a:t>House Finch</a:t>
            </a:r>
          </a:p>
        </p:txBody>
      </p:sp>
    </p:spTree>
    <p:extLst>
      <p:ext uri="{BB962C8B-B14F-4D97-AF65-F5344CB8AC3E}">
        <p14:creationId xmlns:p14="http://schemas.microsoft.com/office/powerpoint/2010/main" val="10465846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AB633D-6F4C-7944-B5E3-0BF450A49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438" y="1980130"/>
            <a:ext cx="3048000" cy="3975100"/>
          </a:xfrm>
          <a:prstGeom prst="rect">
            <a:avLst/>
          </a:prstGeom>
        </p:spPr>
      </p:pic>
      <p:sp>
        <p:nvSpPr>
          <p:cNvPr id="10" name="Wave 9">
            <a:extLst>
              <a:ext uri="{FF2B5EF4-FFF2-40B4-BE49-F238E27FC236}">
                <a16:creationId xmlns:a16="http://schemas.microsoft.com/office/drawing/2014/main" id="{E559EEB7-6400-7546-96B1-5DB800E7C7E4}"/>
              </a:ext>
            </a:extLst>
          </p:cNvPr>
          <p:cNvSpPr/>
          <p:nvPr/>
        </p:nvSpPr>
        <p:spPr>
          <a:xfrm rot="21297754">
            <a:off x="1282443" y="1224459"/>
            <a:ext cx="1969479" cy="713840"/>
          </a:xfrm>
          <a:prstGeom prst="wave">
            <a:avLst/>
          </a:prstGeom>
          <a:solidFill>
            <a:srgbClr val="A3C7A6"/>
          </a:solidFill>
          <a:ln>
            <a:solidFill>
              <a:srgbClr val="377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93F098-C4C1-434B-A651-D91D674EA2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6402" y="2224940"/>
            <a:ext cx="3027626" cy="3485480"/>
          </a:xfrm>
          <a:prstGeom prst="rect">
            <a:avLst/>
          </a:prstGeom>
          <a:ln w="38100">
            <a:solidFill>
              <a:srgbClr val="8B0304"/>
            </a:solidFill>
          </a:ln>
        </p:spPr>
      </p:pic>
      <p:sp>
        <p:nvSpPr>
          <p:cNvPr id="2" name="Title 1"/>
          <p:cNvSpPr>
            <a:spLocks noGrp="1"/>
          </p:cNvSpPr>
          <p:nvPr>
            <p:ph type="title"/>
          </p:nvPr>
        </p:nvSpPr>
        <p:spPr>
          <a:xfrm>
            <a:off x="465909" y="304262"/>
            <a:ext cx="8229600" cy="1143000"/>
          </a:xfrm>
        </p:spPr>
        <p:txBody>
          <a:bodyPr>
            <a:normAutofit/>
          </a:bodyPr>
          <a:lstStyle/>
          <a:p>
            <a:r>
              <a:rPr lang="en-US" sz="4000" dirty="0"/>
              <a:t>What makes a good nest box?</a:t>
            </a:r>
          </a:p>
        </p:txBody>
      </p:sp>
      <p:sp>
        <p:nvSpPr>
          <p:cNvPr id="3" name="Text Placeholder 2"/>
          <p:cNvSpPr>
            <a:spLocks noGrp="1"/>
          </p:cNvSpPr>
          <p:nvPr>
            <p:ph type="body" idx="1"/>
          </p:nvPr>
        </p:nvSpPr>
        <p:spPr>
          <a:xfrm>
            <a:off x="1233100" y="1248828"/>
            <a:ext cx="2135188" cy="567428"/>
          </a:xfrm>
        </p:spPr>
        <p:txBody>
          <a:bodyPr>
            <a:normAutofit/>
          </a:bodyPr>
          <a:lstStyle/>
          <a:p>
            <a:pPr algn="ctr"/>
            <a:r>
              <a:rPr lang="en-US" sz="2400" dirty="0"/>
              <a:t>Good </a:t>
            </a:r>
            <a:r>
              <a:rPr lang="en-US" sz="2400" dirty="0">
                <a:sym typeface="Wingdings" panose="05000000000000000000" pitchFamily="2" charset="2"/>
              </a:rPr>
              <a:t></a:t>
            </a:r>
            <a:endParaRPr lang="en-US" sz="2400" dirty="0"/>
          </a:p>
        </p:txBody>
      </p:sp>
      <p:sp>
        <p:nvSpPr>
          <p:cNvPr id="5" name="Text Placeholder 4"/>
          <p:cNvSpPr>
            <a:spLocks noGrp="1"/>
          </p:cNvSpPr>
          <p:nvPr>
            <p:ph type="body" sz="quarter" idx="3"/>
          </p:nvPr>
        </p:nvSpPr>
        <p:spPr>
          <a:xfrm>
            <a:off x="5896654" y="1387522"/>
            <a:ext cx="1656522" cy="480566"/>
          </a:xfrm>
        </p:spPr>
        <p:txBody>
          <a:bodyPr>
            <a:normAutofit/>
          </a:bodyPr>
          <a:lstStyle/>
          <a:p>
            <a:pPr algn="ctr"/>
            <a:r>
              <a:rPr lang="en-US" sz="2400" dirty="0"/>
              <a:t>Bad </a:t>
            </a:r>
            <a:r>
              <a:rPr lang="en-US" sz="2400" dirty="0">
                <a:sym typeface="Wingdings" panose="05000000000000000000" pitchFamily="2" charset="2"/>
              </a:rPr>
              <a:t></a:t>
            </a:r>
            <a:endParaRPr lang="en-US" sz="2400" dirty="0"/>
          </a:p>
        </p:txBody>
      </p:sp>
      <p:cxnSp>
        <p:nvCxnSpPr>
          <p:cNvPr id="11" name="Straight Arrow Connector 10"/>
          <p:cNvCxnSpPr/>
          <p:nvPr/>
        </p:nvCxnSpPr>
        <p:spPr>
          <a:xfrm flipH="1">
            <a:off x="2482854" y="2442222"/>
            <a:ext cx="798688" cy="449952"/>
          </a:xfrm>
          <a:prstGeom prst="straightConnector1">
            <a:avLst/>
          </a:prstGeom>
          <a:ln w="476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2944449" y="3157046"/>
            <a:ext cx="798688" cy="449952"/>
          </a:xfrm>
          <a:prstGeom prst="straightConnector1">
            <a:avLst/>
          </a:prstGeom>
          <a:ln w="476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1874847" y="5600542"/>
            <a:ext cx="905243" cy="512142"/>
          </a:xfrm>
          <a:prstGeom prst="straightConnector1">
            <a:avLst/>
          </a:prstGeom>
          <a:ln w="476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a:xfrm flipV="1">
            <a:off x="1346067" y="3794796"/>
            <a:ext cx="444860" cy="604518"/>
          </a:xfrm>
          <a:prstGeom prst="straightConnector1">
            <a:avLst/>
          </a:prstGeom>
          <a:ln w="476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cxnSpLocks/>
          </p:cNvCxnSpPr>
          <p:nvPr/>
        </p:nvCxnSpPr>
        <p:spPr>
          <a:xfrm flipH="1">
            <a:off x="3089309" y="4104595"/>
            <a:ext cx="481082" cy="479456"/>
          </a:xfrm>
          <a:prstGeom prst="straightConnector1">
            <a:avLst/>
          </a:prstGeom>
          <a:ln w="476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a:stCxn id="35" idx="1"/>
          </p:cNvCxnSpPr>
          <p:nvPr/>
        </p:nvCxnSpPr>
        <p:spPr>
          <a:xfrm flipH="1">
            <a:off x="7134321" y="3090685"/>
            <a:ext cx="852697" cy="734719"/>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a:stCxn id="42" idx="2"/>
          </p:cNvCxnSpPr>
          <p:nvPr/>
        </p:nvCxnSpPr>
        <p:spPr>
          <a:xfrm flipH="1">
            <a:off x="7134321" y="2386496"/>
            <a:ext cx="538326" cy="1163473"/>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cxnSpLocks/>
            <a:stCxn id="40" idx="0"/>
          </p:cNvCxnSpPr>
          <p:nvPr/>
        </p:nvCxnSpPr>
        <p:spPr>
          <a:xfrm flipV="1">
            <a:off x="5027657" y="4593759"/>
            <a:ext cx="564732" cy="714797"/>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p:cNvCxnSpPr>
          <p:nvPr/>
        </p:nvCxnSpPr>
        <p:spPr>
          <a:xfrm flipH="1" flipV="1">
            <a:off x="6589901" y="5217477"/>
            <a:ext cx="1140841" cy="229320"/>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85688" y="4354449"/>
            <a:ext cx="1439822" cy="954107"/>
          </a:xfrm>
          <a:prstGeom prst="rect">
            <a:avLst/>
          </a:prstGeom>
          <a:solidFill>
            <a:srgbClr val="A3C7A6"/>
          </a:solidFill>
          <a:ln>
            <a:solidFill>
              <a:srgbClr val="377A4E"/>
            </a:solidFill>
          </a:ln>
        </p:spPr>
        <p:txBody>
          <a:bodyPr wrap="square" rtlCol="0">
            <a:spAutoFit/>
          </a:bodyPr>
          <a:lstStyle/>
          <a:p>
            <a:r>
              <a:rPr lang="en-US" sz="1400" dirty="0"/>
              <a:t>Made with untreated wood. Probably cedar or pine. </a:t>
            </a:r>
          </a:p>
        </p:txBody>
      </p:sp>
      <p:sp>
        <p:nvSpPr>
          <p:cNvPr id="29" name="TextBox 28"/>
          <p:cNvSpPr txBox="1"/>
          <p:nvPr/>
        </p:nvSpPr>
        <p:spPr>
          <a:xfrm>
            <a:off x="2807407" y="2173833"/>
            <a:ext cx="1086165" cy="307777"/>
          </a:xfrm>
          <a:prstGeom prst="rect">
            <a:avLst/>
          </a:prstGeom>
          <a:solidFill>
            <a:srgbClr val="A3C7A6"/>
          </a:solidFill>
          <a:ln>
            <a:solidFill>
              <a:srgbClr val="377A4E"/>
            </a:solidFill>
          </a:ln>
        </p:spPr>
        <p:txBody>
          <a:bodyPr wrap="square" rtlCol="0">
            <a:spAutoFit/>
          </a:bodyPr>
          <a:lstStyle/>
          <a:p>
            <a:r>
              <a:rPr lang="en-US" sz="1400" dirty="0"/>
              <a:t>Sloped roof</a:t>
            </a:r>
          </a:p>
        </p:txBody>
      </p:sp>
      <p:sp>
        <p:nvSpPr>
          <p:cNvPr id="30" name="TextBox 29"/>
          <p:cNvSpPr txBox="1"/>
          <p:nvPr/>
        </p:nvSpPr>
        <p:spPr>
          <a:xfrm>
            <a:off x="3445764" y="2895436"/>
            <a:ext cx="1235964" cy="523220"/>
          </a:xfrm>
          <a:prstGeom prst="rect">
            <a:avLst/>
          </a:prstGeom>
          <a:solidFill>
            <a:srgbClr val="A3C7A6"/>
          </a:solidFill>
          <a:ln>
            <a:solidFill>
              <a:srgbClr val="377A4E"/>
            </a:solidFill>
          </a:ln>
        </p:spPr>
        <p:txBody>
          <a:bodyPr wrap="square" rtlCol="0">
            <a:spAutoFit/>
          </a:bodyPr>
          <a:lstStyle/>
          <a:p>
            <a:r>
              <a:rPr lang="en-US" sz="1400" dirty="0"/>
              <a:t>Entrance hole is correct size</a:t>
            </a:r>
          </a:p>
        </p:txBody>
      </p:sp>
      <p:sp>
        <p:nvSpPr>
          <p:cNvPr id="31" name="TextBox 30"/>
          <p:cNvSpPr txBox="1"/>
          <p:nvPr/>
        </p:nvSpPr>
        <p:spPr>
          <a:xfrm>
            <a:off x="3484310" y="3878828"/>
            <a:ext cx="753033" cy="523220"/>
          </a:xfrm>
          <a:prstGeom prst="rect">
            <a:avLst/>
          </a:prstGeom>
          <a:solidFill>
            <a:srgbClr val="A3C7A6"/>
          </a:solidFill>
          <a:ln>
            <a:solidFill>
              <a:srgbClr val="377A4E"/>
            </a:solidFill>
          </a:ln>
        </p:spPr>
        <p:txBody>
          <a:bodyPr wrap="square" rtlCol="0">
            <a:spAutoFit/>
          </a:bodyPr>
          <a:lstStyle/>
          <a:p>
            <a:r>
              <a:rPr lang="en-US" sz="1400" dirty="0"/>
              <a:t>Door opens</a:t>
            </a:r>
          </a:p>
        </p:txBody>
      </p:sp>
      <p:sp>
        <p:nvSpPr>
          <p:cNvPr id="32" name="TextBox 31"/>
          <p:cNvSpPr txBox="1"/>
          <p:nvPr/>
        </p:nvSpPr>
        <p:spPr>
          <a:xfrm>
            <a:off x="2162674" y="5887456"/>
            <a:ext cx="1321636" cy="307777"/>
          </a:xfrm>
          <a:prstGeom prst="rect">
            <a:avLst/>
          </a:prstGeom>
          <a:solidFill>
            <a:srgbClr val="A3C7A6"/>
          </a:solidFill>
          <a:ln>
            <a:solidFill>
              <a:srgbClr val="377A4E"/>
            </a:solidFill>
          </a:ln>
        </p:spPr>
        <p:txBody>
          <a:bodyPr wrap="square" rtlCol="0">
            <a:spAutoFit/>
          </a:bodyPr>
          <a:lstStyle/>
          <a:p>
            <a:r>
              <a:rPr lang="en-US" sz="1400" dirty="0"/>
              <a:t>Predator Guard</a:t>
            </a:r>
          </a:p>
        </p:txBody>
      </p:sp>
      <p:sp>
        <p:nvSpPr>
          <p:cNvPr id="33" name="TextBox 32"/>
          <p:cNvSpPr txBox="1"/>
          <p:nvPr/>
        </p:nvSpPr>
        <p:spPr>
          <a:xfrm>
            <a:off x="7735082" y="5274881"/>
            <a:ext cx="1317933" cy="307777"/>
          </a:xfrm>
          <a:prstGeom prst="rect">
            <a:avLst/>
          </a:prstGeom>
          <a:solidFill>
            <a:srgbClr val="C58D8F"/>
          </a:solidFill>
          <a:ln>
            <a:solidFill>
              <a:schemeClr val="accent2">
                <a:lumMod val="75000"/>
              </a:schemeClr>
            </a:solidFill>
          </a:ln>
        </p:spPr>
        <p:txBody>
          <a:bodyPr wrap="square" rtlCol="0">
            <a:spAutoFit/>
          </a:bodyPr>
          <a:lstStyle/>
          <a:p>
            <a:r>
              <a:rPr lang="en-US" sz="1400" dirty="0"/>
              <a:t>Box glued shut</a:t>
            </a:r>
          </a:p>
        </p:txBody>
      </p:sp>
      <p:cxnSp>
        <p:nvCxnSpPr>
          <p:cNvPr id="38" name="Straight Arrow Connector 37"/>
          <p:cNvCxnSpPr>
            <a:cxnSpLocks/>
          </p:cNvCxnSpPr>
          <p:nvPr/>
        </p:nvCxnSpPr>
        <p:spPr>
          <a:xfrm>
            <a:off x="5542694" y="2391170"/>
            <a:ext cx="629506" cy="638639"/>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360112" y="5308556"/>
            <a:ext cx="1335089" cy="523220"/>
          </a:xfrm>
          <a:prstGeom prst="rect">
            <a:avLst/>
          </a:prstGeom>
          <a:solidFill>
            <a:srgbClr val="C58D8F"/>
          </a:solidFill>
          <a:ln>
            <a:solidFill>
              <a:schemeClr val="accent2">
                <a:lumMod val="75000"/>
              </a:schemeClr>
            </a:solidFill>
          </a:ln>
        </p:spPr>
        <p:txBody>
          <a:bodyPr wrap="square" rtlCol="0">
            <a:spAutoFit/>
          </a:bodyPr>
          <a:lstStyle/>
          <a:p>
            <a:r>
              <a:rPr lang="en-US" sz="1400" dirty="0"/>
              <a:t>Secured to tree with string</a:t>
            </a:r>
          </a:p>
        </p:txBody>
      </p:sp>
      <p:sp>
        <p:nvSpPr>
          <p:cNvPr id="42" name="TextBox 41"/>
          <p:cNvSpPr txBox="1"/>
          <p:nvPr/>
        </p:nvSpPr>
        <p:spPr>
          <a:xfrm>
            <a:off x="6970565" y="2078719"/>
            <a:ext cx="1404163" cy="307777"/>
          </a:xfrm>
          <a:prstGeom prst="rect">
            <a:avLst/>
          </a:prstGeom>
          <a:solidFill>
            <a:srgbClr val="C58D8F"/>
          </a:solidFill>
          <a:ln>
            <a:solidFill>
              <a:schemeClr val="accent2">
                <a:lumMod val="75000"/>
              </a:schemeClr>
            </a:solidFill>
          </a:ln>
        </p:spPr>
        <p:txBody>
          <a:bodyPr wrap="square" rtlCol="0">
            <a:spAutoFit/>
          </a:bodyPr>
          <a:lstStyle/>
          <a:p>
            <a:r>
              <a:rPr lang="en-US" sz="1400" dirty="0"/>
              <a:t>3 holes = no</a:t>
            </a:r>
          </a:p>
        </p:txBody>
      </p:sp>
      <p:sp>
        <p:nvSpPr>
          <p:cNvPr id="43" name="TextBox 42"/>
          <p:cNvSpPr txBox="1"/>
          <p:nvPr/>
        </p:nvSpPr>
        <p:spPr>
          <a:xfrm>
            <a:off x="5037868" y="2088309"/>
            <a:ext cx="1162120" cy="307777"/>
          </a:xfrm>
          <a:prstGeom prst="rect">
            <a:avLst/>
          </a:prstGeom>
          <a:solidFill>
            <a:srgbClr val="C58D8F"/>
          </a:solidFill>
          <a:ln>
            <a:solidFill>
              <a:schemeClr val="accent2">
                <a:lumMod val="75000"/>
              </a:schemeClr>
            </a:solidFill>
          </a:ln>
        </p:spPr>
        <p:txBody>
          <a:bodyPr wrap="square" rtlCol="0">
            <a:spAutoFit/>
          </a:bodyPr>
          <a:lstStyle/>
          <a:p>
            <a:r>
              <a:rPr lang="en-US" sz="1400" dirty="0"/>
              <a:t>Box too small</a:t>
            </a:r>
          </a:p>
        </p:txBody>
      </p:sp>
      <p:cxnSp>
        <p:nvCxnSpPr>
          <p:cNvPr id="45" name="Straight Arrow Connector 44"/>
          <p:cNvCxnSpPr>
            <a:cxnSpLocks/>
            <a:stCxn id="47" idx="1"/>
          </p:cNvCxnSpPr>
          <p:nvPr/>
        </p:nvCxnSpPr>
        <p:spPr>
          <a:xfrm flipH="1">
            <a:off x="7483243" y="4423492"/>
            <a:ext cx="756930" cy="57726"/>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 name="TextBox 46"/>
          <p:cNvSpPr txBox="1"/>
          <p:nvPr/>
        </p:nvSpPr>
        <p:spPr>
          <a:xfrm>
            <a:off x="8240173" y="4269603"/>
            <a:ext cx="747544" cy="307777"/>
          </a:xfrm>
          <a:prstGeom prst="rect">
            <a:avLst/>
          </a:prstGeom>
          <a:solidFill>
            <a:srgbClr val="C58D8F"/>
          </a:solidFill>
          <a:ln>
            <a:solidFill>
              <a:schemeClr val="accent2">
                <a:lumMod val="75000"/>
              </a:schemeClr>
            </a:solidFill>
          </a:ln>
        </p:spPr>
        <p:txBody>
          <a:bodyPr wrap="square" rtlCol="0">
            <a:spAutoFit/>
          </a:bodyPr>
          <a:lstStyle/>
          <a:p>
            <a:r>
              <a:rPr lang="en-US" sz="1400" dirty="0"/>
              <a:t>Painted</a:t>
            </a:r>
          </a:p>
        </p:txBody>
      </p:sp>
      <p:sp>
        <p:nvSpPr>
          <p:cNvPr id="12" name="&quot;No&quot; Symbol 11">
            <a:extLst>
              <a:ext uri="{FF2B5EF4-FFF2-40B4-BE49-F238E27FC236}">
                <a16:creationId xmlns:a16="http://schemas.microsoft.com/office/drawing/2014/main" id="{101145AA-F34E-404B-8A19-8C270A192259}"/>
              </a:ext>
            </a:extLst>
          </p:cNvPr>
          <p:cNvSpPr/>
          <p:nvPr/>
        </p:nvSpPr>
        <p:spPr>
          <a:xfrm>
            <a:off x="5540174" y="1348017"/>
            <a:ext cx="553306" cy="553306"/>
          </a:xfrm>
          <a:prstGeom prst="noSmoking">
            <a:avLst/>
          </a:prstGeom>
          <a:solidFill>
            <a:srgbClr val="8B0304"/>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34" name="&quot;No&quot; Symbol 33">
            <a:extLst>
              <a:ext uri="{FF2B5EF4-FFF2-40B4-BE49-F238E27FC236}">
                <a16:creationId xmlns:a16="http://schemas.microsoft.com/office/drawing/2014/main" id="{B7145487-3007-E14D-B664-DBB6C500CE86}"/>
              </a:ext>
            </a:extLst>
          </p:cNvPr>
          <p:cNvSpPr/>
          <p:nvPr/>
        </p:nvSpPr>
        <p:spPr>
          <a:xfrm>
            <a:off x="7309066" y="1362450"/>
            <a:ext cx="553306" cy="553306"/>
          </a:xfrm>
          <a:prstGeom prst="noSmoking">
            <a:avLst/>
          </a:prstGeom>
          <a:solidFill>
            <a:srgbClr val="8B0304"/>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cxnSp>
        <p:nvCxnSpPr>
          <p:cNvPr id="53" name="Straight Arrow Connector 52">
            <a:extLst>
              <a:ext uri="{FF2B5EF4-FFF2-40B4-BE49-F238E27FC236}">
                <a16:creationId xmlns:a16="http://schemas.microsoft.com/office/drawing/2014/main" id="{940A6BA9-6489-BB43-B1E6-15125D71492A}"/>
              </a:ext>
            </a:extLst>
          </p:cNvPr>
          <p:cNvCxnSpPr>
            <a:cxnSpLocks/>
            <a:stCxn id="35" idx="1"/>
          </p:cNvCxnSpPr>
          <p:nvPr/>
        </p:nvCxnSpPr>
        <p:spPr>
          <a:xfrm flipH="1">
            <a:off x="7620000" y="3090685"/>
            <a:ext cx="367018" cy="861549"/>
          </a:xfrm>
          <a:prstGeom prst="straightConnector1">
            <a:avLst/>
          </a:prstGeom>
          <a:ln w="476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7987018" y="2721353"/>
            <a:ext cx="929629" cy="738664"/>
          </a:xfrm>
          <a:prstGeom prst="rect">
            <a:avLst/>
          </a:prstGeom>
          <a:solidFill>
            <a:srgbClr val="C58D8F"/>
          </a:solidFill>
          <a:ln>
            <a:solidFill>
              <a:schemeClr val="accent2">
                <a:lumMod val="75000"/>
              </a:schemeClr>
            </a:solidFill>
          </a:ln>
        </p:spPr>
        <p:txBody>
          <a:bodyPr wrap="square" rtlCol="0">
            <a:spAutoFit/>
          </a:bodyPr>
          <a:lstStyle/>
          <a:p>
            <a:r>
              <a:rPr lang="en-US" sz="1400" dirty="0"/>
              <a:t>Perches = access for predators</a:t>
            </a:r>
          </a:p>
        </p:txBody>
      </p:sp>
    </p:spTree>
    <p:extLst>
      <p:ext uri="{BB962C8B-B14F-4D97-AF65-F5344CB8AC3E}">
        <p14:creationId xmlns:p14="http://schemas.microsoft.com/office/powerpoint/2010/main" val="2441877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8305C-8A71-0F47-854D-1E2331A3FDA8}"/>
              </a:ext>
            </a:extLst>
          </p:cNvPr>
          <p:cNvSpPr txBox="1">
            <a:spLocks/>
          </p:cNvSpPr>
          <p:nvPr/>
        </p:nvSpPr>
        <p:spPr>
          <a:xfrm>
            <a:off x="474882" y="733404"/>
            <a:ext cx="3716118" cy="1323995"/>
          </a:xfrm>
          <a:prstGeom prst="rect">
            <a:avLst/>
          </a:prstGeom>
        </p:spPr>
        <p:txBody>
          <a:bodyPr/>
          <a:lstStyle/>
          <a:p>
            <a:r>
              <a:rPr lang="en-US" sz="3200" b="1" dirty="0">
                <a:solidFill>
                  <a:srgbClr val="0B62A4"/>
                </a:solidFill>
                <a:latin typeface="+mj-lt"/>
                <a:cs typeface="Arial" panose="020B0604020202020204" pitchFamily="34" charset="0"/>
              </a:rPr>
              <a:t>During nest building:</a:t>
            </a:r>
          </a:p>
        </p:txBody>
      </p:sp>
      <p:pic>
        <p:nvPicPr>
          <p:cNvPr id="1026" name="Picture 2" descr="http://nestwatch.org/wp-content/uploads/2016/03/shrikes-kp-2-033-1024x62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3940" y="929158"/>
            <a:ext cx="3757235" cy="22969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feederwatch.org/wp-content/uploads/2015/12/S5A67031-1024x7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93940" y="3455313"/>
            <a:ext cx="3757235" cy="25684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E24722E-AD7A-7E44-9B0D-F1F2D0A32918}"/>
              </a:ext>
            </a:extLst>
          </p:cNvPr>
          <p:cNvSpPr/>
          <p:nvPr/>
        </p:nvSpPr>
        <p:spPr>
          <a:xfrm>
            <a:off x="0" y="6221149"/>
            <a:ext cx="4495800" cy="636851"/>
          </a:xfrm>
          <a:prstGeom prst="rect">
            <a:avLst/>
          </a:prstGeom>
          <a:solidFill>
            <a:srgbClr val="0B62A4"/>
          </a:solidFill>
          <a:ln>
            <a:solidFill>
              <a:srgbClr val="0B548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B62A4"/>
              </a:solidFill>
            </a:endParaRPr>
          </a:p>
        </p:txBody>
      </p:sp>
      <p:sp>
        <p:nvSpPr>
          <p:cNvPr id="9" name="TextBox 8">
            <a:extLst>
              <a:ext uri="{FF2B5EF4-FFF2-40B4-BE49-F238E27FC236}">
                <a16:creationId xmlns:a16="http://schemas.microsoft.com/office/drawing/2014/main" id="{7E9749AF-D44A-674F-86F8-4BE72D0754CA}"/>
              </a:ext>
            </a:extLst>
          </p:cNvPr>
          <p:cNvSpPr txBox="1"/>
          <p:nvPr/>
        </p:nvSpPr>
        <p:spPr>
          <a:xfrm>
            <a:off x="0" y="6257004"/>
            <a:ext cx="44149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Find and Monitor Nests</a:t>
            </a:r>
          </a:p>
        </p:txBody>
      </p:sp>
      <p:sp>
        <p:nvSpPr>
          <p:cNvPr id="12" name="Rectangle 10">
            <a:extLst>
              <a:ext uri="{FF2B5EF4-FFF2-40B4-BE49-F238E27FC236}">
                <a16:creationId xmlns:a16="http://schemas.microsoft.com/office/drawing/2014/main" id="{1AE86E6A-E7F8-3946-9F70-F579F8E18571}"/>
              </a:ext>
            </a:extLst>
          </p:cNvPr>
          <p:cNvSpPr>
            <a:spLocks noChangeArrowheads="1"/>
          </p:cNvSpPr>
          <p:nvPr/>
        </p:nvSpPr>
        <p:spPr bwMode="auto">
          <a:xfrm>
            <a:off x="474882" y="1752600"/>
            <a:ext cx="3940068" cy="2308324"/>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itchFamily="34" charset="0"/>
              <a:buChar char="•"/>
            </a:pPr>
            <a:r>
              <a:rPr lang="en-US" sz="2400" dirty="0">
                <a:cs typeface="Arial" panose="020B0604020202020204" pitchFamily="34" charset="0"/>
              </a:rPr>
              <a:t>birds will show you the way;</a:t>
            </a:r>
          </a:p>
          <a:p>
            <a:pPr marL="342900" indent="-342900">
              <a:buFont typeface="Arial" pitchFamily="34" charset="0"/>
              <a:buChar char="•"/>
            </a:pPr>
            <a:r>
              <a:rPr lang="en-US" sz="2400" dirty="0">
                <a:cs typeface="Arial" panose="020B0604020202020204" pitchFamily="34" charset="0"/>
              </a:rPr>
              <a:t>follow birds carrying grass, twigs, etc.; </a:t>
            </a:r>
          </a:p>
          <a:p>
            <a:pPr marL="342900" indent="-342900">
              <a:buFont typeface="Arial" pitchFamily="34" charset="0"/>
              <a:buChar char="•"/>
            </a:pPr>
            <a:r>
              <a:rPr lang="en-US" sz="2400" dirty="0">
                <a:cs typeface="Arial" panose="020B0604020202020204" pitchFamily="34" charset="0"/>
              </a:rPr>
              <a:t>once you find the nest site, move away!</a:t>
            </a:r>
          </a:p>
        </p:txBody>
      </p:sp>
    </p:spTree>
    <p:extLst>
      <p:ext uri="{BB962C8B-B14F-4D97-AF65-F5344CB8AC3E}">
        <p14:creationId xmlns:p14="http://schemas.microsoft.com/office/powerpoint/2010/main" val="136497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0E0A1F-54DA-8149-A0A9-3E3A23489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784" y="3733800"/>
            <a:ext cx="4191000" cy="2357438"/>
          </a:xfrm>
          <a:prstGeom prst="rect">
            <a:avLst/>
          </a:prstGeom>
          <a:ln w="38100">
            <a:solidFill>
              <a:schemeClr val="tx1"/>
            </a:solidFill>
          </a:ln>
        </p:spPr>
      </p:pic>
      <p:sp>
        <p:nvSpPr>
          <p:cNvPr id="6" name="Rectangle 10"/>
          <p:cNvSpPr>
            <a:spLocks noChangeArrowheads="1"/>
          </p:cNvSpPr>
          <p:nvPr/>
        </p:nvSpPr>
        <p:spPr bwMode="auto">
          <a:xfrm>
            <a:off x="474882" y="1752600"/>
            <a:ext cx="3716118" cy="1569660"/>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itchFamily="34" charset="0"/>
              <a:buChar char="•"/>
            </a:pPr>
            <a:r>
              <a:rPr lang="en-US" sz="2400" dirty="0">
                <a:cs typeface="Arial" panose="020B0604020202020204" pitchFamily="34" charset="0"/>
              </a:rPr>
              <a:t>birds won’t lead you to their nests;</a:t>
            </a:r>
          </a:p>
          <a:p>
            <a:pPr marL="342900" indent="-342900">
              <a:buFont typeface="Arial" pitchFamily="34" charset="0"/>
              <a:buChar char="•"/>
            </a:pPr>
            <a:r>
              <a:rPr lang="en-US" sz="2400" dirty="0">
                <a:cs typeface="Arial" panose="020B0604020202020204" pitchFamily="34" charset="0"/>
              </a:rPr>
              <a:t>females only visit nest to lay eggs once a day.</a:t>
            </a:r>
          </a:p>
        </p:txBody>
      </p:sp>
      <p:sp>
        <p:nvSpPr>
          <p:cNvPr id="8" name="Title 1"/>
          <p:cNvSpPr txBox="1">
            <a:spLocks/>
          </p:cNvSpPr>
          <p:nvPr/>
        </p:nvSpPr>
        <p:spPr>
          <a:xfrm>
            <a:off x="474882" y="733405"/>
            <a:ext cx="3461015" cy="601662"/>
          </a:xfrm>
          <a:prstGeom prst="rect">
            <a:avLst/>
          </a:prstGeom>
        </p:spPr>
        <p:txBody>
          <a:bodyPr/>
          <a:lstStyle/>
          <a:p>
            <a:r>
              <a:rPr lang="en-US" sz="3200" b="1" dirty="0">
                <a:solidFill>
                  <a:srgbClr val="0B62A4"/>
                </a:solidFill>
                <a:latin typeface="+mj-lt"/>
                <a:cs typeface="Arial" panose="020B0604020202020204" pitchFamily="34" charset="0"/>
              </a:rPr>
              <a:t>During egg laying:</a:t>
            </a:r>
          </a:p>
        </p:txBody>
      </p:sp>
      <p:pic>
        <p:nvPicPr>
          <p:cNvPr id="5" name="Picture 4">
            <a:extLst>
              <a:ext uri="{FF2B5EF4-FFF2-40B4-BE49-F238E27FC236}">
                <a16:creationId xmlns:a16="http://schemas.microsoft.com/office/drawing/2014/main" id="{DCD131E6-920C-A943-91CB-94072BF67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7784" y="1034236"/>
            <a:ext cx="4191000" cy="2357438"/>
          </a:xfrm>
          <a:prstGeom prst="rect">
            <a:avLst/>
          </a:prstGeom>
          <a:ln w="38100">
            <a:solidFill>
              <a:schemeClr val="tx1"/>
            </a:solidFill>
          </a:ln>
        </p:spPr>
      </p:pic>
      <p:sp>
        <p:nvSpPr>
          <p:cNvPr id="10" name="Rectangle 9">
            <a:extLst>
              <a:ext uri="{FF2B5EF4-FFF2-40B4-BE49-F238E27FC236}">
                <a16:creationId xmlns:a16="http://schemas.microsoft.com/office/drawing/2014/main" id="{7A1BF51F-EF18-FE44-A1AB-8FE756A56E6B}"/>
              </a:ext>
            </a:extLst>
          </p:cNvPr>
          <p:cNvSpPr/>
          <p:nvPr/>
        </p:nvSpPr>
        <p:spPr>
          <a:xfrm>
            <a:off x="0" y="6221149"/>
            <a:ext cx="4495800" cy="636851"/>
          </a:xfrm>
          <a:prstGeom prst="rect">
            <a:avLst/>
          </a:prstGeom>
          <a:solidFill>
            <a:srgbClr val="0B62A4"/>
          </a:solidFill>
          <a:ln>
            <a:solidFill>
              <a:srgbClr val="0B548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B62A4"/>
              </a:solidFill>
            </a:endParaRPr>
          </a:p>
        </p:txBody>
      </p:sp>
      <p:sp>
        <p:nvSpPr>
          <p:cNvPr id="13" name="TextBox 12">
            <a:extLst>
              <a:ext uri="{FF2B5EF4-FFF2-40B4-BE49-F238E27FC236}">
                <a16:creationId xmlns:a16="http://schemas.microsoft.com/office/drawing/2014/main" id="{491A69E8-F92B-C048-80D5-6AD6FD70B72F}"/>
              </a:ext>
            </a:extLst>
          </p:cNvPr>
          <p:cNvSpPr txBox="1"/>
          <p:nvPr/>
        </p:nvSpPr>
        <p:spPr>
          <a:xfrm>
            <a:off x="0" y="6257004"/>
            <a:ext cx="44149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Find and Monitor Nests</a:t>
            </a:r>
          </a:p>
        </p:txBody>
      </p:sp>
    </p:spTree>
    <p:extLst>
      <p:ext uri="{BB962C8B-B14F-4D97-AF65-F5344CB8AC3E}">
        <p14:creationId xmlns:p14="http://schemas.microsoft.com/office/powerpoint/2010/main" val="13372701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 y="660683"/>
            <a:ext cx="9143999" cy="60166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uLnTx/>
              <a:uFillTx/>
              <a:latin typeface="Arial" panose="020B0604020202020204" pitchFamily="34" charset="0"/>
              <a:ea typeface="+mj-ea"/>
              <a:cs typeface="Arial" panose="020B0604020202020204" pitchFamily="34" charset="0"/>
            </a:endParaRPr>
          </a:p>
        </p:txBody>
      </p:sp>
      <p:pic>
        <p:nvPicPr>
          <p:cNvPr id="2052" name="Picture 4" descr="http://nestwatch.org/wp-content/uploads/2015/07/DSC3660-31-683x102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2247" y="961514"/>
            <a:ext cx="3313440" cy="49677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8E9877C-5DE0-0045-94A6-E307BF9EDCE0}"/>
              </a:ext>
            </a:extLst>
          </p:cNvPr>
          <p:cNvSpPr/>
          <p:nvPr/>
        </p:nvSpPr>
        <p:spPr>
          <a:xfrm>
            <a:off x="0" y="6221149"/>
            <a:ext cx="4495800" cy="636851"/>
          </a:xfrm>
          <a:prstGeom prst="rect">
            <a:avLst/>
          </a:prstGeom>
          <a:solidFill>
            <a:srgbClr val="0B62A4"/>
          </a:solidFill>
          <a:ln>
            <a:solidFill>
              <a:srgbClr val="0B548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B62A4"/>
              </a:solidFill>
            </a:endParaRPr>
          </a:p>
        </p:txBody>
      </p:sp>
      <p:sp>
        <p:nvSpPr>
          <p:cNvPr id="10" name="TextBox 9">
            <a:extLst>
              <a:ext uri="{FF2B5EF4-FFF2-40B4-BE49-F238E27FC236}">
                <a16:creationId xmlns:a16="http://schemas.microsoft.com/office/drawing/2014/main" id="{D3FB555C-FC5A-B641-84F8-B9C04E15A17C}"/>
              </a:ext>
            </a:extLst>
          </p:cNvPr>
          <p:cNvSpPr txBox="1"/>
          <p:nvPr/>
        </p:nvSpPr>
        <p:spPr>
          <a:xfrm>
            <a:off x="0" y="6257004"/>
            <a:ext cx="44149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Find and Monitor Nests</a:t>
            </a:r>
          </a:p>
        </p:txBody>
      </p:sp>
      <p:sp>
        <p:nvSpPr>
          <p:cNvPr id="11" name="Rectangle 10">
            <a:extLst>
              <a:ext uri="{FF2B5EF4-FFF2-40B4-BE49-F238E27FC236}">
                <a16:creationId xmlns:a16="http://schemas.microsoft.com/office/drawing/2014/main" id="{2D96936C-6B6B-EB4E-9D35-CA5920C7A7A1}"/>
              </a:ext>
            </a:extLst>
          </p:cNvPr>
          <p:cNvSpPr>
            <a:spLocks noChangeArrowheads="1"/>
          </p:cNvSpPr>
          <p:nvPr/>
        </p:nvSpPr>
        <p:spPr bwMode="auto">
          <a:xfrm>
            <a:off x="474882" y="1752600"/>
            <a:ext cx="4319054" cy="2308324"/>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itchFamily="34" charset="0"/>
              <a:buChar char="•"/>
            </a:pPr>
            <a:r>
              <a:rPr lang="en-US" sz="2400" dirty="0">
                <a:cs typeface="Arial" panose="020B0604020202020204" pitchFamily="34" charset="0"/>
              </a:rPr>
              <a:t>females may seem to disappear;</a:t>
            </a:r>
          </a:p>
          <a:p>
            <a:pPr marL="342900" indent="-342900">
              <a:buFont typeface="Arial" pitchFamily="34" charset="0"/>
              <a:buChar char="•"/>
            </a:pPr>
            <a:r>
              <a:rPr lang="en-US" sz="2400" dirty="0">
                <a:cs typeface="Arial" panose="020B0604020202020204" pitchFamily="34" charset="0"/>
              </a:rPr>
              <a:t>males may increase singing;</a:t>
            </a:r>
          </a:p>
          <a:p>
            <a:pPr marL="342900" indent="-342900">
              <a:buFont typeface="Arial" pitchFamily="34" charset="0"/>
              <a:buChar char="•"/>
            </a:pPr>
            <a:r>
              <a:rPr lang="en-US" sz="2400" dirty="0">
                <a:cs typeface="Arial" panose="020B0604020202020204" pitchFamily="34" charset="0"/>
              </a:rPr>
              <a:t>watch for “flushing” birds–birds that burst out from a tree/shrub.</a:t>
            </a:r>
          </a:p>
        </p:txBody>
      </p:sp>
      <p:sp>
        <p:nvSpPr>
          <p:cNvPr id="12" name="Title 1">
            <a:extLst>
              <a:ext uri="{FF2B5EF4-FFF2-40B4-BE49-F238E27FC236}">
                <a16:creationId xmlns:a16="http://schemas.microsoft.com/office/drawing/2014/main" id="{4BF40D80-C024-DB44-B2E3-5B3FD2CE9F83}"/>
              </a:ext>
            </a:extLst>
          </p:cNvPr>
          <p:cNvSpPr txBox="1">
            <a:spLocks/>
          </p:cNvSpPr>
          <p:nvPr/>
        </p:nvSpPr>
        <p:spPr>
          <a:xfrm>
            <a:off x="474882" y="733405"/>
            <a:ext cx="3461015" cy="601662"/>
          </a:xfrm>
          <a:prstGeom prst="rect">
            <a:avLst/>
          </a:prstGeom>
        </p:spPr>
        <p:txBody>
          <a:bodyPr/>
          <a:lstStyle/>
          <a:p>
            <a:r>
              <a:rPr lang="en-US" sz="3200" b="1" dirty="0">
                <a:solidFill>
                  <a:srgbClr val="0B62A4"/>
                </a:solidFill>
                <a:latin typeface="+mj-lt"/>
                <a:cs typeface="Arial" panose="020B0604020202020204" pitchFamily="34" charset="0"/>
              </a:rPr>
              <a:t>During incubation:</a:t>
            </a:r>
          </a:p>
        </p:txBody>
      </p:sp>
    </p:spTree>
    <p:extLst>
      <p:ext uri="{BB962C8B-B14F-4D97-AF65-F5344CB8AC3E}">
        <p14:creationId xmlns:p14="http://schemas.microsoft.com/office/powerpoint/2010/main" val="250346795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 y="534176"/>
            <a:ext cx="9143999" cy="60166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uLnTx/>
              <a:uFillTx/>
              <a:latin typeface="Arial" panose="020B0604020202020204" pitchFamily="34" charset="0"/>
              <a:ea typeface="+mj-ea"/>
              <a:cs typeface="Arial" panose="020B0604020202020204" pitchFamily="34" charset="0"/>
            </a:endParaRPr>
          </a:p>
        </p:txBody>
      </p:sp>
      <p:pic>
        <p:nvPicPr>
          <p:cNvPr id="3074" name="Picture 2" descr="http://nestwatch.org/wp-content/uploads/2015/07/image53-1024x68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1915" y="3638967"/>
            <a:ext cx="3681136" cy="24516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28D279-BCE5-374D-BBA6-A05E7F59F2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6742" y="838200"/>
            <a:ext cx="2514536" cy="2572313"/>
          </a:xfrm>
          <a:prstGeom prst="rect">
            <a:avLst/>
          </a:prstGeom>
          <a:ln w="38100">
            <a:solidFill>
              <a:schemeClr val="tx1"/>
            </a:solidFill>
          </a:ln>
        </p:spPr>
      </p:pic>
      <p:sp>
        <p:nvSpPr>
          <p:cNvPr id="12" name="Rectangle 11">
            <a:extLst>
              <a:ext uri="{FF2B5EF4-FFF2-40B4-BE49-F238E27FC236}">
                <a16:creationId xmlns:a16="http://schemas.microsoft.com/office/drawing/2014/main" id="{7B0C7FF8-CB11-A949-8AFB-E1E7F03135FD}"/>
              </a:ext>
            </a:extLst>
          </p:cNvPr>
          <p:cNvSpPr/>
          <p:nvPr/>
        </p:nvSpPr>
        <p:spPr>
          <a:xfrm>
            <a:off x="0" y="6221149"/>
            <a:ext cx="4495800" cy="636851"/>
          </a:xfrm>
          <a:prstGeom prst="rect">
            <a:avLst/>
          </a:prstGeom>
          <a:solidFill>
            <a:srgbClr val="0B62A4"/>
          </a:solidFill>
          <a:ln>
            <a:solidFill>
              <a:srgbClr val="0B548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B62A4"/>
              </a:solidFill>
            </a:endParaRPr>
          </a:p>
        </p:txBody>
      </p:sp>
      <p:sp>
        <p:nvSpPr>
          <p:cNvPr id="13" name="TextBox 12">
            <a:extLst>
              <a:ext uri="{FF2B5EF4-FFF2-40B4-BE49-F238E27FC236}">
                <a16:creationId xmlns:a16="http://schemas.microsoft.com/office/drawing/2014/main" id="{9E172403-4CAB-9140-9BB8-F5FBE4E72A36}"/>
              </a:ext>
            </a:extLst>
          </p:cNvPr>
          <p:cNvSpPr txBox="1"/>
          <p:nvPr/>
        </p:nvSpPr>
        <p:spPr>
          <a:xfrm>
            <a:off x="0" y="6257004"/>
            <a:ext cx="44149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Find and Monitor Nests</a:t>
            </a:r>
          </a:p>
        </p:txBody>
      </p:sp>
      <p:sp>
        <p:nvSpPr>
          <p:cNvPr id="14" name="Rectangle 10">
            <a:extLst>
              <a:ext uri="{FF2B5EF4-FFF2-40B4-BE49-F238E27FC236}">
                <a16:creationId xmlns:a16="http://schemas.microsoft.com/office/drawing/2014/main" id="{185EA381-D305-D543-95D8-77024E07C1D8}"/>
              </a:ext>
            </a:extLst>
          </p:cNvPr>
          <p:cNvSpPr>
            <a:spLocks noChangeArrowheads="1"/>
          </p:cNvSpPr>
          <p:nvPr/>
        </p:nvSpPr>
        <p:spPr bwMode="auto">
          <a:xfrm>
            <a:off x="474882" y="1752600"/>
            <a:ext cx="4173318" cy="1569660"/>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itchFamily="34" charset="0"/>
              <a:buChar char="•"/>
            </a:pPr>
            <a:r>
              <a:rPr lang="en-US" sz="2400" dirty="0">
                <a:cs typeface="Arial" panose="020B0604020202020204" pitchFamily="34" charset="0"/>
              </a:rPr>
              <a:t>watch for frequent feeding trips and removal of waste;</a:t>
            </a:r>
          </a:p>
          <a:p>
            <a:pPr marL="342900" indent="-342900">
              <a:buFont typeface="Arial" pitchFamily="34" charset="0"/>
              <a:buChar char="•"/>
            </a:pPr>
            <a:r>
              <a:rPr lang="en-US" sz="2400" dirty="0">
                <a:cs typeface="Arial" panose="020B0604020202020204" pitchFamily="34" charset="0"/>
              </a:rPr>
              <a:t>listen for young begging for food. </a:t>
            </a:r>
          </a:p>
        </p:txBody>
      </p:sp>
      <p:sp>
        <p:nvSpPr>
          <p:cNvPr id="15" name="Title 1">
            <a:extLst>
              <a:ext uri="{FF2B5EF4-FFF2-40B4-BE49-F238E27FC236}">
                <a16:creationId xmlns:a16="http://schemas.microsoft.com/office/drawing/2014/main" id="{0C1C05E1-B046-DA41-9802-08D618122AF1}"/>
              </a:ext>
            </a:extLst>
          </p:cNvPr>
          <p:cNvSpPr txBox="1">
            <a:spLocks/>
          </p:cNvSpPr>
          <p:nvPr/>
        </p:nvSpPr>
        <p:spPr>
          <a:xfrm>
            <a:off x="474882" y="733405"/>
            <a:ext cx="4377033" cy="601662"/>
          </a:xfrm>
          <a:prstGeom prst="rect">
            <a:avLst/>
          </a:prstGeom>
        </p:spPr>
        <p:txBody>
          <a:bodyPr/>
          <a:lstStyle/>
          <a:p>
            <a:r>
              <a:rPr lang="en-US" sz="3200" b="1" dirty="0">
                <a:solidFill>
                  <a:srgbClr val="0B62A4"/>
                </a:solidFill>
                <a:latin typeface="+mj-lt"/>
                <a:cs typeface="Arial" panose="020B0604020202020204" pitchFamily="34" charset="0"/>
              </a:rPr>
              <a:t>During nestling phase:</a:t>
            </a:r>
          </a:p>
        </p:txBody>
      </p:sp>
    </p:spTree>
    <p:extLst>
      <p:ext uri="{BB962C8B-B14F-4D97-AF65-F5344CB8AC3E}">
        <p14:creationId xmlns:p14="http://schemas.microsoft.com/office/powerpoint/2010/main" val="388496430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41B5B3-467E-E04A-97FE-F49302C7F28E}"/>
              </a:ext>
            </a:extLst>
          </p:cNvPr>
          <p:cNvSpPr/>
          <p:nvPr/>
        </p:nvSpPr>
        <p:spPr>
          <a:xfrm>
            <a:off x="-6626" y="6211210"/>
            <a:ext cx="3001225" cy="646790"/>
          </a:xfrm>
          <a:prstGeom prst="rect">
            <a:avLst/>
          </a:prstGeom>
          <a:solidFill>
            <a:schemeClr val="bg2">
              <a:lumMod val="50000"/>
            </a:schemeClr>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2">
                  <a:lumMod val="90000"/>
                </a:schemeClr>
              </a:solidFill>
            </a:endParaRPr>
          </a:p>
        </p:txBody>
      </p:sp>
      <p:sp>
        <p:nvSpPr>
          <p:cNvPr id="4" name="TextBox 3"/>
          <p:cNvSpPr txBox="1"/>
          <p:nvPr/>
        </p:nvSpPr>
        <p:spPr>
          <a:xfrm>
            <a:off x="1066800" y="624989"/>
            <a:ext cx="7580129" cy="769441"/>
          </a:xfrm>
          <a:prstGeom prst="rect">
            <a:avLst/>
          </a:prstGeom>
          <a:noFill/>
        </p:spPr>
        <p:txBody>
          <a:bodyPr wrap="square" rtlCol="0">
            <a:spAutoFit/>
          </a:bodyPr>
          <a:lstStyle/>
          <a:p>
            <a:pPr algn="ctr"/>
            <a:r>
              <a:rPr lang="en-US" sz="4400" dirty="0">
                <a:solidFill>
                  <a:schemeClr val="bg2">
                    <a:lumMod val="50000"/>
                  </a:schemeClr>
                </a:solidFill>
              </a:rPr>
              <a:t>What can data tell us?</a:t>
            </a:r>
          </a:p>
        </p:txBody>
      </p:sp>
      <p:sp>
        <p:nvSpPr>
          <p:cNvPr id="8" name="TextBox 7"/>
          <p:cNvSpPr txBox="1"/>
          <p:nvPr/>
        </p:nvSpPr>
        <p:spPr>
          <a:xfrm>
            <a:off x="6117771" y="2177100"/>
            <a:ext cx="2764970" cy="1200329"/>
          </a:xfrm>
          <a:prstGeom prst="rect">
            <a:avLst/>
          </a:prstGeom>
          <a:noFill/>
        </p:spPr>
        <p:txBody>
          <a:bodyPr wrap="square" rtlCol="0">
            <a:spAutoFit/>
          </a:bodyPr>
          <a:lstStyle/>
          <a:p>
            <a:r>
              <a:rPr lang="en-US" sz="2400" dirty="0"/>
              <a:t>Mountain Bluebirds have good years</a:t>
            </a:r>
          </a:p>
          <a:p>
            <a:r>
              <a:rPr lang="en-US" sz="2400" dirty="0"/>
              <a:t>and bad years.</a:t>
            </a:r>
          </a:p>
        </p:txBody>
      </p:sp>
      <p:sp>
        <p:nvSpPr>
          <p:cNvPr id="2" name="TextBox 1"/>
          <p:cNvSpPr txBox="1"/>
          <p:nvPr/>
        </p:nvSpPr>
        <p:spPr>
          <a:xfrm>
            <a:off x="84286" y="6242217"/>
            <a:ext cx="28194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Dig Into Data</a:t>
            </a:r>
          </a:p>
        </p:txBody>
      </p:sp>
      <p:grpSp>
        <p:nvGrpSpPr>
          <p:cNvPr id="3" name="Group 2">
            <a:extLst>
              <a:ext uri="{FF2B5EF4-FFF2-40B4-BE49-F238E27FC236}">
                <a16:creationId xmlns:a16="http://schemas.microsoft.com/office/drawing/2014/main" id="{47490F51-F5AE-234F-B89D-122F9205C602}"/>
              </a:ext>
            </a:extLst>
          </p:cNvPr>
          <p:cNvGrpSpPr/>
          <p:nvPr/>
        </p:nvGrpSpPr>
        <p:grpSpPr>
          <a:xfrm>
            <a:off x="415128" y="1932993"/>
            <a:ext cx="5562600" cy="3322386"/>
            <a:chOff x="415128" y="1932993"/>
            <a:chExt cx="5562600" cy="3322386"/>
          </a:xfrm>
        </p:grpSpPr>
        <p:pic>
          <p:nvPicPr>
            <p:cNvPr id="6" name="Picture 5">
              <a:extLst>
                <a:ext uri="{FF2B5EF4-FFF2-40B4-BE49-F238E27FC236}">
                  <a16:creationId xmlns:a16="http://schemas.microsoft.com/office/drawing/2014/main" id="{55290298-BE37-E74F-A217-F3955ED36D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28" y="1932993"/>
              <a:ext cx="5562600" cy="3322386"/>
            </a:xfrm>
            <a:prstGeom prst="rect">
              <a:avLst/>
            </a:prstGeom>
          </p:spPr>
        </p:pic>
        <p:grpSp>
          <p:nvGrpSpPr>
            <p:cNvPr id="24" name="Group 23"/>
            <p:cNvGrpSpPr/>
            <p:nvPr/>
          </p:nvGrpSpPr>
          <p:grpSpPr>
            <a:xfrm>
              <a:off x="3450771" y="2407018"/>
              <a:ext cx="2514600" cy="982950"/>
              <a:chOff x="3124200" y="2590800"/>
              <a:chExt cx="2743201" cy="982950"/>
            </a:xfrm>
          </p:grpSpPr>
          <p:cxnSp>
            <p:nvCxnSpPr>
              <p:cNvPr id="10" name="Straight Arrow Connector 9"/>
              <p:cNvCxnSpPr/>
              <p:nvPr/>
            </p:nvCxnSpPr>
            <p:spPr>
              <a:xfrm flipH="1">
                <a:off x="3124200" y="2590800"/>
                <a:ext cx="2743201" cy="17523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486400" y="3352800"/>
                <a:ext cx="381001" cy="22095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21B5036-8498-A645-9456-1252CC30D0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13599" y="3505200"/>
              <a:ext cx="381000" cy="304801"/>
            </a:xfrm>
            <a:prstGeom prst="rect">
              <a:avLst/>
            </a:prstGeom>
          </p:spPr>
        </p:pic>
      </p:grpSp>
    </p:spTree>
    <p:extLst>
      <p:ext uri="{BB962C8B-B14F-4D97-AF65-F5344CB8AC3E}">
        <p14:creationId xmlns:p14="http://schemas.microsoft.com/office/powerpoint/2010/main" val="1348719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05897" y="676636"/>
            <a:ext cx="3286125" cy="2246769"/>
          </a:xfrm>
          <a:prstGeom prst="rect">
            <a:avLst/>
          </a:prstGeom>
          <a:noFill/>
        </p:spPr>
        <p:txBody>
          <a:bodyPr wrap="square" rtlCol="0">
            <a:spAutoFit/>
          </a:bodyPr>
          <a:lstStyle/>
          <a:p>
            <a:pPr algn="ctr"/>
            <a:r>
              <a:rPr lang="en-US" sz="2800" dirty="0"/>
              <a:t>When we have enough data for many years, we can see declines or increases in species.</a:t>
            </a:r>
          </a:p>
        </p:txBody>
      </p:sp>
      <p:pic>
        <p:nvPicPr>
          <p:cNvPr id="8" name="Picture 7">
            <a:extLst>
              <a:ext uri="{FF2B5EF4-FFF2-40B4-BE49-F238E27FC236}">
                <a16:creationId xmlns:a16="http://schemas.microsoft.com/office/drawing/2014/main" id="{339972D5-F8CC-C647-914B-5B06EFD7B3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00" y="461064"/>
            <a:ext cx="4419391" cy="3429000"/>
          </a:xfrm>
          <a:prstGeom prst="rect">
            <a:avLst/>
          </a:prstGeom>
          <a:ln w="38100">
            <a:solidFill>
              <a:schemeClr val="tx1"/>
            </a:solidFill>
          </a:ln>
        </p:spPr>
      </p:pic>
      <p:grpSp>
        <p:nvGrpSpPr>
          <p:cNvPr id="10" name="Group 9">
            <a:extLst>
              <a:ext uri="{FF2B5EF4-FFF2-40B4-BE49-F238E27FC236}">
                <a16:creationId xmlns:a16="http://schemas.microsoft.com/office/drawing/2014/main" id="{12B294A9-428F-894B-8C47-93B78342083B}"/>
              </a:ext>
            </a:extLst>
          </p:cNvPr>
          <p:cNvGrpSpPr/>
          <p:nvPr/>
        </p:nvGrpSpPr>
        <p:grpSpPr>
          <a:xfrm>
            <a:off x="2114550" y="3200400"/>
            <a:ext cx="7029450" cy="3275350"/>
            <a:chOff x="2096320" y="2886679"/>
            <a:chExt cx="7029450" cy="3275350"/>
          </a:xfrm>
        </p:grpSpPr>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096320" y="2886679"/>
              <a:ext cx="7029450" cy="32753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DA2AB4FD-46E8-024E-97B3-456ACF07D63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286000" y="3733800"/>
              <a:ext cx="1540073" cy="219963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id="{3D49FE6A-976F-0E4F-8689-386976B5F6E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655501" y="3769371"/>
              <a:ext cx="5181600" cy="219963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DDA072FB-157C-7540-B16F-9349513DB8C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124080" y="5380136"/>
              <a:ext cx="1397429" cy="770001"/>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CACD2485-B2A9-A147-8C66-5781BE9085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046065">
              <a:off x="2161556" y="4034964"/>
              <a:ext cx="1394447" cy="1285077"/>
            </a:xfrm>
            <a:prstGeom prst="rect">
              <a:avLst/>
            </a:prstGeom>
          </p:spPr>
        </p:pic>
        <p:pic>
          <p:nvPicPr>
            <p:cNvPr id="6" name="Picture 5">
              <a:extLst>
                <a:ext uri="{FF2B5EF4-FFF2-40B4-BE49-F238E27FC236}">
                  <a16:creationId xmlns:a16="http://schemas.microsoft.com/office/drawing/2014/main" id="{FA60A1C5-9EBC-624A-9475-1B7CF8E21D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112169">
              <a:off x="2664139" y="5297202"/>
              <a:ext cx="317901" cy="549355"/>
            </a:xfrm>
            <a:prstGeom prst="rect">
              <a:avLst/>
            </a:prstGeom>
          </p:spPr>
        </p:pic>
        <p:sp>
          <p:nvSpPr>
            <p:cNvPr id="7" name="Rectangle 6">
              <a:extLst>
                <a:ext uri="{FF2B5EF4-FFF2-40B4-BE49-F238E27FC236}">
                  <a16:creationId xmlns:a16="http://schemas.microsoft.com/office/drawing/2014/main" id="{133EA829-8C66-364D-81BE-3E8D051835A5}"/>
                </a:ext>
              </a:extLst>
            </p:cNvPr>
            <p:cNvSpPr/>
            <p:nvPr/>
          </p:nvSpPr>
          <p:spPr>
            <a:xfrm>
              <a:off x="7696200" y="5295776"/>
              <a:ext cx="152400" cy="1524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11D6EFF-CA50-9848-9846-49CAE6B4A25D}"/>
              </a:ext>
            </a:extLst>
          </p:cNvPr>
          <p:cNvSpPr/>
          <p:nvPr/>
        </p:nvSpPr>
        <p:spPr>
          <a:xfrm>
            <a:off x="-6626" y="6211210"/>
            <a:ext cx="3001225" cy="646790"/>
          </a:xfrm>
          <a:prstGeom prst="rect">
            <a:avLst/>
          </a:prstGeom>
          <a:solidFill>
            <a:schemeClr val="bg2">
              <a:lumMod val="50000"/>
            </a:schemeClr>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2">
                  <a:lumMod val="90000"/>
                </a:schemeClr>
              </a:solidFill>
            </a:endParaRPr>
          </a:p>
        </p:txBody>
      </p:sp>
      <p:sp>
        <p:nvSpPr>
          <p:cNvPr id="11" name="TextBox 10">
            <a:extLst>
              <a:ext uri="{FF2B5EF4-FFF2-40B4-BE49-F238E27FC236}">
                <a16:creationId xmlns:a16="http://schemas.microsoft.com/office/drawing/2014/main" id="{6991426B-C370-EB42-AD4E-326A78947845}"/>
              </a:ext>
            </a:extLst>
          </p:cNvPr>
          <p:cNvSpPr txBox="1"/>
          <p:nvPr/>
        </p:nvSpPr>
        <p:spPr>
          <a:xfrm>
            <a:off x="84286" y="6242217"/>
            <a:ext cx="28194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Dig Into Data</a:t>
            </a:r>
          </a:p>
        </p:txBody>
      </p:sp>
    </p:spTree>
    <p:extLst>
      <p:ext uri="{BB962C8B-B14F-4D97-AF65-F5344CB8AC3E}">
        <p14:creationId xmlns:p14="http://schemas.microsoft.com/office/powerpoint/2010/main" val="2861741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219200" y="381000"/>
            <a:ext cx="4171950" cy="1325563"/>
          </a:xfrm>
        </p:spPr>
        <p:txBody>
          <a:bodyPr/>
          <a:lstStyle/>
          <a:p>
            <a:r>
              <a:rPr lang="en-US" sz="3200" dirty="0">
                <a:solidFill>
                  <a:schemeClr val="bg2">
                    <a:lumMod val="50000"/>
                  </a:schemeClr>
                </a:solidFill>
              </a:rPr>
              <a:t>Nesting success</a:t>
            </a:r>
            <a:r>
              <a:rPr lang="en-US" dirty="0">
                <a:solidFill>
                  <a:schemeClr val="bg2">
                    <a:lumMod val="50000"/>
                  </a:schemeClr>
                </a:solidFill>
              </a:rPr>
              <a:t> </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2439311877"/>
              </p:ext>
            </p:extLst>
          </p:nvPr>
        </p:nvGraphicFramePr>
        <p:xfrm>
          <a:off x="990600" y="1456113"/>
          <a:ext cx="3228024" cy="4213176"/>
        </p:xfrm>
        <a:graphic>
          <a:graphicData uri="http://schemas.openxmlformats.org/drawingml/2006/table">
            <a:tbl>
              <a:tblPr firstRow="1" firstCol="1" bandRow="1">
                <a:tableStyleId>{5C22544A-7EE6-4342-B048-85BDC9FD1C3A}</a:tableStyleId>
              </a:tblPr>
              <a:tblGrid>
                <a:gridCol w="1614012">
                  <a:extLst>
                    <a:ext uri="{9D8B030D-6E8A-4147-A177-3AD203B41FA5}">
                      <a16:colId xmlns:a16="http://schemas.microsoft.com/office/drawing/2014/main" val="495288807"/>
                    </a:ext>
                  </a:extLst>
                </a:gridCol>
                <a:gridCol w="1614012">
                  <a:extLst>
                    <a:ext uri="{9D8B030D-6E8A-4147-A177-3AD203B41FA5}">
                      <a16:colId xmlns:a16="http://schemas.microsoft.com/office/drawing/2014/main" val="519490115"/>
                    </a:ext>
                  </a:extLst>
                </a:gridCol>
              </a:tblGrid>
              <a:tr h="351098">
                <a:tc>
                  <a:txBody>
                    <a:bodyPr/>
                    <a:lstStyle/>
                    <a:p>
                      <a:pPr marL="0" marR="0">
                        <a:lnSpc>
                          <a:spcPct val="107000"/>
                        </a:lnSpc>
                        <a:spcBef>
                          <a:spcPts val="0"/>
                        </a:spcBef>
                        <a:spcAft>
                          <a:spcPts val="0"/>
                        </a:spcAft>
                      </a:pPr>
                      <a:r>
                        <a:rPr lang="en-US" sz="1600" dirty="0">
                          <a:effectLst/>
                        </a:rPr>
                        <a:t>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 Successful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extLst>
                  <a:ext uri="{0D108BD9-81ED-4DB2-BD59-A6C34878D82A}">
                    <a16:rowId xmlns:a16="http://schemas.microsoft.com/office/drawing/2014/main" val="1061947656"/>
                  </a:ext>
                </a:extLst>
              </a:tr>
              <a:tr h="351098">
                <a:tc>
                  <a:txBody>
                    <a:bodyPr/>
                    <a:lstStyle/>
                    <a:p>
                      <a:pPr marL="0" marR="0">
                        <a:lnSpc>
                          <a:spcPct val="107000"/>
                        </a:lnSpc>
                        <a:spcBef>
                          <a:spcPts val="0"/>
                        </a:spcBef>
                        <a:spcAft>
                          <a:spcPts val="0"/>
                        </a:spcAft>
                      </a:pPr>
                      <a:r>
                        <a:rPr lang="en-US" sz="1600" dirty="0">
                          <a:effectLst/>
                        </a:rPr>
                        <a:t>Year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88.4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2387422703"/>
                  </a:ext>
                </a:extLst>
              </a:tr>
              <a:tr h="351098">
                <a:tc>
                  <a:txBody>
                    <a:bodyPr/>
                    <a:lstStyle/>
                    <a:p>
                      <a:pPr marL="0" marR="0">
                        <a:lnSpc>
                          <a:spcPct val="107000"/>
                        </a:lnSpc>
                        <a:spcBef>
                          <a:spcPts val="0"/>
                        </a:spcBef>
                        <a:spcAft>
                          <a:spcPts val="0"/>
                        </a:spcAft>
                      </a:pPr>
                      <a:r>
                        <a:rPr lang="en-US" sz="1600" dirty="0">
                          <a:effectLst/>
                        </a:rPr>
                        <a:t>Year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635493863"/>
                  </a:ext>
                </a:extLst>
              </a:tr>
              <a:tr h="351098">
                <a:tc>
                  <a:txBody>
                    <a:bodyPr/>
                    <a:lstStyle/>
                    <a:p>
                      <a:pPr marL="0" marR="0">
                        <a:lnSpc>
                          <a:spcPct val="107000"/>
                        </a:lnSpc>
                        <a:spcBef>
                          <a:spcPts val="0"/>
                        </a:spcBef>
                        <a:spcAft>
                          <a:spcPts val="0"/>
                        </a:spcAft>
                      </a:pPr>
                      <a:r>
                        <a:rPr lang="en-US" sz="1600" dirty="0">
                          <a:effectLst/>
                        </a:rPr>
                        <a:t>Year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1752880734"/>
                  </a:ext>
                </a:extLst>
              </a:tr>
              <a:tr h="351098">
                <a:tc>
                  <a:txBody>
                    <a:bodyPr/>
                    <a:lstStyle/>
                    <a:p>
                      <a:pPr marL="0" marR="0">
                        <a:lnSpc>
                          <a:spcPct val="107000"/>
                        </a:lnSpc>
                        <a:spcBef>
                          <a:spcPts val="0"/>
                        </a:spcBef>
                        <a:spcAft>
                          <a:spcPts val="0"/>
                        </a:spcAft>
                      </a:pPr>
                      <a:r>
                        <a:rPr lang="en-US" sz="1600" dirty="0">
                          <a:effectLst/>
                        </a:rPr>
                        <a:t>Year 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83.3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895264471"/>
                  </a:ext>
                </a:extLst>
              </a:tr>
              <a:tr h="351098">
                <a:tc>
                  <a:txBody>
                    <a:bodyPr/>
                    <a:lstStyle/>
                    <a:p>
                      <a:pPr marL="0" marR="0">
                        <a:lnSpc>
                          <a:spcPct val="107000"/>
                        </a:lnSpc>
                        <a:spcBef>
                          <a:spcPts val="0"/>
                        </a:spcBef>
                        <a:spcAft>
                          <a:spcPts val="0"/>
                        </a:spcAft>
                      </a:pPr>
                      <a:r>
                        <a:rPr lang="en-US" sz="1600" dirty="0">
                          <a:effectLst/>
                        </a:rPr>
                        <a:t>Year 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3269308444"/>
                  </a:ext>
                </a:extLst>
              </a:tr>
              <a:tr h="351098">
                <a:tc>
                  <a:txBody>
                    <a:bodyPr/>
                    <a:lstStyle/>
                    <a:p>
                      <a:pPr marL="0" marR="0">
                        <a:lnSpc>
                          <a:spcPct val="107000"/>
                        </a:lnSpc>
                        <a:spcBef>
                          <a:spcPts val="0"/>
                        </a:spcBef>
                        <a:spcAft>
                          <a:spcPts val="0"/>
                        </a:spcAft>
                      </a:pPr>
                      <a:r>
                        <a:rPr lang="en-US" sz="1600" dirty="0">
                          <a:effectLst/>
                        </a:rPr>
                        <a:t>Year 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80.6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80307715"/>
                  </a:ext>
                </a:extLst>
              </a:tr>
              <a:tr h="351098">
                <a:tc>
                  <a:txBody>
                    <a:bodyPr/>
                    <a:lstStyle/>
                    <a:p>
                      <a:pPr marL="0" marR="0">
                        <a:lnSpc>
                          <a:spcPct val="107000"/>
                        </a:lnSpc>
                        <a:spcBef>
                          <a:spcPts val="0"/>
                        </a:spcBef>
                        <a:spcAft>
                          <a:spcPts val="0"/>
                        </a:spcAft>
                      </a:pPr>
                      <a:r>
                        <a:rPr lang="en-US" sz="1600" dirty="0">
                          <a:effectLst/>
                        </a:rPr>
                        <a:t>Year 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79.0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3002732817"/>
                  </a:ext>
                </a:extLst>
              </a:tr>
              <a:tr h="351098">
                <a:tc>
                  <a:txBody>
                    <a:bodyPr/>
                    <a:lstStyle/>
                    <a:p>
                      <a:pPr marL="0" marR="0">
                        <a:lnSpc>
                          <a:spcPct val="107000"/>
                        </a:lnSpc>
                        <a:spcBef>
                          <a:spcPts val="0"/>
                        </a:spcBef>
                        <a:spcAft>
                          <a:spcPts val="0"/>
                        </a:spcAft>
                      </a:pPr>
                      <a:r>
                        <a:rPr lang="en-US" sz="1600" dirty="0">
                          <a:effectLst/>
                        </a:rPr>
                        <a:t>Year 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78.0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621375010"/>
                  </a:ext>
                </a:extLst>
              </a:tr>
              <a:tr h="351098">
                <a:tc>
                  <a:txBody>
                    <a:bodyPr/>
                    <a:lstStyle/>
                    <a:p>
                      <a:pPr marL="0" marR="0">
                        <a:lnSpc>
                          <a:spcPct val="107000"/>
                        </a:lnSpc>
                        <a:spcBef>
                          <a:spcPts val="0"/>
                        </a:spcBef>
                        <a:spcAft>
                          <a:spcPts val="0"/>
                        </a:spcAft>
                      </a:pPr>
                      <a:r>
                        <a:rPr lang="en-US" sz="1600" dirty="0">
                          <a:effectLst/>
                        </a:rPr>
                        <a:t>Year 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72.0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2205907385"/>
                  </a:ext>
                </a:extLst>
              </a:tr>
              <a:tr h="351098">
                <a:tc>
                  <a:txBody>
                    <a:bodyPr/>
                    <a:lstStyle/>
                    <a:p>
                      <a:pPr marL="0" marR="0">
                        <a:lnSpc>
                          <a:spcPct val="107000"/>
                        </a:lnSpc>
                        <a:spcBef>
                          <a:spcPts val="0"/>
                        </a:spcBef>
                        <a:spcAft>
                          <a:spcPts val="0"/>
                        </a:spcAft>
                      </a:pPr>
                      <a:r>
                        <a:rPr lang="en-US" sz="1600" dirty="0">
                          <a:effectLst/>
                        </a:rPr>
                        <a:t>Year 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75.0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920981522"/>
                  </a:ext>
                </a:extLst>
              </a:tr>
              <a:tr h="351098">
                <a:tc>
                  <a:txBody>
                    <a:bodyPr/>
                    <a:lstStyle/>
                    <a:p>
                      <a:pPr marL="0" marR="0">
                        <a:lnSpc>
                          <a:spcPct val="107000"/>
                        </a:lnSpc>
                        <a:spcBef>
                          <a:spcPts val="0"/>
                        </a:spcBef>
                        <a:spcAft>
                          <a:spcPts val="0"/>
                        </a:spcAft>
                      </a:pPr>
                      <a:r>
                        <a:rPr lang="en-US" sz="1600" dirty="0">
                          <a:effectLst/>
                        </a:rPr>
                        <a:t>Year 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r">
                        <a:lnSpc>
                          <a:spcPct val="107000"/>
                        </a:lnSpc>
                        <a:spcBef>
                          <a:spcPts val="0"/>
                        </a:spcBef>
                        <a:spcAft>
                          <a:spcPts val="0"/>
                        </a:spcAft>
                      </a:pPr>
                      <a:r>
                        <a:rPr lang="en-US" sz="1600" dirty="0">
                          <a:effectLst/>
                        </a:rPr>
                        <a:t>(From 1C) ____</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2768305439"/>
                  </a:ext>
                </a:extLst>
              </a:tr>
            </a:tbl>
          </a:graphicData>
        </a:graphic>
      </p:graphicFrame>
      <p:sp>
        <p:nvSpPr>
          <p:cNvPr id="10" name="Content Placeholder 9"/>
          <p:cNvSpPr>
            <a:spLocks noGrp="1"/>
          </p:cNvSpPr>
          <p:nvPr>
            <p:ph sz="half" idx="2"/>
          </p:nvPr>
        </p:nvSpPr>
        <p:spPr>
          <a:xfrm>
            <a:off x="4419600" y="1432727"/>
            <a:ext cx="4114800" cy="4236562"/>
          </a:xfrm>
        </p:spPr>
        <p:txBody>
          <a:bodyPr>
            <a:normAutofit/>
          </a:bodyPr>
          <a:lstStyle/>
          <a:p>
            <a:r>
              <a:rPr lang="en-US" dirty="0"/>
              <a:t>Let’s assume you have data from 10 previous years on your focal species. Calculate the long-term average nesting success of this hypothetical dataset.</a:t>
            </a:r>
          </a:p>
          <a:p>
            <a:pPr lvl="1"/>
            <a:r>
              <a:rPr lang="en-US" dirty="0"/>
              <a:t>Your answer from question 1C of the data analysis activity will be used for % successful in year 11. </a:t>
            </a:r>
          </a:p>
          <a:p>
            <a:pPr lvl="1"/>
            <a:endParaRPr lang="en-US" dirty="0"/>
          </a:p>
          <a:p>
            <a:r>
              <a:rPr lang="en-US" dirty="0"/>
              <a:t>Try graphing these data with year on the X-axis and percentage of successful nests on the Y-axis.</a:t>
            </a:r>
          </a:p>
        </p:txBody>
      </p:sp>
      <p:sp>
        <p:nvSpPr>
          <p:cNvPr id="12" name="Rectangle 1"/>
          <p:cNvSpPr>
            <a:spLocks noChangeArrowheads="1"/>
          </p:cNvSpPr>
          <p:nvPr/>
        </p:nvSpPr>
        <p:spPr bwMode="auto">
          <a:xfrm>
            <a:off x="-1052992" y="-14335"/>
            <a:ext cx="1065419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2EE86EB4-A0CD-BC48-B276-A4B61CB8CEB3}"/>
              </a:ext>
            </a:extLst>
          </p:cNvPr>
          <p:cNvSpPr/>
          <p:nvPr/>
        </p:nvSpPr>
        <p:spPr>
          <a:xfrm>
            <a:off x="-6626" y="6211210"/>
            <a:ext cx="3001225" cy="646790"/>
          </a:xfrm>
          <a:prstGeom prst="rect">
            <a:avLst/>
          </a:prstGeom>
          <a:solidFill>
            <a:schemeClr val="bg2">
              <a:lumMod val="50000"/>
            </a:schemeClr>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2">
                  <a:lumMod val="90000"/>
                </a:schemeClr>
              </a:solidFill>
            </a:endParaRPr>
          </a:p>
        </p:txBody>
      </p:sp>
      <p:sp>
        <p:nvSpPr>
          <p:cNvPr id="15" name="TextBox 14">
            <a:extLst>
              <a:ext uri="{FF2B5EF4-FFF2-40B4-BE49-F238E27FC236}">
                <a16:creationId xmlns:a16="http://schemas.microsoft.com/office/drawing/2014/main" id="{88B9802C-4DA7-0F4B-BDA3-5F96A07B57DB}"/>
              </a:ext>
            </a:extLst>
          </p:cNvPr>
          <p:cNvSpPr txBox="1"/>
          <p:nvPr/>
        </p:nvSpPr>
        <p:spPr>
          <a:xfrm>
            <a:off x="84286" y="6242217"/>
            <a:ext cx="28194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Dig Into Data</a:t>
            </a:r>
          </a:p>
        </p:txBody>
      </p:sp>
    </p:spTree>
    <p:extLst>
      <p:ext uri="{BB962C8B-B14F-4D97-AF65-F5344CB8AC3E}">
        <p14:creationId xmlns:p14="http://schemas.microsoft.com/office/powerpoint/2010/main" val="81314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29D454-4BE7-4242-B8F9-A9955DE024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599" y="1295400"/>
            <a:ext cx="6307625" cy="4946818"/>
          </a:xfrm>
          <a:prstGeom prst="rect">
            <a:avLst/>
          </a:prstGeom>
        </p:spPr>
      </p:pic>
      <p:sp>
        <p:nvSpPr>
          <p:cNvPr id="7" name="TextBox 6"/>
          <p:cNvSpPr txBox="1"/>
          <p:nvPr/>
        </p:nvSpPr>
        <p:spPr>
          <a:xfrm>
            <a:off x="6680537" y="2011139"/>
            <a:ext cx="2175689" cy="1384995"/>
          </a:xfrm>
          <a:prstGeom prst="rect">
            <a:avLst/>
          </a:prstGeom>
          <a:noFill/>
        </p:spPr>
        <p:txBody>
          <a:bodyPr wrap="square" rtlCol="0">
            <a:spAutoFit/>
          </a:bodyPr>
          <a:lstStyle/>
          <a:p>
            <a:pPr algn="ctr"/>
            <a:r>
              <a:rPr lang="en-US" sz="2100" dirty="0"/>
              <a:t>Clutch sizes for House Wrens differ from region to region.</a:t>
            </a:r>
          </a:p>
        </p:txBody>
      </p:sp>
      <p:grpSp>
        <p:nvGrpSpPr>
          <p:cNvPr id="22" name="Group 21"/>
          <p:cNvGrpSpPr/>
          <p:nvPr/>
        </p:nvGrpSpPr>
        <p:grpSpPr>
          <a:xfrm>
            <a:off x="685800" y="2011139"/>
            <a:ext cx="3886200" cy="1303769"/>
            <a:chOff x="2133600" y="1843834"/>
            <a:chExt cx="3886200" cy="1078492"/>
          </a:xfrm>
        </p:grpSpPr>
        <p:sp>
          <p:nvSpPr>
            <p:cNvPr id="2" name="TextBox 1"/>
            <p:cNvSpPr txBox="1"/>
            <p:nvPr/>
          </p:nvSpPr>
          <p:spPr>
            <a:xfrm>
              <a:off x="2133600" y="1843834"/>
              <a:ext cx="2514600" cy="687410"/>
            </a:xfrm>
            <a:prstGeom prst="rect">
              <a:avLst/>
            </a:prstGeom>
            <a:noFill/>
            <a:ln>
              <a:noFill/>
            </a:ln>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FFFF00"/>
                  </a:solidFill>
                </a:rPr>
                <a:t>Northwestern nests had an  </a:t>
              </a:r>
            </a:p>
            <a:p>
              <a:r>
                <a:rPr lang="en-US" sz="1600" b="1" dirty="0">
                  <a:solidFill>
                    <a:srgbClr val="FFFF00"/>
                  </a:solidFill>
                </a:rPr>
                <a:t>   average of 1.7 more eggs </a:t>
              </a:r>
            </a:p>
            <a:p>
              <a:r>
                <a:rPr lang="en-US" sz="1600" b="1" dirty="0">
                  <a:solidFill>
                    <a:srgbClr val="FFFF00"/>
                  </a:solidFill>
                </a:rPr>
                <a:t>    than Northeastern nests!</a:t>
              </a:r>
            </a:p>
          </p:txBody>
        </p:sp>
        <p:cxnSp>
          <p:nvCxnSpPr>
            <p:cNvPr id="6" name="Straight Arrow Connector 5"/>
            <p:cNvCxnSpPr>
              <a:cxnSpLocks/>
            </p:cNvCxnSpPr>
            <p:nvPr/>
          </p:nvCxnSpPr>
          <p:spPr>
            <a:xfrm flipH="1">
              <a:off x="3056086" y="2504242"/>
              <a:ext cx="296714" cy="229391"/>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3352800" y="2504242"/>
              <a:ext cx="2667000" cy="41808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457200" y="395369"/>
            <a:ext cx="8229600" cy="1143000"/>
          </a:xfrm>
        </p:spPr>
        <p:txBody>
          <a:bodyPr>
            <a:normAutofit/>
          </a:bodyPr>
          <a:lstStyle/>
          <a:p>
            <a:pPr algn="ctr"/>
            <a:r>
              <a:rPr lang="en-US" sz="3200" dirty="0">
                <a:solidFill>
                  <a:schemeClr val="bg2">
                    <a:lumMod val="50000"/>
                  </a:schemeClr>
                </a:solidFill>
              </a:rPr>
              <a:t>House Wren average clutch size</a:t>
            </a:r>
          </a:p>
        </p:txBody>
      </p:sp>
      <p:pic>
        <p:nvPicPr>
          <p:cNvPr id="5" name="Picture 4">
            <a:extLst>
              <a:ext uri="{FF2B5EF4-FFF2-40B4-BE49-F238E27FC236}">
                <a16:creationId xmlns:a16="http://schemas.microsoft.com/office/drawing/2014/main" id="{D363D1B3-1546-614D-B201-BD384E70A8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39942" y="4140326"/>
            <a:ext cx="2920991" cy="2717674"/>
          </a:xfrm>
          <a:prstGeom prst="rect">
            <a:avLst/>
          </a:prstGeom>
          <a:ln w="38100">
            <a:solidFill>
              <a:schemeClr val="tx1"/>
            </a:solidFill>
          </a:ln>
        </p:spPr>
      </p:pic>
      <p:sp>
        <p:nvSpPr>
          <p:cNvPr id="14" name="Rectangle 13">
            <a:extLst>
              <a:ext uri="{FF2B5EF4-FFF2-40B4-BE49-F238E27FC236}">
                <a16:creationId xmlns:a16="http://schemas.microsoft.com/office/drawing/2014/main" id="{13280AAF-3DAC-584F-B7AE-D41AFBA66F57}"/>
              </a:ext>
            </a:extLst>
          </p:cNvPr>
          <p:cNvSpPr/>
          <p:nvPr/>
        </p:nvSpPr>
        <p:spPr>
          <a:xfrm>
            <a:off x="-6626" y="6211210"/>
            <a:ext cx="3001225" cy="646790"/>
          </a:xfrm>
          <a:prstGeom prst="rect">
            <a:avLst/>
          </a:prstGeom>
          <a:solidFill>
            <a:schemeClr val="bg2">
              <a:lumMod val="50000"/>
            </a:schemeClr>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2">
                  <a:lumMod val="90000"/>
                </a:schemeClr>
              </a:solidFill>
            </a:endParaRPr>
          </a:p>
        </p:txBody>
      </p:sp>
      <p:sp>
        <p:nvSpPr>
          <p:cNvPr id="17" name="TextBox 16">
            <a:extLst>
              <a:ext uri="{FF2B5EF4-FFF2-40B4-BE49-F238E27FC236}">
                <a16:creationId xmlns:a16="http://schemas.microsoft.com/office/drawing/2014/main" id="{42D06BE7-479A-364D-8DE4-D00D5DE4FB8B}"/>
              </a:ext>
            </a:extLst>
          </p:cNvPr>
          <p:cNvSpPr txBox="1"/>
          <p:nvPr/>
        </p:nvSpPr>
        <p:spPr>
          <a:xfrm>
            <a:off x="84286" y="6242217"/>
            <a:ext cx="28194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Dig Into Data</a:t>
            </a:r>
          </a:p>
        </p:txBody>
      </p:sp>
      <p:sp>
        <p:nvSpPr>
          <p:cNvPr id="12" name="TextBox 11">
            <a:extLst>
              <a:ext uri="{FF2B5EF4-FFF2-40B4-BE49-F238E27FC236}">
                <a16:creationId xmlns:a16="http://schemas.microsoft.com/office/drawing/2014/main" id="{12F17FDE-D456-7C4F-A7CD-8A62FE3CEA03}"/>
              </a:ext>
            </a:extLst>
          </p:cNvPr>
          <p:cNvSpPr txBox="1"/>
          <p:nvPr/>
        </p:nvSpPr>
        <p:spPr>
          <a:xfrm>
            <a:off x="1535145" y="4558104"/>
            <a:ext cx="691865" cy="523220"/>
          </a:xfrm>
          <a:prstGeom prst="rect">
            <a:avLst/>
          </a:prstGeom>
          <a:noFill/>
        </p:spPr>
        <p:txBody>
          <a:bodyPr wrap="square" rtlCol="0">
            <a:spAutoFit/>
          </a:bodyPr>
          <a:lstStyle/>
          <a:p>
            <a:r>
              <a:rPr lang="en-US" sz="2800" b="1" dirty="0">
                <a:solidFill>
                  <a:srgbClr val="FFFF00"/>
                </a:solidFill>
              </a:rPr>
              <a:t>5.5</a:t>
            </a:r>
          </a:p>
        </p:txBody>
      </p:sp>
      <p:sp>
        <p:nvSpPr>
          <p:cNvPr id="18" name="TextBox 17">
            <a:extLst>
              <a:ext uri="{FF2B5EF4-FFF2-40B4-BE49-F238E27FC236}">
                <a16:creationId xmlns:a16="http://schemas.microsoft.com/office/drawing/2014/main" id="{C723D905-2B7C-E547-8BBF-368E0A4A2A53}"/>
              </a:ext>
            </a:extLst>
          </p:cNvPr>
          <p:cNvSpPr txBox="1"/>
          <p:nvPr/>
        </p:nvSpPr>
        <p:spPr>
          <a:xfrm>
            <a:off x="1043215" y="2992967"/>
            <a:ext cx="691865" cy="523220"/>
          </a:xfrm>
          <a:prstGeom prst="rect">
            <a:avLst/>
          </a:prstGeom>
          <a:noFill/>
        </p:spPr>
        <p:txBody>
          <a:bodyPr wrap="square" rtlCol="0">
            <a:spAutoFit/>
          </a:bodyPr>
          <a:lstStyle/>
          <a:p>
            <a:r>
              <a:rPr lang="en-US" sz="2800" b="1" dirty="0">
                <a:solidFill>
                  <a:srgbClr val="FFFF00"/>
                </a:solidFill>
              </a:rPr>
              <a:t>6.3</a:t>
            </a:r>
            <a:endParaRPr lang="en-US" b="1" dirty="0">
              <a:solidFill>
                <a:srgbClr val="FFFF00"/>
              </a:solidFill>
            </a:endParaRPr>
          </a:p>
        </p:txBody>
      </p:sp>
      <p:sp>
        <p:nvSpPr>
          <p:cNvPr id="19" name="TextBox 18">
            <a:extLst>
              <a:ext uri="{FF2B5EF4-FFF2-40B4-BE49-F238E27FC236}">
                <a16:creationId xmlns:a16="http://schemas.microsoft.com/office/drawing/2014/main" id="{5D251BE1-485C-5A47-A7D1-F03AC090B0C4}"/>
              </a:ext>
            </a:extLst>
          </p:cNvPr>
          <p:cNvSpPr txBox="1"/>
          <p:nvPr/>
        </p:nvSpPr>
        <p:spPr>
          <a:xfrm>
            <a:off x="4142921" y="4851859"/>
            <a:ext cx="691865" cy="523220"/>
          </a:xfrm>
          <a:prstGeom prst="rect">
            <a:avLst/>
          </a:prstGeom>
          <a:noFill/>
        </p:spPr>
        <p:txBody>
          <a:bodyPr wrap="square" rtlCol="0">
            <a:spAutoFit/>
          </a:bodyPr>
          <a:lstStyle/>
          <a:p>
            <a:r>
              <a:rPr lang="en-US" sz="2800" b="1" dirty="0">
                <a:solidFill>
                  <a:srgbClr val="FFFF00"/>
                </a:solidFill>
              </a:rPr>
              <a:t>5.0</a:t>
            </a:r>
          </a:p>
        </p:txBody>
      </p:sp>
      <p:sp>
        <p:nvSpPr>
          <p:cNvPr id="20" name="TextBox 19">
            <a:extLst>
              <a:ext uri="{FF2B5EF4-FFF2-40B4-BE49-F238E27FC236}">
                <a16:creationId xmlns:a16="http://schemas.microsoft.com/office/drawing/2014/main" id="{A809D1FC-B358-9140-9415-A1A28B7B001E}"/>
              </a:ext>
            </a:extLst>
          </p:cNvPr>
          <p:cNvSpPr txBox="1"/>
          <p:nvPr/>
        </p:nvSpPr>
        <p:spPr>
          <a:xfrm>
            <a:off x="2808196" y="3480557"/>
            <a:ext cx="691865" cy="523220"/>
          </a:xfrm>
          <a:prstGeom prst="rect">
            <a:avLst/>
          </a:prstGeom>
          <a:noFill/>
        </p:spPr>
        <p:txBody>
          <a:bodyPr wrap="square" rtlCol="0">
            <a:spAutoFit/>
          </a:bodyPr>
          <a:lstStyle/>
          <a:p>
            <a:r>
              <a:rPr lang="en-US" sz="2800" b="1" dirty="0">
                <a:solidFill>
                  <a:srgbClr val="FFFF00"/>
                </a:solidFill>
              </a:rPr>
              <a:t>6.0</a:t>
            </a:r>
          </a:p>
        </p:txBody>
      </p:sp>
      <p:sp>
        <p:nvSpPr>
          <p:cNvPr id="21" name="TextBox 20">
            <a:extLst>
              <a:ext uri="{FF2B5EF4-FFF2-40B4-BE49-F238E27FC236}">
                <a16:creationId xmlns:a16="http://schemas.microsoft.com/office/drawing/2014/main" id="{7CC9026F-58EB-E441-B184-536E10B1607D}"/>
              </a:ext>
            </a:extLst>
          </p:cNvPr>
          <p:cNvSpPr txBox="1"/>
          <p:nvPr/>
        </p:nvSpPr>
        <p:spPr>
          <a:xfrm>
            <a:off x="4499244" y="3146064"/>
            <a:ext cx="691865" cy="523220"/>
          </a:xfrm>
          <a:prstGeom prst="rect">
            <a:avLst/>
          </a:prstGeom>
          <a:noFill/>
        </p:spPr>
        <p:txBody>
          <a:bodyPr wrap="square" rtlCol="0">
            <a:spAutoFit/>
          </a:bodyPr>
          <a:lstStyle/>
          <a:p>
            <a:r>
              <a:rPr lang="en-US" sz="2800" b="1" dirty="0">
                <a:solidFill>
                  <a:srgbClr val="FFFF00"/>
                </a:solidFill>
              </a:rPr>
              <a:t>4.6</a:t>
            </a:r>
          </a:p>
        </p:txBody>
      </p:sp>
    </p:spTree>
    <p:extLst>
      <p:ext uri="{BB962C8B-B14F-4D97-AF65-F5344CB8AC3E}">
        <p14:creationId xmlns:p14="http://schemas.microsoft.com/office/powerpoint/2010/main" val="12870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04" y="457202"/>
            <a:ext cx="8229600" cy="914398"/>
          </a:xfrm>
        </p:spPr>
        <p:txBody>
          <a:bodyPr>
            <a:normAutofit/>
          </a:bodyPr>
          <a:lstStyle/>
          <a:p>
            <a:pPr algn="ctr"/>
            <a:r>
              <a:rPr lang="en-US" sz="3200" dirty="0">
                <a:solidFill>
                  <a:schemeClr val="bg2">
                    <a:lumMod val="50000"/>
                  </a:schemeClr>
                </a:solidFill>
              </a:rPr>
              <a:t>Comparing first-egg dates</a:t>
            </a:r>
          </a:p>
        </p:txBody>
      </p:sp>
      <p:graphicFrame>
        <p:nvGraphicFramePr>
          <p:cNvPr id="8" name="Chart 7"/>
          <p:cNvGraphicFramePr/>
          <p:nvPr>
            <p:extLst>
              <p:ext uri="{D42A27DB-BD31-4B8C-83A1-F6EECF244321}">
                <p14:modId xmlns:p14="http://schemas.microsoft.com/office/powerpoint/2010/main" val="21952136"/>
              </p:ext>
            </p:extLst>
          </p:nvPr>
        </p:nvGraphicFramePr>
        <p:xfrm>
          <a:off x="685800" y="1182009"/>
          <a:ext cx="7543800" cy="50292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EDB24CAF-B935-A146-A1BD-B28DC8F865E0}"/>
              </a:ext>
            </a:extLst>
          </p:cNvPr>
          <p:cNvSpPr/>
          <p:nvPr/>
        </p:nvSpPr>
        <p:spPr>
          <a:xfrm>
            <a:off x="-6626" y="6211210"/>
            <a:ext cx="3001225" cy="646790"/>
          </a:xfrm>
          <a:prstGeom prst="rect">
            <a:avLst/>
          </a:prstGeom>
          <a:solidFill>
            <a:schemeClr val="bg2">
              <a:lumMod val="50000"/>
            </a:schemeClr>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2">
                  <a:lumMod val="90000"/>
                </a:schemeClr>
              </a:solidFill>
            </a:endParaRPr>
          </a:p>
        </p:txBody>
      </p:sp>
      <p:sp>
        <p:nvSpPr>
          <p:cNvPr id="10" name="TextBox 9">
            <a:extLst>
              <a:ext uri="{FF2B5EF4-FFF2-40B4-BE49-F238E27FC236}">
                <a16:creationId xmlns:a16="http://schemas.microsoft.com/office/drawing/2014/main" id="{D9F51DBC-ABD1-5340-8175-5AD734571C1D}"/>
              </a:ext>
            </a:extLst>
          </p:cNvPr>
          <p:cNvSpPr txBox="1"/>
          <p:nvPr/>
        </p:nvSpPr>
        <p:spPr>
          <a:xfrm>
            <a:off x="84286" y="6242217"/>
            <a:ext cx="28194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Dig Into Data</a:t>
            </a:r>
          </a:p>
        </p:txBody>
      </p:sp>
    </p:spTree>
    <p:extLst>
      <p:ext uri="{BB962C8B-B14F-4D97-AF65-F5344CB8AC3E}">
        <p14:creationId xmlns:p14="http://schemas.microsoft.com/office/powerpoint/2010/main" val="286291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http://nestwatch.org/wp-content/themes/nestwatch/img/cam-slideshow/12.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 y="2"/>
            <a:ext cx="9142409" cy="64007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271790"/>
            <a:ext cx="5495926" cy="523220"/>
          </a:xfrm>
          <a:prstGeom prst="rect">
            <a:avLst/>
          </a:prstGeom>
          <a:noFill/>
        </p:spPr>
        <p:txBody>
          <a:bodyPr wrap="square" rtlCol="0">
            <a:spAutoFit/>
          </a:bodyPr>
          <a:lstStyle/>
          <a:p>
            <a:r>
              <a:rPr lang="en-US" sz="2800" b="1" dirty="0"/>
              <a:t>That’s why we need your data!</a:t>
            </a:r>
          </a:p>
        </p:txBody>
      </p:sp>
    </p:spTree>
    <p:extLst>
      <p:ext uri="{BB962C8B-B14F-4D97-AF65-F5344CB8AC3E}">
        <p14:creationId xmlns:p14="http://schemas.microsoft.com/office/powerpoint/2010/main" val="15020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3400" y="3258740"/>
            <a:ext cx="4799012" cy="3599260"/>
          </a:xfrm>
          <a:prstGeom prst="rect">
            <a:avLst/>
          </a:prstGeom>
          <a:ln w="38100">
            <a:solidFill>
              <a:schemeClr val="tx1"/>
            </a:solidFill>
          </a:ln>
        </p:spPr>
      </p:pic>
      <p:sp>
        <p:nvSpPr>
          <p:cNvPr id="4" name="TextBox 3"/>
          <p:cNvSpPr txBox="1"/>
          <p:nvPr/>
        </p:nvSpPr>
        <p:spPr>
          <a:xfrm>
            <a:off x="609600" y="4191000"/>
            <a:ext cx="2971800" cy="1446550"/>
          </a:xfrm>
          <a:prstGeom prst="rect">
            <a:avLst/>
          </a:prstGeom>
          <a:noFill/>
        </p:spPr>
        <p:txBody>
          <a:bodyPr wrap="square" rtlCol="0">
            <a:spAutoFit/>
          </a:bodyPr>
          <a:lstStyle/>
          <a:p>
            <a:pPr algn="ctr"/>
            <a:r>
              <a:rPr lang="en-US" sz="4400" dirty="0"/>
              <a:t>What is a habitat?</a:t>
            </a:r>
          </a:p>
        </p:txBody>
      </p:sp>
      <p:pic>
        <p:nvPicPr>
          <p:cNvPr id="10" name="Picture 9">
            <a:extLst>
              <a:ext uri="{FF2B5EF4-FFF2-40B4-BE49-F238E27FC236}">
                <a16:creationId xmlns:a16="http://schemas.microsoft.com/office/drawing/2014/main" id="{FD0986AE-0710-974E-9A97-4B1BCB9D1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8753" y="0"/>
            <a:ext cx="4583659" cy="3276600"/>
          </a:xfrm>
          <a:prstGeom prst="rect">
            <a:avLst/>
          </a:prstGeom>
          <a:ln w="38100">
            <a:solidFill>
              <a:schemeClr val="tx1"/>
            </a:solid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273"/>
            <a:ext cx="4921310" cy="3280873"/>
          </a:xfrm>
          <a:prstGeom prst="rect">
            <a:avLst/>
          </a:prstGeom>
          <a:ln w="38100">
            <a:solidFill>
              <a:schemeClr val="tx1"/>
            </a:solidFill>
          </a:ln>
        </p:spPr>
      </p:pic>
    </p:spTree>
    <p:extLst>
      <p:ext uri="{BB962C8B-B14F-4D97-AF65-F5344CB8AC3E}">
        <p14:creationId xmlns:p14="http://schemas.microsoft.com/office/powerpoint/2010/main" val="1914721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1140EC-64BF-1943-B560-1386A6108974}"/>
              </a:ext>
            </a:extLst>
          </p:cNvPr>
          <p:cNvSpPr txBox="1"/>
          <p:nvPr/>
        </p:nvSpPr>
        <p:spPr>
          <a:xfrm>
            <a:off x="464288" y="1219200"/>
            <a:ext cx="7772400" cy="5101397"/>
          </a:xfrm>
          <a:prstGeom prst="rect">
            <a:avLst/>
          </a:prstGeom>
          <a:noFill/>
        </p:spPr>
        <p:txBody>
          <a:bodyPr wrap="square" numCol="2" spcCol="274320" rtlCol="0">
            <a:spAutoFit/>
          </a:bodyPr>
          <a:lstStyle/>
          <a:p>
            <a:r>
              <a:rPr lang="en-US" sz="1050" b="1" dirty="0"/>
              <a:t>Slide 1</a:t>
            </a:r>
            <a:r>
              <a:rPr lang="en-US" sz="1050" dirty="0"/>
              <a:t>: Eastern Bluebird by Craig Moody</a:t>
            </a:r>
          </a:p>
          <a:p>
            <a:r>
              <a:rPr lang="en-US" sz="1050" b="1" dirty="0"/>
              <a:t>Slide 2</a:t>
            </a:r>
            <a:r>
              <a:rPr lang="en-US" sz="1050" dirty="0"/>
              <a:t>: Polar bear by </a:t>
            </a:r>
            <a:r>
              <a:rPr lang="en-US" sz="1050" dirty="0">
                <a:solidFill>
                  <a:srgbClr val="0070C0"/>
                </a:solidFill>
                <a:hlinkClick r:id="rId4">
                  <a:extLst>
                    <a:ext uri="{A12FA001-AC4F-418D-AE19-62706E023703}">
                      <ahyp:hlinkClr xmlns:ahyp="http://schemas.microsoft.com/office/drawing/2018/hyperlinkcolor" xmlns="" val="tx"/>
                    </a:ext>
                  </a:extLst>
                </a:hlinkClick>
              </a:rPr>
              <a:t>Alan Wilson</a:t>
            </a:r>
            <a:r>
              <a:rPr lang="en-US" sz="1050" dirty="0">
                <a:solidFill>
                  <a:srgbClr val="0070C0"/>
                </a:solidFill>
              </a:rPr>
              <a:t> </a:t>
            </a:r>
            <a:r>
              <a:rPr lang="en-US" sz="1050" dirty="0"/>
              <a:t>– Wikimedia Commons; Desert tortoise by </a:t>
            </a:r>
            <a:r>
              <a:rPr lang="en-US" sz="1050" dirty="0">
                <a:solidFill>
                  <a:srgbClr val="0070C0"/>
                </a:solidFill>
                <a:hlinkClick r:id="rId5">
                  <a:extLst>
                    <a:ext uri="{A12FA001-AC4F-418D-AE19-62706E023703}">
                      <ahyp:hlinkClr xmlns:ahyp="http://schemas.microsoft.com/office/drawing/2018/hyperlinkcolor" xmlns="" val="tx"/>
                    </a:ext>
                  </a:extLst>
                </a:hlinkClick>
              </a:rPr>
              <a:t>Laura Patterson</a:t>
            </a:r>
            <a:r>
              <a:rPr lang="en-US" sz="1050" dirty="0">
                <a:solidFill>
                  <a:srgbClr val="0070C0"/>
                </a:solidFill>
              </a:rPr>
              <a:t> </a:t>
            </a:r>
            <a:r>
              <a:rPr lang="en-US" sz="1050" dirty="0"/>
              <a:t>– Wikimedia Commons; Black-capped Chickadee by Betsy Bass</a:t>
            </a:r>
          </a:p>
          <a:p>
            <a:r>
              <a:rPr lang="en-US" sz="1050" b="1" dirty="0"/>
              <a:t>Slide 3</a:t>
            </a:r>
            <a:r>
              <a:rPr lang="en-US" sz="1050" dirty="0"/>
              <a:t>: Open woodland - </a:t>
            </a:r>
            <a:r>
              <a:rPr lang="en-US" sz="1050" dirty="0">
                <a:solidFill>
                  <a:srgbClr val="0070C0"/>
                </a:solidFill>
                <a:hlinkClick r:id="rId6">
                  <a:extLst>
                    <a:ext uri="{A12FA001-AC4F-418D-AE19-62706E023703}">
                      <ahyp:hlinkClr xmlns:ahyp="http://schemas.microsoft.com/office/drawing/2018/hyperlinkcolor" xmlns="" val="tx"/>
                    </a:ext>
                  </a:extLst>
                </a:hlinkClick>
              </a:rPr>
              <a:t>Nicholas A. Tonelli</a:t>
            </a:r>
            <a:r>
              <a:rPr lang="en-US" sz="1050" dirty="0"/>
              <a:t>/Flickr/</a:t>
            </a:r>
            <a:r>
              <a:rPr lang="en-US" sz="1050" dirty="0">
                <a:solidFill>
                  <a:srgbClr val="0070C0"/>
                </a:solidFill>
                <a:hlinkClick r:id="rId7">
                  <a:extLst>
                    <a:ext uri="{A12FA001-AC4F-418D-AE19-62706E023703}">
                      <ahyp:hlinkClr xmlns:ahyp="http://schemas.microsoft.com/office/drawing/2018/hyperlinkcolor" xmlns="" val="tx"/>
                    </a:ext>
                  </a:extLst>
                </a:hlinkClick>
              </a:rPr>
              <a:t>CC BY 2.0</a:t>
            </a:r>
            <a:r>
              <a:rPr lang="en-US" sz="1050" dirty="0"/>
              <a:t>; Lake - </a:t>
            </a:r>
            <a:r>
              <a:rPr lang="en-US" sz="1050" dirty="0">
                <a:solidFill>
                  <a:srgbClr val="0070C0"/>
                </a:solidFill>
                <a:hlinkClick r:id="rId8">
                  <a:extLst>
                    <a:ext uri="{A12FA001-AC4F-418D-AE19-62706E023703}">
                      <ahyp:hlinkClr xmlns:ahyp="http://schemas.microsoft.com/office/drawing/2018/hyperlinkcolor" xmlns="" val="tx"/>
                    </a:ext>
                  </a:extLst>
                </a:hlinkClick>
              </a:rPr>
              <a:t>Lessa Clayton</a:t>
            </a:r>
            <a:r>
              <a:rPr lang="en-US" sz="1050" dirty="0"/>
              <a:t>/Flickr/</a:t>
            </a:r>
            <a:r>
              <a:rPr lang="en-US" sz="1050" dirty="0">
                <a:solidFill>
                  <a:srgbClr val="0070C0"/>
                </a:solidFill>
                <a:hlinkClick r:id="rId9">
                  <a:extLst>
                    <a:ext uri="{A12FA001-AC4F-418D-AE19-62706E023703}">
                      <ahyp:hlinkClr xmlns:ahyp="http://schemas.microsoft.com/office/drawing/2018/hyperlinkcolor" xmlns="" val="tx"/>
                    </a:ext>
                  </a:extLst>
                </a:hlinkClick>
              </a:rPr>
              <a:t>CC0</a:t>
            </a:r>
            <a:r>
              <a:rPr lang="en-US" sz="1050" dirty="0"/>
              <a:t>; Town </a:t>
            </a:r>
            <a:r>
              <a:rPr lang="en-US" sz="1050"/>
              <a:t>or city </a:t>
            </a:r>
            <a:r>
              <a:rPr lang="en-US" sz="1050" dirty="0"/>
              <a:t>- </a:t>
            </a:r>
            <a:r>
              <a:rPr lang="en-US" sz="1050" dirty="0">
                <a:solidFill>
                  <a:srgbClr val="0070C0"/>
                </a:solidFill>
                <a:hlinkClick r:id="rId10">
                  <a:extLst>
                    <a:ext uri="{A12FA001-AC4F-418D-AE19-62706E023703}">
                      <ahyp:hlinkClr xmlns:ahyp="http://schemas.microsoft.com/office/drawing/2018/hyperlinkcolor" xmlns="" val="tx"/>
                    </a:ext>
                  </a:extLst>
                </a:hlinkClick>
              </a:rPr>
              <a:t>Serge Melki</a:t>
            </a:r>
            <a:r>
              <a:rPr lang="en-US" sz="1050" dirty="0"/>
              <a:t>/Flickr/</a:t>
            </a:r>
            <a:r>
              <a:rPr lang="en-US" sz="1050" dirty="0">
                <a:solidFill>
                  <a:srgbClr val="0070C0"/>
                </a:solidFill>
                <a:hlinkClick r:id="rId7">
                  <a:extLst>
                    <a:ext uri="{A12FA001-AC4F-418D-AE19-62706E023703}">
                      <ahyp:hlinkClr xmlns:ahyp="http://schemas.microsoft.com/office/drawing/2018/hyperlinkcolor" xmlns="" val="tx"/>
                    </a:ext>
                  </a:extLst>
                </a:hlinkClick>
              </a:rPr>
              <a:t>CC BY 2.0</a:t>
            </a:r>
            <a:r>
              <a:rPr lang="en-US" sz="1050" dirty="0"/>
              <a:t>; Wetland - </a:t>
            </a:r>
            <a:r>
              <a:rPr lang="en-US" sz="1050" dirty="0">
                <a:solidFill>
                  <a:srgbClr val="0070C0"/>
                </a:solidFill>
                <a:hlinkClick r:id="rId11">
                  <a:extLst>
                    <a:ext uri="{A12FA001-AC4F-418D-AE19-62706E023703}">
                      <ahyp:hlinkClr xmlns:ahyp="http://schemas.microsoft.com/office/drawing/2018/hyperlinkcolor" xmlns="" val="tx"/>
                    </a:ext>
                  </a:extLst>
                </a:hlinkClick>
              </a:rPr>
              <a:t>Varanos</a:t>
            </a:r>
            <a:r>
              <a:rPr lang="en-US" sz="1050" dirty="0"/>
              <a:t>/Flickr/</a:t>
            </a:r>
            <a:r>
              <a:rPr lang="en-US" sz="1050" dirty="0">
                <a:solidFill>
                  <a:srgbClr val="0070C0"/>
                </a:solidFill>
                <a:hlinkClick r:id="rId12">
                  <a:extLst>
                    <a:ext uri="{A12FA001-AC4F-418D-AE19-62706E023703}">
                      <ahyp:hlinkClr xmlns:ahyp="http://schemas.microsoft.com/office/drawing/2018/hyperlinkcolor" xmlns="" val="tx"/>
                    </a:ext>
                  </a:extLst>
                </a:hlinkClick>
              </a:rPr>
              <a:t>CC BY 2.0</a:t>
            </a:r>
            <a:r>
              <a:rPr lang="en-US" sz="1050" dirty="0"/>
              <a:t>; Forest - </a:t>
            </a:r>
            <a:r>
              <a:rPr lang="en-US" sz="1050" dirty="0">
                <a:solidFill>
                  <a:srgbClr val="0070C0"/>
                </a:solidFill>
                <a:hlinkClick r:id="rId13">
                  <a:extLst>
                    <a:ext uri="{A12FA001-AC4F-418D-AE19-62706E023703}">
                      <ahyp:hlinkClr xmlns:ahyp="http://schemas.microsoft.com/office/drawing/2018/hyperlinkcolor" xmlns="" val="tx"/>
                    </a:ext>
                  </a:extLst>
                </a:hlinkClick>
              </a:rPr>
              <a:t>Kirt Edblom</a:t>
            </a:r>
            <a:r>
              <a:rPr lang="en-US" sz="1050" dirty="0"/>
              <a:t>/Flickr/</a:t>
            </a:r>
            <a:r>
              <a:rPr lang="en-US" sz="1050" dirty="0">
                <a:solidFill>
                  <a:srgbClr val="0070C0"/>
                </a:solidFill>
                <a:hlinkClick r:id="rId14">
                  <a:extLst>
                    <a:ext uri="{A12FA001-AC4F-418D-AE19-62706E023703}">
                      <ahyp:hlinkClr xmlns:ahyp="http://schemas.microsoft.com/office/drawing/2018/hyperlinkcolor" xmlns="" val="tx"/>
                    </a:ext>
                  </a:extLst>
                </a:hlinkClick>
              </a:rPr>
              <a:t>CC BY-SA</a:t>
            </a:r>
            <a:r>
              <a:rPr lang="en-US" sz="1050" dirty="0">
                <a:solidFill>
                  <a:srgbClr val="0070C0"/>
                </a:solidFill>
              </a:rPr>
              <a:t> </a:t>
            </a:r>
            <a:r>
              <a:rPr lang="en-US" sz="1050" dirty="0"/>
              <a:t>– cropped; Shrub - </a:t>
            </a:r>
            <a:r>
              <a:rPr lang="en-US" sz="1050" dirty="0">
                <a:solidFill>
                  <a:srgbClr val="0070C0"/>
                </a:solidFill>
                <a:hlinkClick r:id="rId15">
                  <a:extLst>
                    <a:ext uri="{A12FA001-AC4F-418D-AE19-62706E023703}">
                      <ahyp:hlinkClr xmlns:ahyp="http://schemas.microsoft.com/office/drawing/2018/hyperlinkcolor" xmlns="" val="tx"/>
                    </a:ext>
                  </a:extLst>
                </a:hlinkClick>
              </a:rPr>
              <a:t>Tony Hisgett</a:t>
            </a:r>
            <a:r>
              <a:rPr lang="en-US" sz="1050" dirty="0"/>
              <a:t>/Flickr/</a:t>
            </a:r>
            <a:r>
              <a:rPr lang="en-US" sz="1050" dirty="0">
                <a:solidFill>
                  <a:srgbClr val="0070C0"/>
                </a:solidFill>
                <a:hlinkClick r:id="rId7">
                  <a:extLst>
                    <a:ext uri="{A12FA001-AC4F-418D-AE19-62706E023703}">
                      <ahyp:hlinkClr xmlns:ahyp="http://schemas.microsoft.com/office/drawing/2018/hyperlinkcolor" xmlns="" val="tx"/>
                    </a:ext>
                  </a:extLst>
                </a:hlinkClick>
              </a:rPr>
              <a:t>CC BY 2.0</a:t>
            </a:r>
            <a:endParaRPr lang="en-US" sz="1050" dirty="0">
              <a:solidFill>
                <a:srgbClr val="0070C0"/>
              </a:solidFill>
            </a:endParaRPr>
          </a:p>
          <a:p>
            <a:r>
              <a:rPr lang="en-US" sz="1050" b="1" dirty="0"/>
              <a:t>Slide 4</a:t>
            </a:r>
            <a:r>
              <a:rPr lang="en-US" sz="1050" dirty="0"/>
              <a:t>: American Robin by Gary Mueller; Northern Cardinals by Susan </a:t>
            </a:r>
            <a:r>
              <a:rPr lang="en-US" sz="1050" dirty="0" err="1"/>
              <a:t>Bebee</a:t>
            </a:r>
            <a:r>
              <a:rPr lang="en-US" sz="1050" dirty="0"/>
              <a:t>; Wood Ducks by Susan Jensen; Tree Swallows by Bob </a:t>
            </a:r>
            <a:r>
              <a:rPr lang="en-US" sz="1050" dirty="0" err="1"/>
              <a:t>Vuxinic</a:t>
            </a:r>
            <a:r>
              <a:rPr lang="en-US" sz="1050" dirty="0"/>
              <a:t>; Mourning Dove by Andrew Warren</a:t>
            </a:r>
          </a:p>
          <a:p>
            <a:r>
              <a:rPr lang="en-US" sz="1050" b="1" dirty="0"/>
              <a:t>Slide 5</a:t>
            </a:r>
            <a:r>
              <a:rPr lang="en-US" sz="1050" dirty="0"/>
              <a:t>: Eastern Screech-Owl in nest box by Robert Strickland, Eastern Screech-Owl in tree by George Brehm</a:t>
            </a:r>
          </a:p>
          <a:p>
            <a:pPr lvl="0" defTabSz="820583">
              <a:defRPr/>
            </a:pPr>
            <a:r>
              <a:rPr lang="en-US" sz="1050" b="1" dirty="0"/>
              <a:t>Slide 6</a:t>
            </a:r>
            <a:r>
              <a:rPr lang="en-US" sz="1050" dirty="0"/>
              <a:t>: “Good” nest box by D. </a:t>
            </a:r>
            <a:r>
              <a:rPr lang="en-US" sz="1050" dirty="0" err="1"/>
              <a:t>Glankler</a:t>
            </a:r>
            <a:r>
              <a:rPr lang="en-US" sz="1050" dirty="0"/>
              <a:t>, “Bad” nest box by </a:t>
            </a:r>
            <a:r>
              <a:rPr lang="en-US" sz="1050" dirty="0">
                <a:hlinkClick r:id="rId16"/>
              </a:rPr>
              <a:t>rcfalcon</a:t>
            </a:r>
            <a:r>
              <a:rPr lang="en-US" sz="1050" dirty="0"/>
              <a:t>/Flickr/</a:t>
            </a:r>
            <a:r>
              <a:rPr lang="en-US" sz="1050" dirty="0">
                <a:hlinkClick r:id="rId7"/>
              </a:rPr>
              <a:t>CC BY 2.0</a:t>
            </a:r>
            <a:r>
              <a:rPr lang="en-US" sz="1050" dirty="0"/>
              <a:t> – cropped</a:t>
            </a:r>
          </a:p>
          <a:p>
            <a:r>
              <a:rPr lang="en-US" sz="1050" b="1" dirty="0"/>
              <a:t>Slide 7</a:t>
            </a:r>
            <a:r>
              <a:rPr lang="en-US" sz="1050" dirty="0"/>
              <a:t>: Illustrations by Holly Faulkner</a:t>
            </a:r>
          </a:p>
          <a:p>
            <a:r>
              <a:rPr lang="en-US" sz="1050" b="1" dirty="0"/>
              <a:t>Slide 8</a:t>
            </a:r>
            <a:r>
              <a:rPr lang="en-US" sz="1050" dirty="0"/>
              <a:t>: Illustration by Holly Faulkner; Red-winged Blackbird by Mary Ann Jacobs</a:t>
            </a:r>
          </a:p>
          <a:p>
            <a:r>
              <a:rPr lang="en-US" sz="1050" b="1" dirty="0"/>
              <a:t>Slide 9</a:t>
            </a:r>
            <a:r>
              <a:rPr lang="en-US" sz="1050" dirty="0"/>
              <a:t>: Illustration by Holly Faulkner; Mourning Doves by Judi Hamilton</a:t>
            </a:r>
          </a:p>
          <a:p>
            <a:r>
              <a:rPr lang="en-US" sz="1050" b="1" dirty="0"/>
              <a:t>Slide 10</a:t>
            </a:r>
            <a:r>
              <a:rPr lang="en-US" sz="1050" dirty="0"/>
              <a:t>: Illustration by Holly Faulkner; Black-capped Chickadee by Kevin McGowan</a:t>
            </a:r>
          </a:p>
          <a:p>
            <a:r>
              <a:rPr lang="en-US" sz="1050" b="1" dirty="0"/>
              <a:t>Slide 11</a:t>
            </a:r>
            <a:r>
              <a:rPr lang="en-US" sz="1050" dirty="0"/>
              <a:t>: Scrape - Killdeer nest by Marianne </a:t>
            </a:r>
            <a:r>
              <a:rPr lang="en-US" sz="1050" dirty="0" err="1"/>
              <a:t>Kutat</a:t>
            </a:r>
            <a:r>
              <a:rPr lang="en-US" sz="1050" dirty="0"/>
              <a:t>; Platform - Osprey nest by Eric Smith; Domed - Eastern Meadowlark nest by </a:t>
            </a:r>
            <a:r>
              <a:rPr lang="en-US" sz="1050" dirty="0">
                <a:hlinkClick r:id="rId17"/>
              </a:rPr>
              <a:t>Mike Allen</a:t>
            </a:r>
            <a:r>
              <a:rPr lang="en-US" sz="1050" dirty="0"/>
              <a:t>/Flickr/</a:t>
            </a:r>
            <a:r>
              <a:rPr lang="en-US" sz="1050" dirty="0">
                <a:hlinkClick r:id="rId18"/>
              </a:rPr>
              <a:t>CC BY-NC-SA 2.0</a:t>
            </a:r>
            <a:r>
              <a:rPr lang="en-US" sz="1050" dirty="0"/>
              <a:t>; Cavity - Red-headed Woodpecker nest by Larry Keller; Cup -  American Robin nest by Shirin </a:t>
            </a:r>
            <a:r>
              <a:rPr lang="en-US" sz="1050" dirty="0" err="1"/>
              <a:t>Kazimov</a:t>
            </a:r>
            <a:r>
              <a:rPr lang="en-US" sz="1050" dirty="0"/>
              <a:t>; Pendant - Baltimore Oriole nest by Barry Kant</a:t>
            </a:r>
          </a:p>
          <a:p>
            <a:r>
              <a:rPr lang="en-US" sz="1050" b="1" dirty="0"/>
              <a:t>Slide 12</a:t>
            </a:r>
            <a:r>
              <a:rPr lang="en-US" sz="1050" dirty="0"/>
              <a:t>: Illustration by Holly Faulkner; Mourning Dove eggs (left) by </a:t>
            </a:r>
            <a:r>
              <a:rPr lang="en-US" sz="1050" dirty="0" err="1"/>
              <a:t>Searra</a:t>
            </a:r>
            <a:r>
              <a:rPr lang="en-US" sz="1050" dirty="0"/>
              <a:t> Baguley; Eastern Bluebird eggs (right) by Martha Johnston</a:t>
            </a:r>
          </a:p>
          <a:p>
            <a:r>
              <a:rPr lang="en-US" sz="1050" b="1" dirty="0"/>
              <a:t>Slide 13</a:t>
            </a:r>
            <a:r>
              <a:rPr lang="en-US" sz="1050" dirty="0"/>
              <a:t>: Illustration by Holly Faulkner; Eastern Screech-Owl by Julia Schreuder</a:t>
            </a:r>
          </a:p>
          <a:p>
            <a:r>
              <a:rPr lang="en-US" sz="1050" b="1" dirty="0"/>
              <a:t>Slide 14</a:t>
            </a:r>
            <a:r>
              <a:rPr lang="en-US" sz="1050" dirty="0"/>
              <a:t>: Illustration by Holly Faulkner; </a:t>
            </a:r>
            <a:r>
              <a:rPr lang="en-US" sz="1050" dirty="0">
                <a:hlinkClick r:id="rId19"/>
              </a:rPr>
              <a:t>Cooper’s Hawk by Tom Muir</a:t>
            </a:r>
            <a:r>
              <a:rPr lang="en-US" sz="1050" dirty="0"/>
              <a:t>/</a:t>
            </a:r>
            <a:r>
              <a:rPr lang="en-US" sz="1050" dirty="0" err="1"/>
              <a:t>Arkive.org</a:t>
            </a:r>
            <a:endParaRPr lang="en-US" sz="1050" dirty="0"/>
          </a:p>
          <a:p>
            <a:r>
              <a:rPr lang="en-US" sz="1050" b="1" dirty="0"/>
              <a:t>Slide 15</a:t>
            </a:r>
            <a:r>
              <a:rPr lang="en-US" sz="1050" dirty="0"/>
              <a:t>:Wood Duck by Alan Peterson; American Robins by </a:t>
            </a:r>
            <a:r>
              <a:rPr lang="en-US" sz="1050" dirty="0" err="1"/>
              <a:t>Searra</a:t>
            </a:r>
            <a:r>
              <a:rPr lang="en-US" sz="1050" dirty="0"/>
              <a:t> Baguley</a:t>
            </a:r>
          </a:p>
          <a:p>
            <a:r>
              <a:rPr lang="en-US" sz="1050" b="1" dirty="0"/>
              <a:t>Slide 16</a:t>
            </a:r>
            <a:r>
              <a:rPr lang="en-US" sz="1050" dirty="0"/>
              <a:t>: Least Tern by Jeff Timmons; Rufous Hummingbird by Eric Pittman</a:t>
            </a:r>
          </a:p>
          <a:p>
            <a:r>
              <a:rPr lang="en-US" sz="1050" b="1" dirty="0"/>
              <a:t>Slide 17</a:t>
            </a:r>
            <a:r>
              <a:rPr lang="en-US" sz="1050" dirty="0"/>
              <a:t>: Illustration by Holly Faulkner; Red-winged Blackbird by Cheri Hillis</a:t>
            </a:r>
          </a:p>
          <a:p>
            <a:r>
              <a:rPr lang="en-US" sz="1050" b="1" dirty="0"/>
              <a:t>Slides 18-27</a:t>
            </a:r>
            <a:r>
              <a:rPr lang="en-US" sz="1050" dirty="0"/>
              <a:t>: Illustrations by Virginia Greene, Cornell Lab of Ornithology Bartels Science Illustration Program</a:t>
            </a:r>
          </a:p>
          <a:p>
            <a:r>
              <a:rPr lang="en-US" sz="1050" b="1" dirty="0"/>
              <a:t>Slide 28</a:t>
            </a:r>
            <a:r>
              <a:rPr lang="en-US" sz="1050" dirty="0"/>
              <a:t>: American Robins by Angela Wilkins</a:t>
            </a:r>
          </a:p>
          <a:p>
            <a:r>
              <a:rPr lang="en-US" sz="1050" b="1" dirty="0"/>
              <a:t>Slide 29</a:t>
            </a:r>
            <a:r>
              <a:rPr lang="en-US" sz="1050" dirty="0"/>
              <a:t>: House Wren by Sheri </a:t>
            </a:r>
            <a:r>
              <a:rPr lang="en-US" sz="1050" dirty="0" err="1"/>
              <a:t>Tindle</a:t>
            </a:r>
            <a:r>
              <a:rPr lang="en-US" sz="1050" dirty="0"/>
              <a:t>; House Finch nest by Irina </a:t>
            </a:r>
            <a:r>
              <a:rPr lang="en-US" sz="1050" dirty="0" err="1"/>
              <a:t>Vasilchenkov</a:t>
            </a:r>
            <a:r>
              <a:rPr lang="en-US" sz="1050" dirty="0"/>
              <a:t>; Gray Catbird eggs by Natalie Lynn; Carolina Chickadees by Tony-Cara Woods; Barn Swallows by Brynn </a:t>
            </a:r>
            <a:r>
              <a:rPr lang="en-US" sz="1050" dirty="0" err="1"/>
              <a:t>Artley</a:t>
            </a:r>
            <a:r>
              <a:rPr lang="en-US" sz="1050" dirty="0"/>
              <a:t>; Northern Cardinal by Crystal Hill</a:t>
            </a:r>
          </a:p>
          <a:p>
            <a:r>
              <a:rPr lang="en-US" sz="1050" b="1" dirty="0"/>
              <a:t>Slide 30</a:t>
            </a:r>
            <a:r>
              <a:rPr lang="en-US" sz="1050" dirty="0"/>
              <a:t>: Loggerhead Shrike by Philip </a:t>
            </a:r>
            <a:r>
              <a:rPr lang="en-US" sz="1050" dirty="0" err="1"/>
              <a:t>Rathner</a:t>
            </a:r>
            <a:r>
              <a:rPr lang="en-US" sz="1050" dirty="0"/>
              <a:t>; </a:t>
            </a:r>
            <a:r>
              <a:rPr lang="en-US" sz="1050" dirty="0" err="1"/>
              <a:t>Henslow’s</a:t>
            </a:r>
            <a:r>
              <a:rPr lang="en-US" sz="1050" dirty="0"/>
              <a:t> Sparrow by Jeff Timmons</a:t>
            </a:r>
          </a:p>
          <a:p>
            <a:r>
              <a:rPr lang="en-US" sz="1050" b="1" dirty="0"/>
              <a:t>Slide 31</a:t>
            </a:r>
            <a:r>
              <a:rPr lang="en-US" sz="1050" dirty="0"/>
              <a:t>: Northern Mockingbird nests by Laura Frazier</a:t>
            </a:r>
          </a:p>
          <a:p>
            <a:r>
              <a:rPr lang="en-US" sz="1050" b="1" dirty="0"/>
              <a:t>Slide 32</a:t>
            </a:r>
            <a:r>
              <a:rPr lang="en-US" sz="1050" dirty="0"/>
              <a:t>: American Redstart by Laura Frazier</a:t>
            </a:r>
          </a:p>
          <a:p>
            <a:r>
              <a:rPr lang="en-US" sz="1050" b="1" dirty="0"/>
              <a:t>Slide 33</a:t>
            </a:r>
            <a:r>
              <a:rPr lang="en-US" sz="1050" dirty="0"/>
              <a:t>: Carolina Wren with fecal sac by Paul </a:t>
            </a:r>
            <a:r>
              <a:rPr lang="en-US" sz="1050" dirty="0" err="1"/>
              <a:t>Katinas</a:t>
            </a:r>
            <a:r>
              <a:rPr lang="en-US" sz="1050" dirty="0"/>
              <a:t>; Tree Swallows by Kim Caruso</a:t>
            </a:r>
          </a:p>
          <a:p>
            <a:r>
              <a:rPr lang="en-US" sz="1050" b="1" dirty="0"/>
              <a:t>Slide 35</a:t>
            </a:r>
            <a:r>
              <a:rPr lang="en-US" sz="1050" dirty="0"/>
              <a:t>: Mourning Dove by Daniel Dunn; map by </a:t>
            </a:r>
            <a:r>
              <a:rPr lang="en-US" sz="1050" dirty="0" err="1"/>
              <a:t>NestWatch.org</a:t>
            </a:r>
            <a:endParaRPr lang="en-US" sz="1050" dirty="0"/>
          </a:p>
          <a:p>
            <a:r>
              <a:rPr lang="en-US" sz="1050" b="1" dirty="0"/>
              <a:t>Slide 37</a:t>
            </a:r>
            <a:r>
              <a:rPr lang="en-US" sz="1050" dirty="0"/>
              <a:t>: House Wren eggs by Andrew </a:t>
            </a:r>
            <a:r>
              <a:rPr lang="en-US" sz="1050" dirty="0" err="1"/>
              <a:t>Staufer</a:t>
            </a:r>
            <a:endParaRPr lang="en-US" sz="1050" dirty="0"/>
          </a:p>
          <a:p>
            <a:r>
              <a:rPr lang="en-US" sz="1050" b="1" dirty="0"/>
              <a:t>Slide 39</a:t>
            </a:r>
            <a:r>
              <a:rPr lang="en-US" sz="1050" dirty="0"/>
              <a:t>: Illustration by Anna </a:t>
            </a:r>
            <a:r>
              <a:rPr lang="en-US" sz="1050" dirty="0" err="1"/>
              <a:t>Rettberg</a:t>
            </a:r>
            <a:endParaRPr lang="en-US" sz="1050" dirty="0"/>
          </a:p>
        </p:txBody>
      </p:sp>
      <p:sp>
        <p:nvSpPr>
          <p:cNvPr id="3" name="Title 2">
            <a:extLst>
              <a:ext uri="{FF2B5EF4-FFF2-40B4-BE49-F238E27FC236}">
                <a16:creationId xmlns:a16="http://schemas.microsoft.com/office/drawing/2014/main" id="{7CF707A4-58EF-E748-97AD-8CAAF7EE6682}"/>
              </a:ext>
            </a:extLst>
          </p:cNvPr>
          <p:cNvSpPr>
            <a:spLocks noGrp="1"/>
          </p:cNvSpPr>
          <p:nvPr>
            <p:ph type="title"/>
          </p:nvPr>
        </p:nvSpPr>
        <p:spPr>
          <a:xfrm>
            <a:off x="458972" y="609600"/>
            <a:ext cx="7886700" cy="411163"/>
          </a:xfrm>
        </p:spPr>
        <p:txBody>
          <a:bodyPr>
            <a:noAutofit/>
          </a:bodyPr>
          <a:lstStyle/>
          <a:p>
            <a:r>
              <a:rPr lang="en-US" sz="2800" dirty="0"/>
              <a:t>Photo Credits</a:t>
            </a:r>
          </a:p>
        </p:txBody>
      </p:sp>
    </p:spTree>
    <p:extLst>
      <p:ext uri="{BB962C8B-B14F-4D97-AF65-F5344CB8AC3E}">
        <p14:creationId xmlns:p14="http://schemas.microsoft.com/office/powerpoint/2010/main" val="3877103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BB9E6BE-5858-2448-9639-4F06DEFEA3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5" y="4094104"/>
            <a:ext cx="4597596" cy="3051660"/>
          </a:xfrm>
          <a:prstGeom prst="rect">
            <a:avLst/>
          </a:prstGeom>
        </p:spPr>
      </p:pic>
      <p:pic>
        <p:nvPicPr>
          <p:cNvPr id="29" name="Picture 28">
            <a:extLst>
              <a:ext uri="{FF2B5EF4-FFF2-40B4-BE49-F238E27FC236}">
                <a16:creationId xmlns:a16="http://schemas.microsoft.com/office/drawing/2014/main" id="{28FE877E-66AE-2A4A-8BC1-AA12B0AA57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304" y="1976948"/>
            <a:ext cx="4671596" cy="2640415"/>
          </a:xfrm>
          <a:prstGeom prst="rect">
            <a:avLst/>
          </a:prstGeom>
        </p:spPr>
      </p:pic>
      <p:pic>
        <p:nvPicPr>
          <p:cNvPr id="33" name="Picture 32">
            <a:extLst>
              <a:ext uri="{FF2B5EF4-FFF2-40B4-BE49-F238E27FC236}">
                <a16:creationId xmlns:a16="http://schemas.microsoft.com/office/drawing/2014/main" id="{DBF56D5F-AAD9-0A45-B814-136497C42B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8524"/>
            <a:ext cx="4558981" cy="2489442"/>
          </a:xfrm>
          <a:prstGeom prst="rect">
            <a:avLst/>
          </a:prstGeom>
        </p:spPr>
      </p:pic>
      <p:pic>
        <p:nvPicPr>
          <p:cNvPr id="20" name="Picture 19">
            <a:extLst>
              <a:ext uri="{FF2B5EF4-FFF2-40B4-BE49-F238E27FC236}">
                <a16:creationId xmlns:a16="http://schemas.microsoft.com/office/drawing/2014/main" id="{B7DC329A-E12C-AA4A-8363-A5BFB5F465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1040" y="1795154"/>
            <a:ext cx="4590930" cy="2962941"/>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3414" y="-6231"/>
            <a:ext cx="4610586" cy="2490709"/>
          </a:xfrm>
          <a:prstGeom prst="rect">
            <a:avLst/>
          </a:prstGeom>
          <a:ln w="15875">
            <a:noFill/>
          </a:ln>
        </p:spPr>
      </p:pic>
      <p:sp>
        <p:nvSpPr>
          <p:cNvPr id="9" name="TextBox 8"/>
          <p:cNvSpPr txBox="1"/>
          <p:nvPr/>
        </p:nvSpPr>
        <p:spPr>
          <a:xfrm>
            <a:off x="0" y="4681277"/>
            <a:ext cx="1752600" cy="369332"/>
          </a:xfrm>
          <a:prstGeom prst="rect">
            <a:avLst/>
          </a:prstGeom>
          <a:solidFill>
            <a:schemeClr val="accent1">
              <a:lumMod val="20000"/>
              <a:lumOff val="80000"/>
            </a:schemeClr>
          </a:solidFill>
        </p:spPr>
        <p:txBody>
          <a:bodyPr wrap="square" rtlCol="0">
            <a:spAutoFit/>
          </a:bodyPr>
          <a:lstStyle/>
          <a:p>
            <a:pPr algn="ctr"/>
            <a:r>
              <a:rPr lang="en-US" dirty="0"/>
              <a:t>Town or City</a:t>
            </a:r>
          </a:p>
        </p:txBody>
      </p:sp>
      <p:sp>
        <p:nvSpPr>
          <p:cNvPr id="12" name="TextBox 11"/>
          <p:cNvSpPr txBox="1"/>
          <p:nvPr/>
        </p:nvSpPr>
        <p:spPr>
          <a:xfrm>
            <a:off x="76200" y="82265"/>
            <a:ext cx="1709587" cy="369332"/>
          </a:xfrm>
          <a:prstGeom prst="rect">
            <a:avLst/>
          </a:prstGeom>
          <a:solidFill>
            <a:schemeClr val="accent1">
              <a:lumMod val="20000"/>
              <a:lumOff val="80000"/>
            </a:schemeClr>
          </a:solidFill>
        </p:spPr>
        <p:txBody>
          <a:bodyPr wrap="square" rtlCol="0">
            <a:spAutoFit/>
          </a:bodyPr>
          <a:lstStyle/>
          <a:p>
            <a:pPr algn="ctr"/>
            <a:r>
              <a:rPr lang="en-US" dirty="0"/>
              <a:t>Open Woodland</a:t>
            </a:r>
          </a:p>
        </p:txBody>
      </p:sp>
      <p:sp>
        <p:nvSpPr>
          <p:cNvPr id="13" name="TextBox 12"/>
          <p:cNvSpPr txBox="1"/>
          <p:nvPr/>
        </p:nvSpPr>
        <p:spPr>
          <a:xfrm>
            <a:off x="8077199" y="45822"/>
            <a:ext cx="994901" cy="369332"/>
          </a:xfrm>
          <a:prstGeom prst="rect">
            <a:avLst/>
          </a:prstGeom>
          <a:solidFill>
            <a:schemeClr val="accent1">
              <a:lumMod val="20000"/>
              <a:lumOff val="80000"/>
            </a:schemeClr>
          </a:solidFill>
        </p:spPr>
        <p:txBody>
          <a:bodyPr wrap="square" rtlCol="0">
            <a:spAutoFit/>
          </a:bodyPr>
          <a:lstStyle/>
          <a:p>
            <a:pPr algn="ctr"/>
            <a:r>
              <a:rPr lang="en-US" dirty="0"/>
              <a:t>Wetland</a:t>
            </a:r>
          </a:p>
        </p:txBody>
      </p:sp>
      <p:sp>
        <p:nvSpPr>
          <p:cNvPr id="14" name="TextBox 13"/>
          <p:cNvSpPr txBox="1"/>
          <p:nvPr/>
        </p:nvSpPr>
        <p:spPr>
          <a:xfrm>
            <a:off x="8204083" y="2571815"/>
            <a:ext cx="829917" cy="369332"/>
          </a:xfrm>
          <a:prstGeom prst="rect">
            <a:avLst/>
          </a:prstGeom>
          <a:solidFill>
            <a:schemeClr val="accent1">
              <a:lumMod val="20000"/>
              <a:lumOff val="80000"/>
            </a:schemeClr>
          </a:solidFill>
        </p:spPr>
        <p:txBody>
          <a:bodyPr wrap="square" rtlCol="0">
            <a:spAutoFit/>
          </a:bodyPr>
          <a:lstStyle/>
          <a:p>
            <a:pPr algn="ctr"/>
            <a:r>
              <a:rPr lang="en-US" dirty="0"/>
              <a:t>Forest</a:t>
            </a:r>
          </a:p>
        </p:txBody>
      </p:sp>
      <p:pic>
        <p:nvPicPr>
          <p:cNvPr id="22" name="Picture 21">
            <a:extLst>
              <a:ext uri="{FF2B5EF4-FFF2-40B4-BE49-F238E27FC236}">
                <a16:creationId xmlns:a16="http://schemas.microsoft.com/office/drawing/2014/main" id="{72324BFC-45CB-D54C-A066-796A70CC02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9483" y="4619656"/>
            <a:ext cx="4600598" cy="2582792"/>
          </a:xfrm>
          <a:prstGeom prst="rect">
            <a:avLst/>
          </a:prstGeom>
        </p:spPr>
      </p:pic>
      <p:sp>
        <p:nvSpPr>
          <p:cNvPr id="15" name="TextBox 14"/>
          <p:cNvSpPr txBox="1"/>
          <p:nvPr/>
        </p:nvSpPr>
        <p:spPr>
          <a:xfrm>
            <a:off x="8204084" y="4659868"/>
            <a:ext cx="838200" cy="369332"/>
          </a:xfrm>
          <a:prstGeom prst="rect">
            <a:avLst/>
          </a:prstGeom>
          <a:solidFill>
            <a:schemeClr val="accent1">
              <a:lumMod val="20000"/>
              <a:lumOff val="80000"/>
            </a:schemeClr>
          </a:solidFill>
        </p:spPr>
        <p:txBody>
          <a:bodyPr wrap="square" rtlCol="0">
            <a:spAutoFit/>
          </a:bodyPr>
          <a:lstStyle/>
          <a:p>
            <a:pPr algn="ctr"/>
            <a:r>
              <a:rPr lang="en-US" dirty="0"/>
              <a:t>Shrub</a:t>
            </a:r>
          </a:p>
        </p:txBody>
      </p:sp>
      <p:sp>
        <p:nvSpPr>
          <p:cNvPr id="16" name="TextBox 15"/>
          <p:cNvSpPr txBox="1"/>
          <p:nvPr/>
        </p:nvSpPr>
        <p:spPr>
          <a:xfrm>
            <a:off x="76200" y="2571815"/>
            <a:ext cx="609600" cy="369332"/>
          </a:xfrm>
          <a:prstGeom prst="rect">
            <a:avLst/>
          </a:prstGeom>
          <a:solidFill>
            <a:schemeClr val="accent1">
              <a:lumMod val="20000"/>
              <a:lumOff val="80000"/>
            </a:schemeClr>
          </a:solidFill>
        </p:spPr>
        <p:txBody>
          <a:bodyPr wrap="square" rtlCol="0">
            <a:spAutoFit/>
          </a:bodyPr>
          <a:lstStyle/>
          <a:p>
            <a:r>
              <a:rPr lang="en-US" dirty="0"/>
              <a:t>Lake</a:t>
            </a:r>
          </a:p>
        </p:txBody>
      </p:sp>
    </p:spTree>
    <p:extLst>
      <p:ext uri="{BB962C8B-B14F-4D97-AF65-F5344CB8AC3E}">
        <p14:creationId xmlns:p14="http://schemas.microsoft.com/office/powerpoint/2010/main" val="61019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533006"/>
            <a:ext cx="7886700" cy="1325563"/>
          </a:xfrm>
        </p:spPr>
        <p:txBody>
          <a:bodyPr/>
          <a:lstStyle/>
          <a:p>
            <a:r>
              <a:rPr lang="en-US" dirty="0"/>
              <a:t>Right Bird, Right Habitat</a:t>
            </a:r>
          </a:p>
        </p:txBody>
      </p:sp>
      <p:sp>
        <p:nvSpPr>
          <p:cNvPr id="4" name="Content Placeholder 3"/>
          <p:cNvSpPr>
            <a:spLocks noGrp="1"/>
          </p:cNvSpPr>
          <p:nvPr>
            <p:ph sz="half" idx="1"/>
          </p:nvPr>
        </p:nvSpPr>
        <p:spPr>
          <a:xfrm>
            <a:off x="833314" y="1858569"/>
            <a:ext cx="3849640" cy="1905919"/>
          </a:xfrm>
        </p:spPr>
        <p:txBody>
          <a:bodyPr>
            <a:normAutofit/>
          </a:bodyPr>
          <a:lstStyle/>
          <a:p>
            <a:pPr marL="0" indent="0" algn="ctr">
              <a:buNone/>
            </a:pPr>
            <a:r>
              <a:rPr lang="en-US" sz="2400" dirty="0">
                <a:solidFill>
                  <a:srgbClr val="697409"/>
                </a:solidFill>
              </a:rPr>
              <a:t>Where do these birds nest? </a:t>
            </a:r>
          </a:p>
          <a:p>
            <a:pPr marL="0" indent="0" algn="ctr">
              <a:buNone/>
            </a:pPr>
            <a:r>
              <a:rPr lang="en-US" sz="1800" dirty="0"/>
              <a:t>(Hint: They might nest in several different habitats.)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6379" y="3886200"/>
            <a:ext cx="3142596" cy="2461701"/>
          </a:xfrm>
          <a:prstGeom prst="rect">
            <a:avLst/>
          </a:prstGeom>
          <a:ln w="38100">
            <a:solidFill>
              <a:schemeClr val="tx1"/>
            </a:solidFill>
          </a:ln>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625" y="3224634"/>
            <a:ext cx="1929077" cy="3123267"/>
          </a:xfrm>
          <a:prstGeom prst="rect">
            <a:avLst/>
          </a:prstGeom>
          <a:ln w="38100">
            <a:solidFill>
              <a:schemeClr val="tx1"/>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32155" y="2272428"/>
            <a:ext cx="2971892" cy="1831988"/>
          </a:xfrm>
          <a:prstGeom prst="rect">
            <a:avLst/>
          </a:prstGeom>
          <a:ln w="38100">
            <a:solidFill>
              <a:schemeClr val="tx1"/>
            </a:solidFill>
          </a:ln>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0411" y="536635"/>
            <a:ext cx="3223636" cy="1567045"/>
          </a:xfrm>
          <a:prstGeom prst="rect">
            <a:avLst/>
          </a:prstGeom>
          <a:ln w="38100">
            <a:solidFill>
              <a:schemeClr val="tx1"/>
            </a:solidFill>
          </a:ln>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2653" y="4273164"/>
            <a:ext cx="3405083" cy="2078893"/>
          </a:xfrm>
          <a:prstGeom prst="rect">
            <a:avLst/>
          </a:prstGeom>
          <a:ln w="38100">
            <a:solidFill>
              <a:schemeClr val="tx1"/>
            </a:solidFill>
          </a:ln>
        </p:spPr>
      </p:pic>
    </p:spTree>
    <p:extLst>
      <p:ext uri="{BB962C8B-B14F-4D97-AF65-F5344CB8AC3E}">
        <p14:creationId xmlns:p14="http://schemas.microsoft.com/office/powerpoint/2010/main" val="1586901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9D87A9-5844-2A4A-8B17-C8C0F91ED702}"/>
              </a:ext>
            </a:extLst>
          </p:cNvPr>
          <p:cNvSpPr/>
          <p:nvPr/>
        </p:nvSpPr>
        <p:spPr>
          <a:xfrm>
            <a:off x="1838292" y="1504396"/>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5" name="Rectangle 14">
            <a:extLst>
              <a:ext uri="{FF2B5EF4-FFF2-40B4-BE49-F238E27FC236}">
                <a16:creationId xmlns:a16="http://schemas.microsoft.com/office/drawing/2014/main" id="{8E442994-3F19-8641-B9F4-46FFE29EAFEF}"/>
              </a:ext>
            </a:extLst>
          </p:cNvPr>
          <p:cNvSpPr/>
          <p:nvPr/>
        </p:nvSpPr>
        <p:spPr>
          <a:xfrm>
            <a:off x="1838292" y="2268635"/>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6" name="Rectangle 15">
            <a:extLst>
              <a:ext uri="{FF2B5EF4-FFF2-40B4-BE49-F238E27FC236}">
                <a16:creationId xmlns:a16="http://schemas.microsoft.com/office/drawing/2014/main" id="{20BBE331-E79A-D546-9512-EEE63510AB5A}"/>
              </a:ext>
            </a:extLst>
          </p:cNvPr>
          <p:cNvSpPr/>
          <p:nvPr/>
        </p:nvSpPr>
        <p:spPr>
          <a:xfrm>
            <a:off x="1838292" y="3023640"/>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7" name="Rectangle 16">
            <a:extLst>
              <a:ext uri="{FF2B5EF4-FFF2-40B4-BE49-F238E27FC236}">
                <a16:creationId xmlns:a16="http://schemas.microsoft.com/office/drawing/2014/main" id="{72E26D31-C089-3846-8407-F22D766AD57E}"/>
              </a:ext>
            </a:extLst>
          </p:cNvPr>
          <p:cNvSpPr/>
          <p:nvPr/>
        </p:nvSpPr>
        <p:spPr>
          <a:xfrm>
            <a:off x="1838292" y="3787879"/>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8" name="Rectangle 17">
            <a:extLst>
              <a:ext uri="{FF2B5EF4-FFF2-40B4-BE49-F238E27FC236}">
                <a16:creationId xmlns:a16="http://schemas.microsoft.com/office/drawing/2014/main" id="{12224948-F081-E442-8E92-8C679992168C}"/>
              </a:ext>
            </a:extLst>
          </p:cNvPr>
          <p:cNvSpPr/>
          <p:nvPr/>
        </p:nvSpPr>
        <p:spPr>
          <a:xfrm>
            <a:off x="1838292" y="4547647"/>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19" name="Rectangle 18">
            <a:extLst>
              <a:ext uri="{FF2B5EF4-FFF2-40B4-BE49-F238E27FC236}">
                <a16:creationId xmlns:a16="http://schemas.microsoft.com/office/drawing/2014/main" id="{10136ED4-A3E4-934C-B5FD-2D70E3069616}"/>
              </a:ext>
            </a:extLst>
          </p:cNvPr>
          <p:cNvSpPr/>
          <p:nvPr/>
        </p:nvSpPr>
        <p:spPr>
          <a:xfrm>
            <a:off x="1838292" y="5332339"/>
            <a:ext cx="5456352" cy="696311"/>
          </a:xfrm>
          <a:prstGeom prst="rect">
            <a:avLst/>
          </a:prstGeom>
          <a:solidFill>
            <a:srgbClr val="69740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5" name="Title 4"/>
          <p:cNvSpPr>
            <a:spLocks noGrp="1"/>
          </p:cNvSpPr>
          <p:nvPr>
            <p:ph type="title"/>
          </p:nvPr>
        </p:nvSpPr>
        <p:spPr>
          <a:xfrm>
            <a:off x="457200" y="389539"/>
            <a:ext cx="8229600" cy="1143000"/>
          </a:xfrm>
        </p:spPr>
        <p:txBody>
          <a:bodyPr/>
          <a:lstStyle/>
          <a:p>
            <a:r>
              <a:rPr lang="en-US" dirty="0"/>
              <a:t>The Nesting Cycle</a:t>
            </a:r>
          </a:p>
        </p:txBody>
      </p:sp>
      <p:sp>
        <p:nvSpPr>
          <p:cNvPr id="7" name="Content Placeholder 6"/>
          <p:cNvSpPr>
            <a:spLocks noGrp="1"/>
          </p:cNvSpPr>
          <p:nvPr>
            <p:ph sz="half" idx="1"/>
          </p:nvPr>
        </p:nvSpPr>
        <p:spPr>
          <a:xfrm>
            <a:off x="2742532" y="1574800"/>
            <a:ext cx="4536831" cy="4525963"/>
          </a:xfrm>
        </p:spPr>
        <p:txBody>
          <a:bodyPr>
            <a:normAutofit fontScale="92500" lnSpcReduction="10000"/>
          </a:bodyPr>
          <a:lstStyle/>
          <a:p>
            <a:pPr marL="228600" lvl="0" indent="0" defTabSz="457200">
              <a:lnSpc>
                <a:spcPct val="150000"/>
              </a:lnSpc>
              <a:spcBef>
                <a:spcPts val="0"/>
              </a:spcBef>
              <a:spcAft>
                <a:spcPts val="600"/>
              </a:spcAft>
              <a:buNone/>
              <a:defRPr/>
            </a:pPr>
            <a:r>
              <a:rPr lang="en-US" dirty="0">
                <a:solidFill>
                  <a:schemeClr val="bg1"/>
                </a:solidFill>
                <a:ea typeface="ヒラギノ角ゴ Pro W3"/>
              </a:rPr>
              <a:t>Find and defend a territory</a:t>
            </a:r>
          </a:p>
          <a:p>
            <a:pPr marL="228600" lvl="0" indent="0" defTabSz="457200">
              <a:lnSpc>
                <a:spcPct val="150000"/>
              </a:lnSpc>
              <a:spcBef>
                <a:spcPts val="0"/>
              </a:spcBef>
              <a:spcAft>
                <a:spcPts val="600"/>
              </a:spcAft>
              <a:buNone/>
              <a:defRPr/>
            </a:pPr>
            <a:endParaRPr lang="en-US" sz="1100" dirty="0">
              <a:solidFill>
                <a:schemeClr val="bg1"/>
              </a:solidFill>
              <a:latin typeface="Times New Roman"/>
              <a:ea typeface="ヒラギノ角ゴ Pro W3"/>
            </a:endParaRPr>
          </a:p>
          <a:p>
            <a:pPr marL="228600" lvl="0" indent="0" defTabSz="457200">
              <a:lnSpc>
                <a:spcPct val="150000"/>
              </a:lnSpc>
              <a:spcBef>
                <a:spcPts val="0"/>
              </a:spcBef>
              <a:spcAft>
                <a:spcPts val="600"/>
              </a:spcAft>
              <a:buNone/>
              <a:defRPr/>
            </a:pPr>
            <a:r>
              <a:rPr lang="en-US" dirty="0">
                <a:solidFill>
                  <a:schemeClr val="bg1"/>
                </a:solidFill>
                <a:ea typeface="ヒラギノ角ゴ Pro W3"/>
              </a:rPr>
              <a:t>Find a mate</a:t>
            </a:r>
          </a:p>
          <a:p>
            <a:pPr marL="228600" lvl="0" indent="0" defTabSz="457200">
              <a:lnSpc>
                <a:spcPct val="150000"/>
              </a:lnSpc>
              <a:spcBef>
                <a:spcPts val="0"/>
              </a:spcBef>
              <a:spcAft>
                <a:spcPts val="600"/>
              </a:spcAft>
              <a:buNone/>
              <a:defRPr/>
            </a:pPr>
            <a:endParaRPr lang="en-US" sz="1100" dirty="0">
              <a:solidFill>
                <a:schemeClr val="bg1"/>
              </a:solidFill>
              <a:latin typeface="Times New Roman"/>
              <a:ea typeface="ヒラギノ角ゴ Pro W3"/>
            </a:endParaRPr>
          </a:p>
          <a:p>
            <a:pPr marL="228600" lvl="0" indent="0" defTabSz="457200">
              <a:lnSpc>
                <a:spcPct val="150000"/>
              </a:lnSpc>
              <a:spcBef>
                <a:spcPts val="0"/>
              </a:spcBef>
              <a:spcAft>
                <a:spcPts val="600"/>
              </a:spcAft>
              <a:buNone/>
              <a:defRPr/>
            </a:pPr>
            <a:r>
              <a:rPr lang="en-US" dirty="0">
                <a:solidFill>
                  <a:schemeClr val="bg1"/>
                </a:solidFill>
                <a:ea typeface="ヒラギノ角ゴ Pro W3"/>
              </a:rPr>
              <a:t>Build a nest and lay eggs</a:t>
            </a:r>
          </a:p>
          <a:p>
            <a:pPr marL="228600" lvl="0" indent="0" defTabSz="457200">
              <a:lnSpc>
                <a:spcPct val="150000"/>
              </a:lnSpc>
              <a:spcBef>
                <a:spcPts val="0"/>
              </a:spcBef>
              <a:spcAft>
                <a:spcPts val="600"/>
              </a:spcAft>
              <a:buNone/>
              <a:defRPr/>
            </a:pPr>
            <a:endParaRPr lang="en-US" sz="1100" dirty="0">
              <a:solidFill>
                <a:schemeClr val="bg1"/>
              </a:solidFill>
              <a:latin typeface="Times New Roman"/>
              <a:ea typeface="ヒラギノ角ゴ Pro W3"/>
            </a:endParaRPr>
          </a:p>
          <a:p>
            <a:pPr marL="228600" lvl="0" indent="0" defTabSz="457200">
              <a:lnSpc>
                <a:spcPct val="150000"/>
              </a:lnSpc>
              <a:spcBef>
                <a:spcPts val="0"/>
              </a:spcBef>
              <a:spcAft>
                <a:spcPts val="600"/>
              </a:spcAft>
              <a:buNone/>
              <a:defRPr/>
            </a:pPr>
            <a:r>
              <a:rPr lang="en-US" dirty="0">
                <a:solidFill>
                  <a:schemeClr val="bg1"/>
                </a:solidFill>
                <a:ea typeface="ヒラギノ角ゴ Pro W3"/>
              </a:rPr>
              <a:t>Incubate eggs</a:t>
            </a:r>
          </a:p>
          <a:p>
            <a:pPr marL="228600" lvl="0" indent="0" defTabSz="457200">
              <a:lnSpc>
                <a:spcPct val="150000"/>
              </a:lnSpc>
              <a:spcBef>
                <a:spcPts val="0"/>
              </a:spcBef>
              <a:spcAft>
                <a:spcPts val="600"/>
              </a:spcAft>
              <a:buNone/>
              <a:defRPr/>
            </a:pPr>
            <a:endParaRPr lang="en-US" sz="1100" dirty="0">
              <a:solidFill>
                <a:schemeClr val="bg1"/>
              </a:solidFill>
              <a:latin typeface="Times New Roman"/>
              <a:ea typeface="ヒラギノ角ゴ Pro W3"/>
            </a:endParaRPr>
          </a:p>
          <a:p>
            <a:pPr marL="228600" lvl="0" indent="0" defTabSz="457200">
              <a:lnSpc>
                <a:spcPct val="150000"/>
              </a:lnSpc>
              <a:spcBef>
                <a:spcPts val="0"/>
              </a:spcBef>
              <a:spcAft>
                <a:spcPts val="600"/>
              </a:spcAft>
              <a:buNone/>
              <a:defRPr/>
            </a:pPr>
            <a:r>
              <a:rPr lang="en-US" dirty="0">
                <a:solidFill>
                  <a:schemeClr val="bg1"/>
                </a:solidFill>
                <a:ea typeface="ヒラギノ角ゴ Pro W3"/>
              </a:rPr>
              <a:t>Feed and raise nestlings</a:t>
            </a:r>
          </a:p>
          <a:p>
            <a:pPr marL="228600" lvl="0" indent="0" defTabSz="457200">
              <a:lnSpc>
                <a:spcPct val="150000"/>
              </a:lnSpc>
              <a:spcBef>
                <a:spcPts val="0"/>
              </a:spcBef>
              <a:spcAft>
                <a:spcPts val="600"/>
              </a:spcAft>
              <a:buNone/>
              <a:defRPr/>
            </a:pPr>
            <a:endParaRPr lang="en-US" sz="1100" dirty="0">
              <a:solidFill>
                <a:schemeClr val="bg1"/>
              </a:solidFill>
              <a:latin typeface="Times New Roman"/>
              <a:ea typeface="ヒラギノ角ゴ Pro W3"/>
            </a:endParaRPr>
          </a:p>
          <a:p>
            <a:pPr marL="228600" lvl="0" indent="0" defTabSz="457200">
              <a:lnSpc>
                <a:spcPct val="150000"/>
              </a:lnSpc>
              <a:spcBef>
                <a:spcPts val="0"/>
              </a:spcBef>
              <a:spcAft>
                <a:spcPts val="600"/>
              </a:spcAft>
              <a:buNone/>
              <a:defRPr/>
            </a:pPr>
            <a:r>
              <a:rPr lang="en-US" dirty="0">
                <a:solidFill>
                  <a:schemeClr val="bg1"/>
                </a:solidFill>
                <a:ea typeface="ヒラギノ角ゴ Pro W3"/>
              </a:rPr>
              <a:t>Nestlings fledge from the nest</a:t>
            </a:r>
            <a:endParaRPr lang="en-US" dirty="0">
              <a:solidFill>
                <a:schemeClr val="bg1"/>
              </a:solidFill>
              <a:latin typeface="Times New Roman"/>
              <a:ea typeface="ヒラギノ角ゴ Pro W3"/>
            </a:endParaRPr>
          </a:p>
        </p:txBody>
      </p:sp>
      <p:sp>
        <p:nvSpPr>
          <p:cNvPr id="14" name="Rectangle 13">
            <a:extLst>
              <a:ext uri="{FF2B5EF4-FFF2-40B4-BE49-F238E27FC236}">
                <a16:creationId xmlns:a16="http://schemas.microsoft.com/office/drawing/2014/main" id="{34DABCB9-6456-2947-94D9-A6AC59005664}"/>
              </a:ext>
            </a:extLst>
          </p:cNvPr>
          <p:cNvSpPr/>
          <p:nvPr/>
        </p:nvSpPr>
        <p:spPr>
          <a:xfrm>
            <a:off x="-6157"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4" name="TextBox 3"/>
          <p:cNvSpPr txBox="1"/>
          <p:nvPr/>
        </p:nvSpPr>
        <p:spPr>
          <a:xfrm>
            <a:off x="98287" y="6221149"/>
            <a:ext cx="2791156" cy="861774"/>
          </a:xfrm>
          <a:prstGeom prst="rect">
            <a:avLst/>
          </a:prstGeom>
          <a:noFill/>
        </p:spPr>
        <p:txBody>
          <a:bodyPr wrap="square" rtlCol="0">
            <a:spAutoFit/>
          </a:bodyPr>
          <a:lstStyle/>
          <a:p>
            <a:pPr lvl="0"/>
            <a:r>
              <a:rPr lang="en-US" sz="3200" dirty="0">
                <a:solidFill>
                  <a:prstClr val="white"/>
                </a:solidFill>
                <a:latin typeface="Arial" panose="020B0604020202020204" pitchFamily="34" charset="0"/>
                <a:cs typeface="Arial" panose="020B0604020202020204" pitchFamily="34" charset="0"/>
              </a:rPr>
              <a:t>Nesting Cycle</a:t>
            </a:r>
          </a:p>
          <a:p>
            <a:endParaRPr lang="en-US" dirty="0"/>
          </a:p>
        </p:txBody>
      </p:sp>
      <p:pic>
        <p:nvPicPr>
          <p:cNvPr id="27" name="Picture 26">
            <a:extLst>
              <a:ext uri="{FF2B5EF4-FFF2-40B4-BE49-F238E27FC236}">
                <a16:creationId xmlns:a16="http://schemas.microsoft.com/office/drawing/2014/main" id="{74A2D47E-9B63-204F-9004-048136068E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9146" y="3856537"/>
            <a:ext cx="586195" cy="558994"/>
          </a:xfrm>
          <a:prstGeom prst="rect">
            <a:avLst/>
          </a:prstGeom>
          <a:ln>
            <a:solidFill>
              <a:srgbClr val="697409"/>
            </a:solidFill>
          </a:ln>
        </p:spPr>
      </p:pic>
      <p:pic>
        <p:nvPicPr>
          <p:cNvPr id="31" name="Picture 30">
            <a:extLst>
              <a:ext uri="{FF2B5EF4-FFF2-40B4-BE49-F238E27FC236}">
                <a16:creationId xmlns:a16="http://schemas.microsoft.com/office/drawing/2014/main" id="{6FA3D03F-5B89-2845-BE1D-D8FC807955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33600" y="2308242"/>
            <a:ext cx="597288" cy="561114"/>
          </a:xfrm>
          <a:prstGeom prst="rect">
            <a:avLst/>
          </a:prstGeom>
          <a:ln>
            <a:solidFill>
              <a:srgbClr val="697409"/>
            </a:solidFill>
          </a:ln>
        </p:spPr>
      </p:pic>
      <p:pic>
        <p:nvPicPr>
          <p:cNvPr id="33" name="Picture 32">
            <a:extLst>
              <a:ext uri="{FF2B5EF4-FFF2-40B4-BE49-F238E27FC236}">
                <a16:creationId xmlns:a16="http://schemas.microsoft.com/office/drawing/2014/main" id="{7DB0770B-6EC0-8F47-9433-5486701485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650"/>
          <a:stretch/>
        </p:blipFill>
        <p:spPr>
          <a:xfrm>
            <a:off x="2136464" y="3076385"/>
            <a:ext cx="607136" cy="557441"/>
          </a:xfrm>
          <a:prstGeom prst="rect">
            <a:avLst/>
          </a:prstGeom>
          <a:ln>
            <a:solidFill>
              <a:srgbClr val="697409"/>
            </a:solidFill>
          </a:ln>
        </p:spPr>
      </p:pic>
      <p:pic>
        <p:nvPicPr>
          <p:cNvPr id="35" name="Picture 34">
            <a:extLst>
              <a:ext uri="{FF2B5EF4-FFF2-40B4-BE49-F238E27FC236}">
                <a16:creationId xmlns:a16="http://schemas.microsoft.com/office/drawing/2014/main" id="{BAD46F6E-98BB-FC44-9F86-F4646DB518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3600" y="4597217"/>
            <a:ext cx="610251" cy="561343"/>
          </a:xfrm>
          <a:prstGeom prst="rect">
            <a:avLst/>
          </a:prstGeom>
          <a:ln>
            <a:solidFill>
              <a:srgbClr val="697409"/>
            </a:solidFill>
          </a:ln>
        </p:spPr>
      </p:pic>
      <p:pic>
        <p:nvPicPr>
          <p:cNvPr id="37" name="Picture 36">
            <a:extLst>
              <a:ext uri="{FF2B5EF4-FFF2-40B4-BE49-F238E27FC236}">
                <a16:creationId xmlns:a16="http://schemas.microsoft.com/office/drawing/2014/main" id="{CB557CC9-7CAC-5045-BFCC-C87AFC460C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33600" y="5399125"/>
            <a:ext cx="600401" cy="562740"/>
          </a:xfrm>
          <a:prstGeom prst="rect">
            <a:avLst/>
          </a:prstGeom>
          <a:ln>
            <a:solidFill>
              <a:srgbClr val="697409"/>
            </a:solidFill>
          </a:ln>
        </p:spPr>
      </p:pic>
      <p:pic>
        <p:nvPicPr>
          <p:cNvPr id="38" name="Picture 37">
            <a:extLst>
              <a:ext uri="{FF2B5EF4-FFF2-40B4-BE49-F238E27FC236}">
                <a16:creationId xmlns:a16="http://schemas.microsoft.com/office/drawing/2014/main" id="{01D52E90-F7A3-AA45-94C3-D31554279F5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27443" y="1549984"/>
            <a:ext cx="609600" cy="559836"/>
          </a:xfrm>
          <a:prstGeom prst="rect">
            <a:avLst/>
          </a:prstGeom>
          <a:ln>
            <a:solidFill>
              <a:srgbClr val="697409"/>
            </a:solidFill>
          </a:ln>
        </p:spPr>
      </p:pic>
    </p:spTree>
    <p:extLst>
      <p:ext uri="{BB962C8B-B14F-4D97-AF65-F5344CB8AC3E}">
        <p14:creationId xmlns:p14="http://schemas.microsoft.com/office/powerpoint/2010/main" val="4005679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66800" y="455675"/>
            <a:ext cx="7620000" cy="1143000"/>
          </a:xfrm>
        </p:spPr>
        <p:txBody>
          <a:bodyPr/>
          <a:lstStyle/>
          <a:p>
            <a:r>
              <a:rPr lang="en-US" dirty="0">
                <a:solidFill>
                  <a:srgbClr val="697409"/>
                </a:solidFill>
              </a:rPr>
              <a:t>Find &amp; Defend a Territory</a:t>
            </a:r>
          </a:p>
        </p:txBody>
      </p:sp>
      <p:sp>
        <p:nvSpPr>
          <p:cNvPr id="5" name="Content Placeholder 4"/>
          <p:cNvSpPr>
            <a:spLocks noGrp="1"/>
          </p:cNvSpPr>
          <p:nvPr>
            <p:ph sz="half" idx="1"/>
          </p:nvPr>
        </p:nvSpPr>
        <p:spPr>
          <a:xfrm>
            <a:off x="371576" y="1675855"/>
            <a:ext cx="4048024" cy="3353346"/>
          </a:xfrm>
        </p:spPr>
        <p:txBody>
          <a:bodyPr/>
          <a:lstStyle/>
          <a:p>
            <a:r>
              <a:rPr lang="en-US" dirty="0">
                <a:ea typeface="ＭＳ Ｐゴシック" pitchFamily="35" charset="-128"/>
                <a:cs typeface="Calibri"/>
              </a:rPr>
              <a:t>Nearly all birds defend a breeding</a:t>
            </a:r>
            <a:r>
              <a:rPr lang="en-US" b="1" dirty="0">
                <a:solidFill>
                  <a:srgbClr val="8B0304"/>
                </a:solidFill>
                <a:ea typeface="ＭＳ Ｐゴシック" pitchFamily="35" charset="-128"/>
                <a:cs typeface="Calibri"/>
              </a:rPr>
              <a:t> </a:t>
            </a:r>
            <a:r>
              <a:rPr lang="en-US" dirty="0">
                <a:ea typeface="ＭＳ Ｐゴシック" pitchFamily="35" charset="-128"/>
                <a:cs typeface="Calibri"/>
              </a:rPr>
              <a:t>territory during their breeding season.</a:t>
            </a:r>
            <a:endParaRPr lang="en-US" b="1" dirty="0">
              <a:ea typeface="ＭＳ Ｐゴシック" pitchFamily="35" charset="-128"/>
              <a:cs typeface="Calibri"/>
            </a:endParaRPr>
          </a:p>
          <a:p>
            <a:r>
              <a:rPr lang="en-US" dirty="0">
                <a:ea typeface="ＭＳ Ｐゴシック" pitchFamily="35" charset="-128"/>
                <a:cs typeface="Calibri"/>
              </a:rPr>
              <a:t>The breeding territory contains the resources needed to live, nest, and raise young.</a:t>
            </a:r>
          </a:p>
          <a:p>
            <a:r>
              <a:rPr lang="en-US" dirty="0">
                <a:ea typeface="ＭＳ Ｐゴシック" pitchFamily="35" charset="-128"/>
                <a:cs typeface="Calibri"/>
              </a:rPr>
              <a:t>It may be very small in the case of individuals that are part of a breeding</a:t>
            </a:r>
            <a:r>
              <a:rPr lang="en-US" b="1" dirty="0">
                <a:solidFill>
                  <a:srgbClr val="8B0304"/>
                </a:solidFill>
                <a:ea typeface="ＭＳ Ｐゴシック" pitchFamily="35" charset="-128"/>
                <a:cs typeface="Calibri"/>
              </a:rPr>
              <a:t> </a:t>
            </a:r>
            <a:r>
              <a:rPr lang="en-US" dirty="0">
                <a:ea typeface="ＭＳ Ｐゴシック" pitchFamily="35" charset="-128"/>
                <a:cs typeface="Calibri"/>
              </a:rPr>
              <a:t>colony.</a:t>
            </a:r>
          </a:p>
          <a:p>
            <a:endParaRPr lang="en-US" dirty="0"/>
          </a:p>
        </p:txBody>
      </p:sp>
      <p:sp>
        <p:nvSpPr>
          <p:cNvPr id="10" name="Rectangle 9">
            <a:extLst>
              <a:ext uri="{FF2B5EF4-FFF2-40B4-BE49-F238E27FC236}">
                <a16:creationId xmlns:a16="http://schemas.microsoft.com/office/drawing/2014/main" id="{CC6039C8-843A-2745-BE4E-DFA1BF6CD608}"/>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8" name="TextBox 7"/>
          <p:cNvSpPr txBox="1"/>
          <p:nvPr/>
        </p:nvSpPr>
        <p:spPr>
          <a:xfrm>
            <a:off x="-397" y="6214263"/>
            <a:ext cx="2690446"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p:txBody>
      </p:sp>
      <p:pic>
        <p:nvPicPr>
          <p:cNvPr id="1026" name="Picture 2" descr="http://feederwatch.org/wp-content/uploads/2015/12/IMG_15721-1024x69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9915" y="2016397"/>
            <a:ext cx="4101694" cy="278386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438D5E-75DB-EC47-B09E-A7D94287EA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 y="747257"/>
            <a:ext cx="609600" cy="559836"/>
          </a:xfrm>
          <a:prstGeom prst="rect">
            <a:avLst/>
          </a:prstGeom>
          <a:ln>
            <a:solidFill>
              <a:srgbClr val="697409"/>
            </a:solidFill>
          </a:ln>
        </p:spPr>
      </p:pic>
    </p:spTree>
    <p:extLst>
      <p:ext uri="{BB962C8B-B14F-4D97-AF65-F5344CB8AC3E}">
        <p14:creationId xmlns:p14="http://schemas.microsoft.com/office/powerpoint/2010/main" val="31154203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78288" y="484606"/>
            <a:ext cx="7708512" cy="1143000"/>
          </a:xfrm>
        </p:spPr>
        <p:txBody>
          <a:bodyPr/>
          <a:lstStyle/>
          <a:p>
            <a:r>
              <a:rPr lang="en-US" dirty="0">
                <a:solidFill>
                  <a:srgbClr val="697409"/>
                </a:solidFill>
              </a:rPr>
              <a:t>Find a Mate</a:t>
            </a:r>
          </a:p>
        </p:txBody>
      </p:sp>
      <p:sp>
        <p:nvSpPr>
          <p:cNvPr id="5" name="Content Placeholder 4"/>
          <p:cNvSpPr>
            <a:spLocks noGrp="1"/>
          </p:cNvSpPr>
          <p:nvPr>
            <p:ph sz="half" idx="1"/>
          </p:nvPr>
        </p:nvSpPr>
        <p:spPr>
          <a:xfrm>
            <a:off x="251429" y="1659653"/>
            <a:ext cx="3471497" cy="5936195"/>
          </a:xfrm>
        </p:spPr>
        <p:txBody>
          <a:bodyPr/>
          <a:lstStyle/>
          <a:p>
            <a:pPr>
              <a:lnSpc>
                <a:spcPct val="100000"/>
              </a:lnSpc>
            </a:pPr>
            <a:r>
              <a:rPr lang="en-US" dirty="0"/>
              <a:t>Males can go to great lengths to find a mate.</a:t>
            </a:r>
            <a:endParaRPr lang="en-US" sz="1200" dirty="0"/>
          </a:p>
          <a:p>
            <a:pPr lvl="1">
              <a:lnSpc>
                <a:spcPct val="100000"/>
              </a:lnSpc>
            </a:pPr>
            <a:r>
              <a:rPr lang="en-US" sz="2100" dirty="0"/>
              <a:t>Song &amp; aerial displays</a:t>
            </a:r>
          </a:p>
          <a:p>
            <a:pPr lvl="1">
              <a:lnSpc>
                <a:spcPct val="100000"/>
              </a:lnSpc>
            </a:pPr>
            <a:r>
              <a:rPr lang="en-US" sz="2100" dirty="0"/>
              <a:t>Nest site selection</a:t>
            </a:r>
          </a:p>
          <a:p>
            <a:pPr lvl="1">
              <a:lnSpc>
                <a:spcPct val="100000"/>
              </a:lnSpc>
            </a:pPr>
            <a:r>
              <a:rPr lang="en-US" sz="2100" dirty="0"/>
              <a:t>Nest building</a:t>
            </a:r>
          </a:p>
          <a:p>
            <a:pPr lvl="1">
              <a:lnSpc>
                <a:spcPct val="100000"/>
              </a:lnSpc>
            </a:pPr>
            <a:r>
              <a:rPr lang="en-US" sz="2100" dirty="0"/>
              <a:t>Feeding their mates</a:t>
            </a:r>
          </a:p>
        </p:txBody>
      </p:sp>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572000" y="2133600"/>
            <a:ext cx="4038600" cy="3005286"/>
          </a:xfrm>
          <a:prstGeom prst="rect">
            <a:avLst/>
          </a:prstGeom>
          <a:ln w="38100" cap="sq">
            <a:solidFill>
              <a:srgbClr val="000000"/>
            </a:solidFill>
            <a:miter lim="800000"/>
          </a:ln>
          <a:effectLst/>
        </p:spPr>
      </p:pic>
      <p:sp>
        <p:nvSpPr>
          <p:cNvPr id="9" name="Rectangle 8">
            <a:extLst>
              <a:ext uri="{FF2B5EF4-FFF2-40B4-BE49-F238E27FC236}">
                <a16:creationId xmlns:a16="http://schemas.microsoft.com/office/drawing/2014/main" id="{50603CB2-F86F-3F41-9411-FF615E23A891}"/>
              </a:ext>
            </a:extLst>
          </p:cNvPr>
          <p:cNvSpPr/>
          <p:nvPr/>
        </p:nvSpPr>
        <p:spPr>
          <a:xfrm>
            <a:off x="0" y="6221149"/>
            <a:ext cx="4267200" cy="636851"/>
          </a:xfrm>
          <a:prstGeom prst="rect">
            <a:avLst/>
          </a:prstGeom>
          <a:solidFill>
            <a:srgbClr val="8C9E51"/>
          </a:solidFill>
          <a:ln>
            <a:solidFill>
              <a:srgbClr val="69740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697409"/>
              </a:solidFill>
            </a:endParaRPr>
          </a:p>
        </p:txBody>
      </p:sp>
      <p:sp>
        <p:nvSpPr>
          <p:cNvPr id="6" name="TextBox 5"/>
          <p:cNvSpPr txBox="1"/>
          <p:nvPr/>
        </p:nvSpPr>
        <p:spPr>
          <a:xfrm>
            <a:off x="0" y="6220063"/>
            <a:ext cx="3534507" cy="861774"/>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Nesting Cycle</a:t>
            </a:r>
          </a:p>
          <a:p>
            <a:endParaRPr lang="en-US" dirty="0"/>
          </a:p>
        </p:txBody>
      </p:sp>
      <p:pic>
        <p:nvPicPr>
          <p:cNvPr id="10" name="Picture 9">
            <a:extLst>
              <a:ext uri="{FF2B5EF4-FFF2-40B4-BE49-F238E27FC236}">
                <a16:creationId xmlns:a16="http://schemas.microsoft.com/office/drawing/2014/main" id="{096499CE-515B-784B-9A91-FB47A34E3E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000" y="745785"/>
            <a:ext cx="597288" cy="561114"/>
          </a:xfrm>
          <a:prstGeom prst="rect">
            <a:avLst/>
          </a:prstGeom>
          <a:ln>
            <a:solidFill>
              <a:srgbClr val="697409"/>
            </a:solidFill>
          </a:ln>
        </p:spPr>
      </p:pic>
    </p:spTree>
    <p:extLst>
      <p:ext uri="{BB962C8B-B14F-4D97-AF65-F5344CB8AC3E}">
        <p14:creationId xmlns:p14="http://schemas.microsoft.com/office/powerpoint/2010/main" val="48639700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9466</TotalTime>
  <Words>4668</Words>
  <Application>Microsoft Office PowerPoint</Application>
  <PresentationFormat>On-screen Show (4:3)</PresentationFormat>
  <Paragraphs>389</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ＭＳ Ｐゴシック</vt:lpstr>
      <vt:lpstr>Arial</vt:lpstr>
      <vt:lpstr>Calibri</vt:lpstr>
      <vt:lpstr>Calibri Light</vt:lpstr>
      <vt:lpstr>Times New Roman</vt:lpstr>
      <vt:lpstr>Wingdings</vt:lpstr>
      <vt:lpstr>ヒラギノ角ゴ Pro W3</vt:lpstr>
      <vt:lpstr>Office Theme</vt:lpstr>
      <vt:lpstr>PowerPoint Presentation</vt:lpstr>
      <vt:lpstr>Why nest boxes?</vt:lpstr>
      <vt:lpstr>What makes a good nest box?</vt:lpstr>
      <vt:lpstr>PowerPoint Presentation</vt:lpstr>
      <vt:lpstr>PowerPoint Presentation</vt:lpstr>
      <vt:lpstr>Right Bird, Right Habitat</vt:lpstr>
      <vt:lpstr>The Nesting Cycle</vt:lpstr>
      <vt:lpstr>Find &amp; Defend a Territory</vt:lpstr>
      <vt:lpstr>Find a Mate</vt:lpstr>
      <vt:lpstr>Build a Nest</vt:lpstr>
      <vt:lpstr>Types of Nests</vt:lpstr>
      <vt:lpstr>Lay Eggs</vt:lpstr>
      <vt:lpstr>Incubate Eggs</vt:lpstr>
      <vt:lpstr>Chicks Hatch </vt:lpstr>
      <vt:lpstr>Hatchlings</vt:lpstr>
      <vt:lpstr>Feed &amp; Raise Young</vt:lpstr>
      <vt:lpstr>Fledging from the Nest</vt:lpstr>
      <vt:lpstr>PowerPoint Presentation</vt:lpstr>
      <vt:lpstr>PowerPoint Presentation</vt:lpstr>
      <vt:lpstr>Do NOT check nests  in the early morning or late evening</vt:lpstr>
      <vt:lpstr>PowerPoint Presentation</vt:lpstr>
      <vt:lpstr>PowerPoint Presentation</vt:lpstr>
      <vt:lpstr>Avoid nests during bad weather</vt:lpstr>
      <vt:lpstr>Don’t lead predators to the nest</vt:lpstr>
      <vt:lpstr>Approach nests with care</vt:lpstr>
      <vt:lpstr>Do NOT force a bird off the nest</vt:lpstr>
      <vt:lpstr>Do NOT handle birds or eggs</vt:lpstr>
      <vt:lpstr>Time to play BINGO!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Nesting success </vt:lpstr>
      <vt:lpstr>House Wren average clutch size</vt:lpstr>
      <vt:lpstr>Comparing first-egg dates</vt:lpstr>
      <vt:lpstr>PowerPoint Presentation</vt:lpstr>
      <vt:lpstr>Photo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Bailey</dc:creator>
  <cp:lastModifiedBy>Kelly Marie Schaeffer</cp:lastModifiedBy>
  <cp:revision>206</cp:revision>
  <dcterms:created xsi:type="dcterms:W3CDTF">2016-02-29T17:06:06Z</dcterms:created>
  <dcterms:modified xsi:type="dcterms:W3CDTF">2018-10-05T18:31:27Z</dcterms:modified>
</cp:coreProperties>
</file>