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8" r:id="rId3"/>
    <p:sldId id="321" r:id="rId4"/>
    <p:sldId id="329" r:id="rId5"/>
    <p:sldId id="289" r:id="rId6"/>
    <p:sldId id="349" r:id="rId7"/>
    <p:sldId id="324" r:id="rId8"/>
    <p:sldId id="320" r:id="rId9"/>
    <p:sldId id="350" r:id="rId10"/>
    <p:sldId id="341" r:id="rId11"/>
    <p:sldId id="342" r:id="rId12"/>
    <p:sldId id="351" r:id="rId13"/>
    <p:sldId id="331" r:id="rId14"/>
    <p:sldId id="353" r:id="rId15"/>
    <p:sldId id="332" r:id="rId16"/>
    <p:sldId id="355" r:id="rId17"/>
    <p:sldId id="326" r:id="rId18"/>
    <p:sldId id="330" r:id="rId19"/>
    <p:sldId id="356" r:id="rId20"/>
    <p:sldId id="333" r:id="rId21"/>
    <p:sldId id="357" r:id="rId22"/>
    <p:sldId id="334" r:id="rId23"/>
    <p:sldId id="358" r:id="rId24"/>
    <p:sldId id="335" r:id="rId25"/>
    <p:sldId id="336" r:id="rId26"/>
    <p:sldId id="359" r:id="rId27"/>
    <p:sldId id="337" r:id="rId28"/>
    <p:sldId id="346" r:id="rId29"/>
    <p:sldId id="347" r:id="rId30"/>
    <p:sldId id="361" r:id="rId31"/>
    <p:sldId id="364" r:id="rId32"/>
    <p:sldId id="362" r:id="rId33"/>
    <p:sldId id="363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2" autoAdjust="0"/>
  </p:normalViewPr>
  <p:slideViewPr>
    <p:cSldViewPr snapToGrid="0" snapToObjects="1">
      <p:cViewPr varScale="1">
        <p:scale>
          <a:sx n="115" d="100"/>
          <a:sy n="115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Working forests</c:v>
                </c:pt>
                <c:pt idx="1">
                  <c:v>Historic/cultural resources</c:v>
                </c:pt>
                <c:pt idx="2">
                  <c:v>Recreation</c:v>
                </c:pt>
                <c:pt idx="3">
                  <c:v>Working farms/ranch lands</c:v>
                </c:pt>
                <c:pt idx="4">
                  <c:v>Water resources</c:v>
                </c:pt>
                <c:pt idx="5">
                  <c:v>Important natural areas</c:v>
                </c:pt>
                <c:pt idx="6">
                  <c:v>Bird habitat</c:v>
                </c:pt>
                <c:pt idx="7">
                  <c:v>Wildlife habitat in general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0.071</c:v>
                </c:pt>
                <c:pt idx="1">
                  <c:v>0.121</c:v>
                </c:pt>
                <c:pt idx="2">
                  <c:v>0.239</c:v>
                </c:pt>
                <c:pt idx="3">
                  <c:v>0.3</c:v>
                </c:pt>
                <c:pt idx="4">
                  <c:v>0.478</c:v>
                </c:pt>
                <c:pt idx="5">
                  <c:v>0.659</c:v>
                </c:pt>
                <c:pt idx="6">
                  <c:v>0.814</c:v>
                </c:pt>
                <c:pt idx="7">
                  <c:v>0.868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842280"/>
        <c:axId val="-2108375176"/>
      </c:barChart>
      <c:catAx>
        <c:axId val="-210784228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8375176"/>
        <c:crosses val="autoZero"/>
        <c:auto val="1"/>
        <c:lblAlgn val="ctr"/>
        <c:lblOffset val="100"/>
        <c:noMultiLvlLbl val="0"/>
      </c:catAx>
      <c:valAx>
        <c:axId val="-21083751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7842280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Printed Manual</c:v>
                </c:pt>
                <c:pt idx="1">
                  <c:v>Webinar</c:v>
                </c:pt>
                <c:pt idx="2">
                  <c:v>Training at LTA's Rally</c:v>
                </c:pt>
                <c:pt idx="3">
                  <c:v>Training at a State Land Trust network meeting</c:v>
                </c:pt>
                <c:pt idx="4">
                  <c:v>Interactive Web Tool</c:v>
                </c:pt>
                <c:pt idx="5">
                  <c:v>Web-based Information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0.596</c:v>
                </c:pt>
                <c:pt idx="1">
                  <c:v>0.617</c:v>
                </c:pt>
                <c:pt idx="2">
                  <c:v>0.62</c:v>
                </c:pt>
                <c:pt idx="3">
                  <c:v>0.739</c:v>
                </c:pt>
                <c:pt idx="4">
                  <c:v>0.81</c:v>
                </c:pt>
                <c:pt idx="5">
                  <c:v>0.852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042744"/>
        <c:axId val="-2107970616"/>
      </c:barChart>
      <c:catAx>
        <c:axId val="-2108042744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7970616"/>
        <c:crosses val="autoZero"/>
        <c:auto val="1"/>
        <c:lblAlgn val="ctr"/>
        <c:lblOffset val="100"/>
        <c:noMultiLvlLbl val="0"/>
      </c:catAx>
      <c:valAx>
        <c:axId val="-21079706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8042744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Access to experts who can answer questions</c:v>
                </c:pt>
                <c:pt idx="1">
                  <c:v>Technical support for writing grants from exisiting sources</c:v>
                </c:pt>
                <c:pt idx="2">
                  <c:v>Access to experts who can visit your site</c:v>
                </c:pt>
                <c:pt idx="3">
                  <c:v>A tool to allow staff/volunteers to inventor/monitor birds</c:v>
                </c:pt>
                <c:pt idx="4">
                  <c:v>Availability of volunteers to inventory/monitor birds</c:v>
                </c:pt>
                <c:pt idx="5">
                  <c:v>Technical support to navigate information about birds</c:v>
                </c:pt>
                <c:pt idx="6">
                  <c:v>Matching funds sources for grants from existing sources</c:v>
                </c:pt>
                <c:pt idx="7">
                  <c:v>A new grant program for birds and habitat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0.707</c:v>
                </c:pt>
                <c:pt idx="1">
                  <c:v>0.718</c:v>
                </c:pt>
                <c:pt idx="2">
                  <c:v>0.729</c:v>
                </c:pt>
                <c:pt idx="3">
                  <c:v>0.732</c:v>
                </c:pt>
                <c:pt idx="4">
                  <c:v>0.745</c:v>
                </c:pt>
                <c:pt idx="5">
                  <c:v>0.746</c:v>
                </c:pt>
                <c:pt idx="6">
                  <c:v>0.874</c:v>
                </c:pt>
                <c:pt idx="7">
                  <c:v>0.915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442808"/>
        <c:axId val="-2111830728"/>
      </c:barChart>
      <c:catAx>
        <c:axId val="-2111442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1830728"/>
        <c:crosses val="autoZero"/>
        <c:auto val="1"/>
        <c:lblAlgn val="ctr"/>
        <c:lblOffset val="100"/>
        <c:noMultiLvlLbl val="0"/>
      </c:catAx>
      <c:valAx>
        <c:axId val="-21118307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11442808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Arctic</c:v>
                </c:pt>
                <c:pt idx="1">
                  <c:v>Urban</c:v>
                </c:pt>
                <c:pt idx="2">
                  <c:v>Island</c:v>
                </c:pt>
                <c:pt idx="3">
                  <c:v>Riparian</c:v>
                </c:pt>
                <c:pt idx="4">
                  <c:v>Coastal</c:v>
                </c:pt>
                <c:pt idx="5">
                  <c:v>Grassland</c:v>
                </c:pt>
                <c:pt idx="6">
                  <c:v>Wetland</c:v>
                </c:pt>
                <c:pt idx="7">
                  <c:v>Aridland</c:v>
                </c:pt>
                <c:pt idx="8">
                  <c:v>Forest</c:v>
                </c:pt>
                <c:pt idx="9">
                  <c:v>Agricultural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 formatCode="0%">
                  <c:v>0.0</c:v>
                </c:pt>
                <c:pt idx="1">
                  <c:v>0.058</c:v>
                </c:pt>
                <c:pt idx="2">
                  <c:v>0.088</c:v>
                </c:pt>
                <c:pt idx="3">
                  <c:v>0.122</c:v>
                </c:pt>
                <c:pt idx="4">
                  <c:v>0.124</c:v>
                </c:pt>
                <c:pt idx="5">
                  <c:v>0.146</c:v>
                </c:pt>
                <c:pt idx="6">
                  <c:v>0.148</c:v>
                </c:pt>
                <c:pt idx="7">
                  <c:v>0.157</c:v>
                </c:pt>
                <c:pt idx="8">
                  <c:v>0.246</c:v>
                </c:pt>
                <c:pt idx="9">
                  <c:v>0.272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6742280"/>
        <c:axId val="2134651784"/>
      </c:barChart>
      <c:catAx>
        <c:axId val="-2106742280"/>
        <c:scaling>
          <c:orientation val="minMax"/>
        </c:scaling>
        <c:delete val="0"/>
        <c:axPos val="l"/>
        <c:majorTickMark val="out"/>
        <c:minorTickMark val="none"/>
        <c:tickLblPos val="nextTo"/>
        <c:crossAx val="2134651784"/>
        <c:crosses val="autoZero"/>
        <c:auto val="1"/>
        <c:lblAlgn val="ctr"/>
        <c:lblOffset val="100"/>
        <c:noMultiLvlLbl val="0"/>
      </c:catAx>
      <c:valAx>
        <c:axId val="21346517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6742280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None of the above</c:v>
                </c:pt>
                <c:pt idx="1">
                  <c:v>Considered bird information when creating a strategic habitat plan</c:v>
                </c:pt>
                <c:pt idx="2">
                  <c:v>Purchased land in fee due to bird conservation benefits</c:v>
                </c:pt>
                <c:pt idx="3">
                  <c:v>Put land under conservation easement due to bird conservation benefits</c:v>
                </c:pt>
                <c:pt idx="4">
                  <c:v>Prioritized land for protection due to bird conservation benefits</c:v>
                </c:pt>
                <c:pt idx="5">
                  <c:v>Considered bird information when creating a land management plan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0.125</c:v>
                </c:pt>
                <c:pt idx="1">
                  <c:v>0.438</c:v>
                </c:pt>
                <c:pt idx="2">
                  <c:v>0.438</c:v>
                </c:pt>
                <c:pt idx="3">
                  <c:v>0.597</c:v>
                </c:pt>
                <c:pt idx="4">
                  <c:v>0.639</c:v>
                </c:pt>
                <c:pt idx="5">
                  <c:v>0.674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864888"/>
        <c:axId val="-2106984328"/>
      </c:barChart>
      <c:catAx>
        <c:axId val="-21088648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anchor="ctr" anchorCtr="1"/>
          <a:lstStyle/>
          <a:p>
            <a:pPr>
              <a:defRPr sz="1200"/>
            </a:pPr>
            <a:endParaRPr lang="en-US"/>
          </a:p>
        </c:txPr>
        <c:crossAx val="-2106984328"/>
        <c:crosses val="autoZero"/>
        <c:auto val="1"/>
        <c:lblAlgn val="ctr"/>
        <c:lblOffset val="100"/>
        <c:noMultiLvlLbl val="0"/>
      </c:catAx>
      <c:valAx>
        <c:axId val="-21069843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8864888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info2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Inventoried birds</c:v>
                </c:pt>
                <c:pt idx="1">
                  <c:v>Monitored birds</c:v>
                </c:pt>
                <c:pt idx="2">
                  <c:v>Managed forests</c:v>
                </c:pt>
                <c:pt idx="3">
                  <c:v>Managed grasslands</c:v>
                </c:pt>
                <c:pt idx="4">
                  <c:v>Managed other habitat types</c:v>
                </c:pt>
                <c:pt idx="5">
                  <c:v>Managed invasive species</c:v>
                </c:pt>
                <c:pt idx="6">
                  <c:v>Installed/maintained nest boxes</c:v>
                </c:pt>
                <c:pt idx="7">
                  <c:v>Monitored bird nest boxes/natural nesting areas</c:v>
                </c:pt>
                <c:pt idx="8">
                  <c:v>Hosted a bird walk</c:v>
                </c:pt>
                <c:pt idx="9">
                  <c:v>Hosted a bird festival</c:v>
                </c:pt>
                <c:pt idx="10">
                  <c:v>Hosted a citizen science project</c:v>
                </c:pt>
                <c:pt idx="11">
                  <c:v>Submitted a NAWCA grant</c:v>
                </c:pt>
                <c:pt idx="12">
                  <c:v>Submitted a Neotropical Migratory Birds Conservation Act grant</c:v>
                </c:pt>
                <c:pt idx="13">
                  <c:v>Submitted another grant for bird conservation</c:v>
                </c:pt>
                <c:pt idx="14">
                  <c:v>Other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0.556</c:v>
                </c:pt>
                <c:pt idx="1">
                  <c:v>0.368</c:v>
                </c:pt>
                <c:pt idx="2">
                  <c:v>0.313</c:v>
                </c:pt>
                <c:pt idx="3">
                  <c:v>0.313</c:v>
                </c:pt>
                <c:pt idx="4">
                  <c:v>0.556</c:v>
                </c:pt>
                <c:pt idx="5">
                  <c:v>0.514</c:v>
                </c:pt>
                <c:pt idx="6">
                  <c:v>0.319</c:v>
                </c:pt>
                <c:pt idx="7">
                  <c:v>0.229</c:v>
                </c:pt>
                <c:pt idx="8">
                  <c:v>0.542</c:v>
                </c:pt>
                <c:pt idx="9">
                  <c:v>0.049</c:v>
                </c:pt>
                <c:pt idx="10">
                  <c:v>0.257</c:v>
                </c:pt>
                <c:pt idx="11">
                  <c:v>0.181</c:v>
                </c:pt>
                <c:pt idx="12">
                  <c:v>0.0</c:v>
                </c:pt>
                <c:pt idx="13">
                  <c:v>0.236</c:v>
                </c:pt>
                <c:pt idx="14">
                  <c:v>0.123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0758328"/>
        <c:axId val="-2112440024"/>
      </c:barChart>
      <c:catAx>
        <c:axId val="-2110758328"/>
        <c:scaling>
          <c:orientation val="maxMin"/>
        </c:scaling>
        <c:delete val="0"/>
        <c:axPos val="l"/>
        <c:majorTickMark val="out"/>
        <c:minorTickMark val="none"/>
        <c:tickLblPos val="nextTo"/>
        <c:crossAx val="-2112440024"/>
        <c:crossesAt val="0.0"/>
        <c:auto val="1"/>
        <c:lblAlgn val="ctr"/>
        <c:lblOffset val="200"/>
        <c:noMultiLvlLbl val="0"/>
      </c:catAx>
      <c:valAx>
        <c:axId val="-211244002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high"/>
        <c:crossAx val="-2110758328"/>
        <c:crossesAt val="16.0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D1282E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cat>
            <c:strRef>
              <c:f>Sheet1!$A$2:$A$5</c:f>
              <c:strCache>
                <c:ptCount val="4"/>
                <c:pt idx="0">
                  <c:v>Too Much</c:v>
                </c:pt>
                <c:pt idx="1">
                  <c:v>Just right</c:v>
                </c:pt>
                <c:pt idx="2">
                  <c:v>Too Little</c:v>
                </c:pt>
                <c:pt idx="3">
                  <c:v>I don't know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</c:v>
                </c:pt>
                <c:pt idx="1">
                  <c:v>0.493</c:v>
                </c:pt>
                <c:pt idx="2">
                  <c:v>0.375</c:v>
                </c:pt>
                <c:pt idx="3">
                  <c:v>0.132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Land Trusts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I don't know</c:v>
                </c:pt>
                <c:pt idx="1">
                  <c:v>Local audobon chapters, members, or other Audobon Sources</c:v>
                </c:pt>
                <c:pt idx="2">
                  <c:v>None of the above</c:v>
                </c:pt>
                <c:pt idx="3">
                  <c:v>CLO's All About Birds</c:v>
                </c:pt>
                <c:pt idx="4">
                  <c:v>eBird</c:v>
                </c:pt>
                <c:pt idx="5">
                  <c:v>Magazine article</c:v>
                </c:pt>
                <c:pt idx="6">
                  <c:v>CLO's NA Birds Online</c:v>
                </c:pt>
                <c:pt idx="7">
                  <c:v>Science article</c:v>
                </c:pt>
                <c:pt idx="8">
                  <c:v>National bird conservation plans</c:v>
                </c:pt>
                <c:pt idx="9">
                  <c:v>Bird species conservation plan</c:v>
                </c:pt>
                <c:pt idx="10">
                  <c:v>Audobon's important bird areas</c:v>
                </c:pt>
                <c:pt idx="11">
                  <c:v>Biodiversity data that includes birds</c:v>
                </c:pt>
                <c:pt idx="12">
                  <c:v>Information our organization collected</c:v>
                </c:pt>
                <c:pt idx="13">
                  <c:v>Regional or state bird conservation plans</c:v>
                </c:pt>
                <c:pt idx="14">
                  <c:v>Information from a bird scientist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0.021</c:v>
                </c:pt>
                <c:pt idx="1">
                  <c:v>0.035</c:v>
                </c:pt>
                <c:pt idx="2">
                  <c:v>0.069</c:v>
                </c:pt>
                <c:pt idx="3">
                  <c:v>0.139</c:v>
                </c:pt>
                <c:pt idx="4">
                  <c:v>0.188</c:v>
                </c:pt>
                <c:pt idx="5">
                  <c:v>0.194</c:v>
                </c:pt>
                <c:pt idx="6">
                  <c:v>0.194</c:v>
                </c:pt>
                <c:pt idx="7">
                  <c:v>0.257</c:v>
                </c:pt>
                <c:pt idx="8">
                  <c:v>0.278</c:v>
                </c:pt>
                <c:pt idx="9">
                  <c:v>0.34</c:v>
                </c:pt>
                <c:pt idx="10">
                  <c:v>0.417</c:v>
                </c:pt>
                <c:pt idx="11">
                  <c:v>0.472</c:v>
                </c:pt>
                <c:pt idx="12">
                  <c:v>0.479</c:v>
                </c:pt>
                <c:pt idx="13">
                  <c:v>0.486</c:v>
                </c:pt>
                <c:pt idx="14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452056"/>
        <c:axId val="-2108403720"/>
      </c:barChart>
      <c:catAx>
        <c:axId val="-2108452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8403720"/>
        <c:crosses val="autoZero"/>
        <c:auto val="1"/>
        <c:lblAlgn val="ctr"/>
        <c:lblOffset val="100"/>
        <c:noMultiLvlLbl val="0"/>
      </c:catAx>
      <c:valAx>
        <c:axId val="-2108403720"/>
        <c:scaling>
          <c:orientation val="minMax"/>
          <c:max val="0.5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8452056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Birds and Bird Habitat are not a priority</c:v>
                </c:pt>
                <c:pt idx="1">
                  <c:v>Other priorties are more important</c:v>
                </c:pt>
                <c:pt idx="2">
                  <c:v>Knowledge/skills to protect land </c:v>
                </c:pt>
                <c:pt idx="3">
                  <c:v>Knowledge/skills to manage land </c:v>
                </c:pt>
                <c:pt idx="4">
                  <c:v>Knowledge/skills to monitor land</c:v>
                </c:pt>
                <c:pt idx="5">
                  <c:v>Knowledge/skills to engage people </c:v>
                </c:pt>
                <c:pt idx="6">
                  <c:v>Staff/volunteers to protect land </c:v>
                </c:pt>
                <c:pt idx="7">
                  <c:v>Staff/volunteers to manage land</c:v>
                </c:pt>
                <c:pt idx="8">
                  <c:v>Staff/volunteers to monitor land </c:v>
                </c:pt>
                <c:pt idx="9">
                  <c:v>Staff/volunteers to engage people </c:v>
                </c:pt>
                <c:pt idx="10">
                  <c:v>Funding to protect land</c:v>
                </c:pt>
                <c:pt idx="11">
                  <c:v>Funding to manage land</c:v>
                </c:pt>
                <c:pt idx="12">
                  <c:v>Funding to monitor land</c:v>
                </c:pt>
                <c:pt idx="13">
                  <c:v>Funding to engage people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0.139</c:v>
                </c:pt>
                <c:pt idx="1">
                  <c:v>0.294</c:v>
                </c:pt>
                <c:pt idx="2">
                  <c:v>0.286</c:v>
                </c:pt>
                <c:pt idx="3">
                  <c:v>0.284</c:v>
                </c:pt>
                <c:pt idx="4">
                  <c:v>0.359</c:v>
                </c:pt>
                <c:pt idx="5">
                  <c:v>0.287</c:v>
                </c:pt>
                <c:pt idx="6">
                  <c:v>0.454</c:v>
                </c:pt>
                <c:pt idx="7">
                  <c:v>0.482</c:v>
                </c:pt>
                <c:pt idx="8">
                  <c:v>0.511</c:v>
                </c:pt>
                <c:pt idx="9">
                  <c:v>0.543</c:v>
                </c:pt>
                <c:pt idx="10">
                  <c:v>0.702</c:v>
                </c:pt>
                <c:pt idx="11">
                  <c:v>0.716</c:v>
                </c:pt>
                <c:pt idx="12">
                  <c:v>0.707</c:v>
                </c:pt>
                <c:pt idx="13">
                  <c:v>0.619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370232"/>
        <c:axId val="-2107921208"/>
      </c:barChart>
      <c:catAx>
        <c:axId val="-2108370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7921208"/>
        <c:crosses val="autoZero"/>
        <c:auto val="1"/>
        <c:lblAlgn val="ctr"/>
        <c:lblOffset val="100"/>
        <c:noMultiLvlLbl val="0"/>
      </c:catAx>
      <c:valAx>
        <c:axId val="-21079212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08370232"/>
        <c:crosses val="autoZero"/>
        <c:crossBetween val="between"/>
        <c:majorUnit val="0.25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More media coverage</c:v>
                </c:pt>
                <c:pt idx="1">
                  <c:v>More volunteers</c:v>
                </c:pt>
                <c:pt idx="2">
                  <c:v>More members</c:v>
                </c:pt>
                <c:pt idx="3">
                  <c:v>More birds protected</c:v>
                </c:pt>
                <c:pt idx="4">
                  <c:v>More connections to partner organizations</c:v>
                </c:pt>
                <c:pt idx="5">
                  <c:v>More awareness of land trust</c:v>
                </c:pt>
                <c:pt idx="6">
                  <c:v>More grant funding sources</c:v>
                </c:pt>
                <c:pt idx="7">
                  <c:v>More donor funding sources</c:v>
                </c:pt>
                <c:pt idx="8">
                  <c:v>More land protected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0.779</c:v>
                </c:pt>
                <c:pt idx="1">
                  <c:v>0.789</c:v>
                </c:pt>
                <c:pt idx="2">
                  <c:v>0.803</c:v>
                </c:pt>
                <c:pt idx="3">
                  <c:v>0.849</c:v>
                </c:pt>
                <c:pt idx="4">
                  <c:v>0.858</c:v>
                </c:pt>
                <c:pt idx="5">
                  <c:v>0.859</c:v>
                </c:pt>
                <c:pt idx="6">
                  <c:v>0.901</c:v>
                </c:pt>
                <c:pt idx="7">
                  <c:v>0.901</c:v>
                </c:pt>
                <c:pt idx="8">
                  <c:v>0.936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504312"/>
        <c:axId val="-2132897080"/>
      </c:barChart>
      <c:catAx>
        <c:axId val="-2137504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2897080"/>
        <c:crosses val="autoZero"/>
        <c:auto val="1"/>
        <c:lblAlgn val="ctr"/>
        <c:lblOffset val="100"/>
        <c:noMultiLvlLbl val="0"/>
      </c:catAx>
      <c:valAx>
        <c:axId val="-2132897080"/>
        <c:scaling>
          <c:orientation val="minMax"/>
          <c:min val="0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37504312"/>
        <c:crosses val="autoZero"/>
        <c:crossBetween val="between"/>
        <c:majorUnit val="0.5"/>
        <c:minorUnit val="0.0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282E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How to manage habitats for birds</c:v>
                </c:pt>
                <c:pt idx="1">
                  <c:v>How your management activities will benefit associated birds/wildlife</c:v>
                </c:pt>
                <c:pt idx="2">
                  <c:v>Bird conservation partners</c:v>
                </c:pt>
                <c:pt idx="3">
                  <c:v>How your management activities can contribute to larger scale efforts</c:v>
                </c:pt>
                <c:pt idx="4">
                  <c:v>Top threats to birds</c:v>
                </c:pt>
                <c:pt idx="5">
                  <c:v>Priority species</c:v>
                </c:pt>
                <c:pt idx="6">
                  <c:v>Priority habitats</c:v>
                </c:pt>
                <c:pt idx="7">
                  <c:v>Priority locations/sites for birds</c:v>
                </c:pt>
                <c:pt idx="8">
                  <c:v>Value of your area to birds</c:v>
                </c:pt>
                <c:pt idx="9">
                  <c:v>Funding sources for protecting and managing land for birds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0.676</c:v>
                </c:pt>
                <c:pt idx="1">
                  <c:v>0.75</c:v>
                </c:pt>
                <c:pt idx="2">
                  <c:v>0.759</c:v>
                </c:pt>
                <c:pt idx="3">
                  <c:v>0.771</c:v>
                </c:pt>
                <c:pt idx="4">
                  <c:v>0.787</c:v>
                </c:pt>
                <c:pt idx="5">
                  <c:v>0.787</c:v>
                </c:pt>
                <c:pt idx="6">
                  <c:v>0.794</c:v>
                </c:pt>
                <c:pt idx="7">
                  <c:v>0.813</c:v>
                </c:pt>
                <c:pt idx="8">
                  <c:v>0.823</c:v>
                </c:pt>
                <c:pt idx="9">
                  <c:v>0.879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0611992"/>
        <c:axId val="-2132994632"/>
      </c:barChart>
      <c:catAx>
        <c:axId val="20706119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200"/>
            </a:pPr>
            <a:endParaRPr lang="en-US"/>
          </a:p>
        </c:txPr>
        <c:crossAx val="-2132994632"/>
        <c:crosses val="autoZero"/>
        <c:auto val="1"/>
        <c:lblAlgn val="ctr"/>
        <c:lblOffset val="100"/>
        <c:noMultiLvlLbl val="0"/>
      </c:catAx>
      <c:valAx>
        <c:axId val="-2132994632"/>
        <c:scaling>
          <c:orientation val="minMax"/>
          <c:min val="0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070611992"/>
        <c:crosses val="autoZero"/>
        <c:crossBetween val="between"/>
        <c:majorUnit val="0.5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B2265-E4E1-D84E-BAC0-2C8960C3021E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BD31-EE79-664D-AFB7-365C83B4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93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B0C2A-9D27-2A49-9329-C3D42589CC39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E64E-49A3-D245-B061-EDFE5E5C9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6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 trusts report contributing</a:t>
            </a:r>
            <a:r>
              <a:rPr lang="en-US" baseline="0" dirty="0" smtClean="0"/>
              <a:t> to bird conservation --- different than what was seen with mission statements.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they have enough</a:t>
            </a:r>
            <a:r>
              <a:rPr lang="en-US" baseline="0" dirty="0" smtClean="0"/>
              <a:t> info to guide this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types?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would get land trusts to do more for birds?  Asked them about different types of activities…no difference</a:t>
            </a:r>
            <a:r>
              <a:rPr lang="en-US" baseline="0" dirty="0" smtClean="0"/>
              <a:t> in response – funding the biggest issue for all; then staff/volunteers.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8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0E64E-49A3-D245-B061-EDFE5E5C90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24E4-9106-F846-A1EF-D906C758DE65}" type="datetime1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5CD4-E2B2-BF45-BA68-0BA0A26334F6}" type="datetime1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9BB4-BA16-3243-8726-78FB0C95A91A}" type="datetime1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B310-6838-7D40-9E23-F50206BBAB3E}" type="datetime1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C2-C70F-3B46-B6D0-52120513309F}" type="datetime1">
              <a:rPr lang="en-US" smtClean="0"/>
              <a:t>10/23/14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2F3-3BD8-B44F-AE8D-135029305502}" type="datetime1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5A-CEAB-AF4D-976C-6EC1F9F5B5BE}" type="datetime1">
              <a:rPr lang="en-US" smtClean="0"/>
              <a:t>10/23/14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FBE-9208-A74F-B40F-679155E9977D}" type="datetime1">
              <a:rPr lang="en-US" smtClean="0"/>
              <a:t>10/23/14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6DF5-3545-1F4F-A686-A7BFB21AFBF7}" type="datetime1">
              <a:rPr lang="en-US" smtClean="0"/>
              <a:t>10/23/14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6F9-174A-0241-81A8-9CCC088DB0EE}" type="datetime1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89C0-6352-E449-B91E-7445926684B8}" type="datetime1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C6B407D-AA98-CA4C-8E97-36421417D395}" type="datetime1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79DE8E5-F29B-D547-8B27-61F3E8ECDE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8600"/>
            <a:ext cx="8500745" cy="4571999"/>
          </a:xfrm>
        </p:spPr>
        <p:txBody>
          <a:bodyPr>
            <a:normAutofit/>
          </a:bodyPr>
          <a:lstStyle/>
          <a:p>
            <a:r>
              <a:rPr lang="en-US" sz="4000" cap="all" dirty="0" smtClean="0"/>
              <a:t>Land Trusts &amp; Bird conservation: </a:t>
            </a:r>
            <a:br>
              <a:rPr lang="en-US" sz="4000" cap="all" dirty="0" smtClean="0"/>
            </a:br>
            <a:r>
              <a:rPr lang="en-US" sz="4000" cap="all" dirty="0" smtClean="0"/>
              <a:t>A Needs Assessment</a:t>
            </a:r>
            <a:br>
              <a:rPr lang="en-US" sz="4000" cap="all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i="1" dirty="0" smtClean="0"/>
              <a:t>Western states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00599"/>
            <a:ext cx="7770191" cy="16046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Ashley Dayer, Ph.D.</a:t>
            </a:r>
          </a:p>
          <a:p>
            <a:r>
              <a:rPr lang="en-US" dirty="0" smtClean="0"/>
              <a:t>Emily </a:t>
            </a:r>
            <a:r>
              <a:rPr lang="en-US" dirty="0" err="1" smtClean="0"/>
              <a:t>cosbar</a:t>
            </a:r>
            <a:endParaRPr lang="en-US" dirty="0" smtClean="0"/>
          </a:p>
          <a:p>
            <a:r>
              <a:rPr lang="en-US" dirty="0" smtClean="0"/>
              <a:t>Amanda </a:t>
            </a:r>
            <a:r>
              <a:rPr lang="en-US" dirty="0" err="1" smtClean="0"/>
              <a:t>Rodewald</a:t>
            </a:r>
            <a:r>
              <a:rPr lang="en-US" dirty="0" smtClean="0"/>
              <a:t>, Ph.D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Ron </a:t>
            </a:r>
            <a:r>
              <a:rPr lang="en-US" dirty="0" err="1" smtClean="0"/>
              <a:t>Rohrbaugh</a:t>
            </a:r>
            <a:endParaRPr lang="en-US" dirty="0"/>
          </a:p>
        </p:txBody>
      </p:sp>
      <p:pic>
        <p:nvPicPr>
          <p:cNvPr id="5" name="Picture 4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92655"/>
            <a:ext cx="3872422" cy="11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4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50% of Land Benefits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199" y="1524318"/>
            <a:ext cx="8086099" cy="5333682"/>
            <a:chOff x="457199" y="1939873"/>
            <a:chExt cx="8086099" cy="420249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143976101"/>
                </p:ext>
              </p:extLst>
            </p:nvPr>
          </p:nvGraphicFramePr>
          <p:xfrm>
            <a:off x="457199" y="1939873"/>
            <a:ext cx="808609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711221" y="5865373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80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8367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More than 50% of </a:t>
            </a:r>
            <a:r>
              <a:rPr lang="en-US" dirty="0" smtClean="0"/>
              <a:t>Land with this Habitat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524318"/>
            <a:ext cx="8158256" cy="5333682"/>
            <a:chOff x="457200" y="1974145"/>
            <a:chExt cx="8158256" cy="420249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4267121544"/>
                </p:ext>
              </p:extLst>
            </p:nvPr>
          </p:nvGraphicFramePr>
          <p:xfrm>
            <a:off x="457200" y="1974145"/>
            <a:ext cx="8158256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118554" y="5899645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823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7772400" cy="432117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sz="3600" cap="none" dirty="0" smtClean="0"/>
              <a:t>	Nearly 1/2 of land trusts put land under easement due to birds </a:t>
            </a:r>
            <a:r>
              <a:rPr lang="en-US" sz="3600" cap="none" dirty="0"/>
              <a:t/>
            </a:r>
            <a:br>
              <a:rPr lang="en-US" sz="3600" cap="none" dirty="0"/>
            </a:br>
            <a:r>
              <a:rPr lang="en-US" sz="3600" cap="none" dirty="0" smtClean="0"/>
              <a:t/>
            </a:r>
            <a:br>
              <a:rPr lang="en-US" sz="3600" cap="none" dirty="0" smtClean="0"/>
            </a:br>
            <a:r>
              <a:rPr lang="en-US" sz="3600" cap="none" dirty="0" smtClean="0"/>
              <a:t>Nearly 2/3 considered birds in management plans</a:t>
            </a:r>
            <a:r>
              <a:rPr lang="en-US" sz="3600" cap="none" dirty="0"/>
              <a:t> </a:t>
            </a:r>
            <a:r>
              <a:rPr lang="en-US" sz="3600" cap="none" dirty="0" smtClean="0"/>
              <a:t>&amp; prioritized land  for conservation for birds</a:t>
            </a:r>
            <a:br>
              <a:rPr lang="en-US" sz="3600" cap="none" dirty="0" smtClean="0"/>
            </a:br>
            <a:r>
              <a:rPr lang="en-US" sz="3600" cap="none" dirty="0"/>
              <a:t/>
            </a:r>
            <a:br>
              <a:rPr lang="en-US" sz="3600" cap="none" dirty="0"/>
            </a:br>
            <a:r>
              <a:rPr lang="en-US" sz="3600" cap="none" dirty="0" smtClean="0"/>
              <a:t>(</a:t>
            </a:r>
            <a:r>
              <a:rPr lang="en-US" sz="3600" cap="none" dirty="0" err="1" smtClean="0"/>
              <a:t>WoW</a:t>
            </a:r>
            <a:r>
              <a:rPr lang="en-US" sz="3600" cap="none" dirty="0" smtClean="0"/>
              <a:t>!)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2 – Conservation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53008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Conservation Activities in Past 5 years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524318"/>
            <a:ext cx="7797800" cy="5333682"/>
            <a:chOff x="457200" y="1524318"/>
            <a:chExt cx="7797800" cy="4992403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15877709"/>
                </p:ext>
              </p:extLst>
            </p:nvPr>
          </p:nvGraphicFramePr>
          <p:xfrm>
            <a:off x="457200" y="1524318"/>
            <a:ext cx="7797800" cy="48539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350455" y="6239722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79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8720238" cy="43211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cap="none" dirty="0" smtClean="0"/>
              <a:t>	</a:t>
            </a:r>
            <a:r>
              <a:rPr lang="en-US" sz="3600" cap="none" dirty="0"/>
              <a:t>Inventory of birds, bird walks, and </a:t>
            </a:r>
            <a:r>
              <a:rPr lang="en-US" sz="3600" cap="none" dirty="0" smtClean="0"/>
              <a:t>“other habitat” management most </a:t>
            </a:r>
            <a:r>
              <a:rPr lang="en-US" sz="3600" cap="none" dirty="0"/>
              <a:t>common actions for birds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3 – Conservation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 Activities in past 5 years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524319"/>
            <a:ext cx="9048750" cy="5333681"/>
            <a:chOff x="0" y="1524319"/>
            <a:chExt cx="9048750" cy="5048847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683148385"/>
                </p:ext>
              </p:extLst>
            </p:nvPr>
          </p:nvGraphicFramePr>
          <p:xfrm>
            <a:off x="0" y="1524319"/>
            <a:ext cx="9048750" cy="4910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515555" y="6296167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457200" y="2252133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200" y="3556000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" y="4148667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136" y="5063052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3" y="6045169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4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/>
              <a:t>Majority believe there is </a:t>
            </a:r>
            <a:r>
              <a:rPr lang="en-US" sz="3600" cap="none" dirty="0" smtClean="0"/>
              <a:t>right </a:t>
            </a:r>
            <a:r>
              <a:rPr lang="en-US" sz="3600" cap="none" dirty="0"/>
              <a:t>amount of info, </a:t>
            </a:r>
            <a:r>
              <a:rPr lang="en-US" sz="3600" cap="none" dirty="0" smtClean="0"/>
              <a:t>using scientists and conservation plans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4 – Use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9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info?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8667" y="3443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41700" y="3548221"/>
          <a:ext cx="1651000" cy="7823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 Much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 right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 Little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don't know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12924586"/>
              </p:ext>
            </p:extLst>
          </p:nvPr>
        </p:nvGraphicFramePr>
        <p:xfrm>
          <a:off x="1524000" y="1396999"/>
          <a:ext cx="6096000" cy="493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264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5298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Type of Bird Info used in past 5 years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524318"/>
            <a:ext cx="8136467" cy="5333682"/>
            <a:chOff x="457200" y="1524318"/>
            <a:chExt cx="8136467" cy="5201458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452321134"/>
                </p:ext>
              </p:extLst>
            </p:nvPr>
          </p:nvGraphicFramePr>
          <p:xfrm>
            <a:off x="457200" y="1524318"/>
            <a:ext cx="8136467" cy="5039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711221" y="6448777"/>
              <a:ext cx="3795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3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Greatest barrier is funding, then staff/volunteer capacity (regardless of type of activity)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5 –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6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Magnitude of land trust impacts</a:t>
            </a:r>
            <a:endParaRPr lang="en-US" dirty="0"/>
          </a:p>
        </p:txBody>
      </p:sp>
      <p:pic>
        <p:nvPicPr>
          <p:cNvPr id="8" name="Picture 7" descr="Screen Shot 2013-12-12 at 12.3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0" y="1689900"/>
            <a:ext cx="2534292" cy="32787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48580" y="1752600"/>
            <a:ext cx="5538220" cy="4373563"/>
          </a:xfrm>
        </p:spPr>
        <p:txBody>
          <a:bodyPr/>
          <a:lstStyle/>
          <a:p>
            <a:endParaRPr lang="en-US" dirty="0" smtClean="0"/>
          </a:p>
          <a:p>
            <a:r>
              <a:rPr lang="en-US" b="0" dirty="0" smtClean="0"/>
              <a:t>Over 1700 land trusts (24 national)</a:t>
            </a:r>
          </a:p>
          <a:p>
            <a:r>
              <a:rPr lang="en-US" b="0" dirty="0" smtClean="0"/>
              <a:t>Protected 47 million acres</a:t>
            </a:r>
            <a:endParaRPr lang="en-US" b="0" dirty="0"/>
          </a:p>
        </p:txBody>
      </p:sp>
      <p:pic>
        <p:nvPicPr>
          <p:cNvPr id="10" name="Picture 9" descr="Screen Shot 2013-12-12 at 12.3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80" y="3311322"/>
            <a:ext cx="5283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40556"/>
            <a:ext cx="8192911" cy="5481250"/>
            <a:chOff x="457200" y="1707445"/>
            <a:chExt cx="8192911" cy="4847820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4286298007"/>
                </p:ext>
              </p:extLst>
            </p:nvPr>
          </p:nvGraphicFramePr>
          <p:xfrm>
            <a:off x="457200" y="1707445"/>
            <a:ext cx="8192911" cy="47413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3711221" y="6310277"/>
              <a:ext cx="4188995" cy="24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Percentage of Land Trusts “Agree” or “Strongly Agree”</a:t>
              </a:r>
              <a:endParaRPr lang="en-US" sz="12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437441" y="5469467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9600" y="2777066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4938" y="4131702"/>
            <a:ext cx="83820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4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Greatest motivation is land protection, then funding (but all benefits are motivating)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6 – Motivations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6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bird conservation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80477530"/>
              </p:ext>
            </p:extLst>
          </p:nvPr>
        </p:nvGraphicFramePr>
        <p:xfrm>
          <a:off x="457200" y="1581082"/>
          <a:ext cx="8207022" cy="517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11221" y="6544807"/>
            <a:ext cx="4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Percentage of Land Trusts “Agree” or “Strongly Agree”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573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Place-based info would be beneficial, especially via the web 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228601"/>
            <a:ext cx="8543047" cy="1066800"/>
          </a:xfrm>
        </p:spPr>
        <p:txBody>
          <a:bodyPr/>
          <a:lstStyle/>
          <a:p>
            <a:r>
              <a:rPr lang="en-US" dirty="0" smtClean="0"/>
              <a:t>Lesson 7 – Info needed for more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1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91725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Increase conservation with Area-specific info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34609801"/>
              </p:ext>
            </p:extLst>
          </p:nvPr>
        </p:nvGraphicFramePr>
        <p:xfrm>
          <a:off x="457199" y="1524318"/>
          <a:ext cx="8334023" cy="519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1227" y="6544807"/>
            <a:ext cx="4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Percentage of Land Trusts “Agree” or “Strongly Agree”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10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receive info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76504797"/>
              </p:ext>
            </p:extLst>
          </p:nvPr>
        </p:nvGraphicFramePr>
        <p:xfrm>
          <a:off x="457199" y="1411111"/>
          <a:ext cx="8094133" cy="524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1221" y="6544807"/>
            <a:ext cx="4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Percentage of Land Trusts “Agree” or “Strongly Agree”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885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08" y="1447800"/>
            <a:ext cx="8720238" cy="4321175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Funds would best ensure land trusts conserve more bird habitat, followed by monitoring support</a:t>
            </a:r>
            <a:endParaRPr lang="en-US" sz="36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228601"/>
            <a:ext cx="8543047" cy="1066800"/>
          </a:xfrm>
        </p:spPr>
        <p:txBody>
          <a:bodyPr/>
          <a:lstStyle/>
          <a:p>
            <a:r>
              <a:rPr lang="en-US" dirty="0" smtClean="0"/>
              <a:t>Lesson 8 – Resources needed for more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9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conservation with resources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8339297"/>
              </p:ext>
            </p:extLst>
          </p:nvPr>
        </p:nvGraphicFramePr>
        <p:xfrm>
          <a:off x="457200" y="1397000"/>
          <a:ext cx="8305800" cy="531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1221" y="6544807"/>
            <a:ext cx="4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Percentage of Land Trusts “Agree” or “Strongly Agree”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249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9133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US" b="0" dirty="0" smtClean="0"/>
              <a:t>Largely believe they are benefiting birds and habitat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Nearly 1/2 put land under easement for birds; nearly 2/3 </a:t>
            </a:r>
            <a:r>
              <a:rPr lang="en-US" b="0" dirty="0"/>
              <a:t>considered birds in management plans &amp; prioritized </a:t>
            </a:r>
            <a:r>
              <a:rPr lang="en-US" b="0" dirty="0" smtClean="0"/>
              <a:t>land </a:t>
            </a:r>
            <a:r>
              <a:rPr lang="en-US" b="0" dirty="0"/>
              <a:t>for conservation for </a:t>
            </a:r>
            <a:r>
              <a:rPr lang="en-US" b="0" dirty="0" smtClean="0"/>
              <a:t>birds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Inventory of birds, bird walks, and “other habitat” management most common actions for birds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Majority believe there is right amount of info, using scientists and conservation plans</a:t>
            </a:r>
          </a:p>
          <a:p>
            <a:pPr marL="457200" indent="-457200">
              <a:buAutoNum type="arabicParenR"/>
            </a:pPr>
            <a:r>
              <a:rPr lang="en-US" b="0" dirty="0"/>
              <a:t>Greatest barrier is funding, then staff/volunteer </a:t>
            </a:r>
            <a:r>
              <a:rPr lang="en-US" b="0" dirty="0" smtClean="0"/>
              <a:t>capacity</a:t>
            </a:r>
          </a:p>
          <a:p>
            <a:pPr marL="457200" indent="-457200">
              <a:buAutoNum type="arabicParenR"/>
            </a:pPr>
            <a:r>
              <a:rPr lang="en-US" b="0" dirty="0"/>
              <a:t>Greatest motivation is </a:t>
            </a:r>
            <a:r>
              <a:rPr lang="en-US" b="0" dirty="0" smtClean="0"/>
              <a:t>land protection, then funding </a:t>
            </a:r>
            <a:r>
              <a:rPr lang="en-US" b="0" dirty="0"/>
              <a:t>(but all benefits are motivating</a:t>
            </a:r>
            <a:r>
              <a:rPr lang="en-US" b="0" dirty="0" smtClean="0"/>
              <a:t>)</a:t>
            </a:r>
          </a:p>
          <a:p>
            <a:pPr marL="457200" indent="-457200">
              <a:buAutoNum type="arabicParenR"/>
            </a:pPr>
            <a:r>
              <a:rPr lang="en-US" b="0" dirty="0"/>
              <a:t>Place-based info </a:t>
            </a:r>
            <a:r>
              <a:rPr lang="en-US" b="0" dirty="0" smtClean="0"/>
              <a:t>would </a:t>
            </a:r>
            <a:r>
              <a:rPr lang="en-US" b="0" dirty="0"/>
              <a:t>be beneficial, especially via the web </a:t>
            </a:r>
            <a:endParaRPr lang="en-US" b="0" dirty="0" smtClean="0"/>
          </a:p>
          <a:p>
            <a:pPr marL="457200" indent="-457200">
              <a:buAutoNum type="arabicParenR"/>
            </a:pPr>
            <a:r>
              <a:rPr lang="en-US" b="0" dirty="0"/>
              <a:t>Funds would </a:t>
            </a:r>
            <a:r>
              <a:rPr lang="en-US" b="0" dirty="0" smtClean="0"/>
              <a:t>best ensure </a:t>
            </a:r>
            <a:r>
              <a:rPr lang="en-US" b="0" dirty="0"/>
              <a:t>land trusts conserve more bird habitat, followed by monitoring support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2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03041" cy="4827880"/>
          </a:xfrm>
        </p:spPr>
        <p:txBody>
          <a:bodyPr>
            <a:normAutofit/>
          </a:bodyPr>
          <a:lstStyle/>
          <a:p>
            <a:r>
              <a:rPr lang="en-US" dirty="0" smtClean="0"/>
              <a:t>To engage land trusts in bird conservation: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Many already are! Learn from them and share their stories. </a:t>
            </a:r>
            <a:endParaRPr lang="en-US" b="0" dirty="0" smtClean="0"/>
          </a:p>
          <a:p>
            <a:pPr marL="457200" indent="-457200">
              <a:buAutoNum type="arabicParenR"/>
            </a:pPr>
            <a:r>
              <a:rPr lang="en-US" b="0" dirty="0" smtClean="0"/>
              <a:t>Address </a:t>
            </a:r>
            <a:r>
              <a:rPr lang="en-US" b="0" dirty="0" smtClean="0"/>
              <a:t>need for funding </a:t>
            </a:r>
            <a:r>
              <a:rPr lang="en-US" b="0" dirty="0" smtClean="0"/>
              <a:t>mechanisms. </a:t>
            </a:r>
            <a:endParaRPr lang="en-US" b="0" dirty="0" smtClean="0"/>
          </a:p>
          <a:p>
            <a:pPr marL="457200" indent="-457200">
              <a:buAutoNum type="arabicParenR"/>
            </a:pPr>
            <a:r>
              <a:rPr lang="en-US" b="0" dirty="0" smtClean="0"/>
              <a:t>Is it problematic that information sources typically don’t include bird conservation plans</a:t>
            </a:r>
            <a:r>
              <a:rPr lang="en-US" b="0" dirty="0" smtClean="0"/>
              <a:t>? </a:t>
            </a:r>
            <a:r>
              <a:rPr lang="en-US" b="0" dirty="0" smtClean="0"/>
              <a:t>If so, increase awareness and use of plans.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Address need for volunteers through connecting with </a:t>
            </a:r>
            <a:r>
              <a:rPr lang="en-US" b="0" dirty="0" err="1" smtClean="0"/>
              <a:t>eBirders</a:t>
            </a:r>
            <a:r>
              <a:rPr lang="en-US" b="0" dirty="0" smtClean="0"/>
              <a:t> and other bird enthusiasts. 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Provide land trusts with service area-based resources, connected to larger landscape.</a:t>
            </a:r>
          </a:p>
          <a:p>
            <a:pPr marL="457200" indent="-457200">
              <a:buAutoNum type="arabicParenR"/>
            </a:pPr>
            <a:r>
              <a:rPr lang="en-US" b="0" dirty="0" smtClean="0"/>
              <a:t>Follow-up with these 500+ land trusts who are </a:t>
            </a:r>
            <a:r>
              <a:rPr lang="en-US" b="0" dirty="0" smtClean="0"/>
              <a:t>interested in bird conservation.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207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Birds &amp; Land Trusts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26" y="2056974"/>
            <a:ext cx="6306227" cy="4273298"/>
          </a:xfrm>
          <a:prstGeom prst="rect">
            <a:avLst/>
          </a:prstGeom>
        </p:spPr>
      </p:pic>
      <p:pic>
        <p:nvPicPr>
          <p:cNvPr id="6" name="Picture 5" descr="2013-State-of-the-Birds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3" y="1752600"/>
            <a:ext cx="2218133" cy="17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6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dirty="0" smtClean="0"/>
              <a:t>Web Resource (with Associated Outreach)</a:t>
            </a:r>
          </a:p>
          <a:p>
            <a:r>
              <a:rPr lang="en-US" i="1" dirty="0" smtClean="0"/>
              <a:t>A Land Trust’s Road Map to Bird Conservation Resources</a:t>
            </a:r>
          </a:p>
          <a:p>
            <a:r>
              <a:rPr lang="en-US" sz="1400" i="1" dirty="0" smtClean="0"/>
              <a:t>~ Describe, Explain why/how/when land trust uses, Give example, Link~</a:t>
            </a:r>
            <a:endParaRPr lang="en-US" sz="1400" i="1" dirty="0"/>
          </a:p>
        </p:txBody>
      </p:sp>
      <p:pic>
        <p:nvPicPr>
          <p:cNvPr id="4" name="Picture 3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803387"/>
            <a:ext cx="4445000" cy="382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787" y="3390468"/>
            <a:ext cx="206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 conservation plans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91268" y="3575134"/>
            <a:ext cx="234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Bird Areas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62488" y="4175299"/>
            <a:ext cx="234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eBird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7737" y="5096708"/>
            <a:ext cx="234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About Birds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3726" y="6292959"/>
            <a:ext cx="356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Migratory Bird Day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5309" y="5632174"/>
            <a:ext cx="206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American Birds Online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03529" y="5096708"/>
            <a:ext cx="206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Ventures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4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dirty="0" err="1" smtClean="0"/>
              <a:t>eBird</a:t>
            </a:r>
            <a:r>
              <a:rPr lang="en-US" dirty="0" smtClean="0"/>
              <a:t> and Land Trusts</a:t>
            </a:r>
            <a:endParaRPr lang="en-US" sz="1400" i="1" dirty="0"/>
          </a:p>
        </p:txBody>
      </p:sp>
      <p:pic>
        <p:nvPicPr>
          <p:cNvPr id="4" name="Picture 3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98713"/>
            <a:ext cx="896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Birdwatchers = Citizen Science = Benefits for Land Trusts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9850" y="2839866"/>
            <a:ext cx="360902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Selection of land for protection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Data for grant proposals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Justification of easements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Repository for inventory and monitoring efforts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Connection to citizen scientists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monitoring volunteers </a:t>
            </a:r>
            <a:r>
              <a:rPr lang="en-US" sz="2000" dirty="0" smtClean="0">
                <a:sym typeface="Wingdings"/>
              </a:rPr>
              <a:t> supporters  donors</a:t>
            </a:r>
            <a:r>
              <a:rPr lang="en-US" sz="2500" dirty="0" smtClean="0">
                <a:sym typeface="Wingdings"/>
              </a:rPr>
              <a:t>?</a:t>
            </a:r>
          </a:p>
        </p:txBody>
      </p:sp>
      <p:pic>
        <p:nvPicPr>
          <p:cNvPr id="8" name="Picture 7" descr="Screen Shot 2014-08-26 at 4.0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47" y="2948609"/>
            <a:ext cx="3836659" cy="35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dirty="0" smtClean="0"/>
              <a:t>Land Trust Networks for Bird Conservation</a:t>
            </a:r>
            <a:endParaRPr lang="en-US" dirty="0"/>
          </a:p>
        </p:txBody>
      </p:sp>
      <p:pic>
        <p:nvPicPr>
          <p:cNvPr id="4" name="Picture 3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130" y="2319130"/>
            <a:ext cx="263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Ranges of SOTB </a:t>
            </a:r>
            <a:r>
              <a:rPr lang="en-US" dirty="0" err="1" smtClean="0"/>
              <a:t>Watchlist</a:t>
            </a:r>
            <a:r>
              <a:rPr lang="en-US" dirty="0" smtClean="0"/>
              <a:t> Species</a:t>
            </a:r>
            <a:endParaRPr lang="en-US" dirty="0"/>
          </a:p>
        </p:txBody>
      </p:sp>
      <p:sp>
        <p:nvSpPr>
          <p:cNvPr id="7" name="Plus 6"/>
          <p:cNvSpPr/>
          <p:nvPr/>
        </p:nvSpPr>
        <p:spPr>
          <a:xfrm>
            <a:off x="2755348" y="2495826"/>
            <a:ext cx="342348" cy="33130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26537" y="2441857"/>
            <a:ext cx="300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Locations of Land Trusts</a:t>
            </a:r>
            <a:endParaRPr lang="en-US" dirty="0"/>
          </a:p>
        </p:txBody>
      </p:sp>
      <p:sp>
        <p:nvSpPr>
          <p:cNvPr id="20" name="Plus 19"/>
          <p:cNvSpPr/>
          <p:nvPr/>
        </p:nvSpPr>
        <p:spPr>
          <a:xfrm>
            <a:off x="5334000" y="2479885"/>
            <a:ext cx="342348" cy="33130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83111" y="2441857"/>
            <a:ext cx="201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Private Land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26522" y="3313043"/>
            <a:ext cx="2900015" cy="5411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14678" y="5394999"/>
            <a:ext cx="537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Networks for Bird Conservation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795" y="3854174"/>
            <a:ext cx="1759370" cy="13195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35913" y="5097382"/>
            <a:ext cx="199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GWWA in Northern NY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0" y="5731050"/>
            <a:ext cx="1270000" cy="1028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30" y="5557976"/>
            <a:ext cx="1714357" cy="113637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6104" y="4933334"/>
            <a:ext cx="184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Sage Obligates in the West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833554"/>
            <a:ext cx="827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~ </a:t>
            </a:r>
            <a:r>
              <a:rPr lang="en-US" i="1" dirty="0" smtClean="0"/>
              <a:t>Identify and map clusters~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729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dirty="0" smtClean="0"/>
              <a:t>Land Trust Clusters for Bird Conservation</a:t>
            </a:r>
            <a:endParaRPr lang="en-US" dirty="0"/>
          </a:p>
        </p:txBody>
      </p:sp>
      <p:pic>
        <p:nvPicPr>
          <p:cNvPr id="4" name="Picture 3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752600"/>
            <a:ext cx="8554278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Mechanisms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Species specific conservation package &amp; high-level guidance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Come together for skills &amp; relationship-building workshop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Connect with state agency, local/regional bird conservation experts, &amp; partner biologists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Connect with local/regional </a:t>
            </a:r>
            <a:r>
              <a:rPr lang="en-US" b="0" dirty="0" err="1" smtClean="0"/>
              <a:t>eBirding</a:t>
            </a:r>
            <a:r>
              <a:rPr lang="en-US" b="0" dirty="0" smtClean="0"/>
              <a:t> community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Write a collaborative grant proposal for project to address priority species</a:t>
            </a:r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Build relationships between land trusts in a region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Build capacity for conservation planning, fundraising, monitoring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Site-specific support and technical assistance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More priority bird conservation on private lands!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Suggested</a:t>
            </a:r>
            <a:r>
              <a:rPr lang="en-US" sz="3000" dirty="0" smtClean="0"/>
              <a:t> citation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000" dirty="0" smtClean="0">
                <a:latin typeface="+mn-lt"/>
              </a:rPr>
              <a:t>Dayer, A.A., </a:t>
            </a:r>
            <a:r>
              <a:rPr lang="en-US" sz="2000" dirty="0" err="1" smtClean="0">
                <a:latin typeface="+mn-lt"/>
              </a:rPr>
              <a:t>Cosbar</a:t>
            </a:r>
            <a:r>
              <a:rPr lang="en-US" sz="2000" dirty="0" smtClean="0">
                <a:latin typeface="+mn-lt"/>
              </a:rPr>
              <a:t>, E., </a:t>
            </a:r>
            <a:r>
              <a:rPr lang="en-US" sz="2000" dirty="0" err="1" smtClean="0">
                <a:latin typeface="+mn-lt"/>
              </a:rPr>
              <a:t>Rodewald</a:t>
            </a:r>
            <a:r>
              <a:rPr lang="en-US" sz="2000" dirty="0" smtClean="0">
                <a:latin typeface="+mn-lt"/>
              </a:rPr>
              <a:t>, A. &amp; </a:t>
            </a:r>
            <a:r>
              <a:rPr lang="en-US" sz="2000" dirty="0" err="1" smtClean="0">
                <a:latin typeface="+mn-lt"/>
              </a:rPr>
              <a:t>Rohrbaugh</a:t>
            </a:r>
            <a:r>
              <a:rPr lang="en-US" sz="2000" dirty="0" smtClean="0">
                <a:latin typeface="+mn-lt"/>
              </a:rPr>
              <a:t>, R. (2014). </a:t>
            </a:r>
            <a:r>
              <a:rPr lang="en-US" sz="2000" i="1" dirty="0" smtClean="0">
                <a:latin typeface="+mn-lt"/>
              </a:rPr>
              <a:t>Land trusts and bird conservation: A needs assessment. Western states. </a:t>
            </a:r>
            <a:r>
              <a:rPr lang="en-US" sz="2000" dirty="0" smtClean="0">
                <a:latin typeface="+mn-lt"/>
              </a:rPr>
              <a:t>Ithaca, NY: Cornell Lab of Ornithology.</a:t>
            </a:r>
            <a:endParaRPr lang="en-US" sz="3000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4948946"/>
            <a:ext cx="7772400" cy="1066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Primary author contact information:</a:t>
            </a:r>
            <a:endParaRPr lang="en-US" dirty="0"/>
          </a:p>
          <a:p>
            <a:r>
              <a:rPr lang="en-US" dirty="0" smtClean="0"/>
              <a:t>Ashley </a:t>
            </a:r>
            <a:r>
              <a:rPr lang="en-US" dirty="0" smtClean="0"/>
              <a:t>Dayer   AAD86@CORNELL.EDU</a:t>
            </a:r>
            <a:endParaRPr lang="en-US" dirty="0"/>
          </a:p>
        </p:txBody>
      </p:sp>
      <p:pic>
        <p:nvPicPr>
          <p:cNvPr id="7" name="Picture 6" descr="CL_logo_al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252"/>
            <a:ext cx="3872422" cy="11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73014" cy="1371600"/>
          </a:xfrm>
        </p:spPr>
        <p:txBody>
          <a:bodyPr/>
          <a:lstStyle/>
          <a:p>
            <a:r>
              <a:rPr lang="en-US" dirty="0" smtClean="0"/>
              <a:t>Land Trust Initiative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8" y="1655459"/>
            <a:ext cx="45085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2742099"/>
            <a:ext cx="2540000" cy="2425700"/>
          </a:xfrm>
          <a:prstGeom prst="rect">
            <a:avLst/>
          </a:prstGeom>
        </p:spPr>
      </p:pic>
      <p:pic>
        <p:nvPicPr>
          <p:cNvPr id="7" name="Picture 6" descr="HDRU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"/>
          <a:stretch/>
        </p:blipFill>
        <p:spPr>
          <a:xfrm>
            <a:off x="457200" y="3326426"/>
            <a:ext cx="5308600" cy="941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698" y="2041340"/>
            <a:ext cx="3419550" cy="446759"/>
          </a:xfrm>
          <a:prstGeom prst="rect">
            <a:avLst/>
          </a:prstGeom>
        </p:spPr>
      </p:pic>
      <p:pic>
        <p:nvPicPr>
          <p:cNvPr id="10" name="Picture 9" descr="Screen Shot 2014-08-04 at 2.54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18961"/>
            <a:ext cx="4795520" cy="935957"/>
          </a:xfrm>
          <a:prstGeom prst="rect">
            <a:avLst/>
          </a:prstGeom>
        </p:spPr>
      </p:pic>
      <p:pic>
        <p:nvPicPr>
          <p:cNvPr id="11" name="Picture 10" descr="Screen Shot 2014-08-04 at 2.55.55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r="2853"/>
          <a:stretch/>
        </p:blipFill>
        <p:spPr>
          <a:xfrm>
            <a:off x="424608" y="4929038"/>
            <a:ext cx="4795520" cy="889923"/>
          </a:xfrm>
          <a:prstGeom prst="rect">
            <a:avLst/>
          </a:prstGeom>
        </p:spPr>
      </p:pic>
      <p:pic>
        <p:nvPicPr>
          <p:cNvPr id="12" name="Picture 11" descr="CL_logo_alt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5" y="0"/>
            <a:ext cx="3872422" cy="11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411299" cy="4968875"/>
          </a:xfrm>
        </p:spPr>
        <p:txBody>
          <a:bodyPr>
            <a:normAutofit/>
          </a:bodyPr>
          <a:lstStyle/>
          <a:p>
            <a:r>
              <a:rPr lang="en-US" b="0" dirty="0" smtClean="0"/>
              <a:t>1) Discovery phase</a:t>
            </a:r>
          </a:p>
          <a:p>
            <a:r>
              <a:rPr lang="en-US" b="0" dirty="0" smtClean="0"/>
              <a:t>2) Regional network interviews</a:t>
            </a:r>
          </a:p>
          <a:p>
            <a:r>
              <a:rPr lang="en-US" b="0" dirty="0" smtClean="0"/>
              <a:t>3) Land trust interviews</a:t>
            </a:r>
          </a:p>
          <a:p>
            <a:r>
              <a:rPr lang="en-US" b="0" dirty="0" smtClean="0"/>
              <a:t>4) Analysis of mission statements</a:t>
            </a:r>
          </a:p>
          <a:p>
            <a:r>
              <a:rPr lang="en-US" dirty="0" smtClean="0"/>
              <a:t>5) Online survey of land trusts</a:t>
            </a:r>
          </a:p>
          <a:p>
            <a:r>
              <a:rPr lang="en-US" b="0" dirty="0" smtClean="0"/>
              <a:t>6) St. Lawrence (NY) region on-the-</a:t>
            </a:r>
            <a:r>
              <a:rPr lang="en-US" b="0" dirty="0" smtClean="0"/>
              <a:t>ground case study</a:t>
            </a:r>
            <a:endParaRPr lang="en-US" b="0" dirty="0" smtClean="0"/>
          </a:p>
          <a:p>
            <a:r>
              <a:rPr lang="en-US" b="0" dirty="0" smtClean="0"/>
              <a:t>7) WINGS Over Western Waters pilot</a:t>
            </a:r>
          </a:p>
        </p:txBody>
      </p:sp>
    </p:spTree>
    <p:extLst>
      <p:ext uri="{BB962C8B-B14F-4D97-AF65-F5344CB8AC3E}">
        <p14:creationId xmlns:p14="http://schemas.microsoft.com/office/powerpoint/2010/main" val="16557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0" dirty="0" smtClean="0"/>
              <a:t>Understand </a:t>
            </a:r>
            <a:r>
              <a:rPr lang="en-US" b="0" dirty="0"/>
              <a:t>the current state of bird and habitat conservation by land trusts</a:t>
            </a:r>
          </a:p>
          <a:p>
            <a:pPr lvl="0"/>
            <a:r>
              <a:rPr lang="en-US" b="0" dirty="0"/>
              <a:t>Understand what bird conservation information </a:t>
            </a:r>
            <a:r>
              <a:rPr lang="en-US" b="0" dirty="0" smtClean="0"/>
              <a:t>is </a:t>
            </a:r>
            <a:r>
              <a:rPr lang="en-US" b="0" dirty="0"/>
              <a:t>currently informing land trusts</a:t>
            </a:r>
          </a:p>
          <a:p>
            <a:pPr lvl="0"/>
            <a:r>
              <a:rPr lang="en-US" b="0" dirty="0"/>
              <a:t>Explore motivations and barriers for bird and habitat conservation</a:t>
            </a:r>
          </a:p>
          <a:p>
            <a:pPr lvl="0"/>
            <a:r>
              <a:rPr lang="en-US" b="0" dirty="0" smtClean="0"/>
              <a:t>Consider </a:t>
            </a:r>
            <a:r>
              <a:rPr lang="en-US" b="0" dirty="0"/>
              <a:t>how to deliver </a:t>
            </a:r>
            <a:r>
              <a:rPr lang="en-US" b="0" dirty="0" smtClean="0"/>
              <a:t>information</a:t>
            </a:r>
          </a:p>
          <a:p>
            <a:pPr lvl="0"/>
            <a:r>
              <a:rPr lang="en-US" b="0" dirty="0" smtClean="0"/>
              <a:t>Identify other ways to support land trusts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2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Interviews to inform survey questions &amp; response options</a:t>
            </a:r>
          </a:p>
          <a:p>
            <a:r>
              <a:rPr lang="en-US" b="0" dirty="0" smtClean="0"/>
              <a:t>Online survey </a:t>
            </a:r>
          </a:p>
          <a:p>
            <a:r>
              <a:rPr lang="en-US" b="0" dirty="0" smtClean="0"/>
              <a:t>Emailed to US land trusts working at sub-national level</a:t>
            </a:r>
          </a:p>
          <a:p>
            <a:r>
              <a:rPr lang="en-US" b="0" dirty="0" smtClean="0"/>
              <a:t>5 email requests in March – April 2014</a:t>
            </a:r>
          </a:p>
          <a:p>
            <a:r>
              <a:rPr lang="en-US" b="0" dirty="0" smtClean="0"/>
              <a:t>Incentive: Rally registration drawing</a:t>
            </a:r>
          </a:p>
          <a:p>
            <a:r>
              <a:rPr lang="en-US" b="0" dirty="0" smtClean="0"/>
              <a:t>Non-response bias phone survey</a:t>
            </a:r>
          </a:p>
          <a:p>
            <a:endParaRPr lang="en-US" b="0" dirty="0" smtClean="0"/>
          </a:p>
          <a:p>
            <a:r>
              <a:rPr lang="en-US" b="0" dirty="0" smtClean="0"/>
              <a:t>614 respondents (response rate: 42%)</a:t>
            </a:r>
            <a:br>
              <a:rPr lang="en-US" b="0" dirty="0" smtClean="0"/>
            </a:br>
            <a:r>
              <a:rPr lang="en-US" b="0" dirty="0" smtClean="0"/>
              <a:t>144 </a:t>
            </a:r>
            <a:r>
              <a:rPr lang="en-US" b="0" dirty="0" smtClean="0"/>
              <a:t>from Western states (</a:t>
            </a:r>
            <a:r>
              <a:rPr lang="en-US" b="0" dirty="0">
                <a:solidFill>
                  <a:srgbClr val="000000"/>
                </a:solidFill>
              </a:rPr>
              <a:t>AK, AZ, CA, CO, HI, ID, MT, NV, NM, OR, TX, UT, WA, WY</a:t>
            </a:r>
            <a:r>
              <a:rPr lang="en-US" b="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52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04-08 at 2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/>
              <a:t>Largely believe </a:t>
            </a:r>
            <a:r>
              <a:rPr lang="en-US" sz="4000" cap="none" dirty="0"/>
              <a:t>they are benefiting birds and </a:t>
            </a:r>
            <a:r>
              <a:rPr lang="en-US" sz="4000" cap="none" dirty="0" smtClean="0"/>
              <a:t>habitat</a:t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endParaRPr lang="en-US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1 -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7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9828</TotalTime>
  <Words>1011</Words>
  <Application>Microsoft Macintosh PowerPoint</Application>
  <PresentationFormat>On-screen Show (4:3)</PresentationFormat>
  <Paragraphs>153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Essential</vt:lpstr>
      <vt:lpstr>Land Trusts &amp; Bird conservation:  A Needs Assessment  Western states</vt:lpstr>
      <vt:lpstr>Magnitude of land trust impacts</vt:lpstr>
      <vt:lpstr>State of the Birds &amp; Land Trusts</vt:lpstr>
      <vt:lpstr>Land Trust Initiative</vt:lpstr>
      <vt:lpstr>Phases</vt:lpstr>
      <vt:lpstr>Research goals</vt:lpstr>
      <vt:lpstr>Methods</vt:lpstr>
      <vt:lpstr>PowerPoint Presentation</vt:lpstr>
      <vt:lpstr>Largely believe they are benefiting birds and habitat  </vt:lpstr>
      <vt:lpstr>More than 50% of Land Benefits</vt:lpstr>
      <vt:lpstr>More than 50% of Land with this Habitat</vt:lpstr>
      <vt:lpstr> Nearly 1/2 of land trusts put land under easement due to birds   Nearly 2/3 considered birds in management plans &amp; prioritized land  for conservation for birds  (WoW!)</vt:lpstr>
      <vt:lpstr>Conservation Activities in Past 5 years</vt:lpstr>
      <vt:lpstr> Inventory of birds, bird walks, and “other habitat” management most common actions for birds</vt:lpstr>
      <vt:lpstr>More specific Activities in past 5 years</vt:lpstr>
      <vt:lpstr>Majority believe there is right amount of info, using scientists and conservation plans</vt:lpstr>
      <vt:lpstr>Amount of info?</vt:lpstr>
      <vt:lpstr>Type of Bird Info used in past 5 years</vt:lpstr>
      <vt:lpstr>Greatest barrier is funding, then staff/volunteer capacity (regardless of type of activity)</vt:lpstr>
      <vt:lpstr>Barriers</vt:lpstr>
      <vt:lpstr>Greatest motivation is land protection, then funding (but all benefits are motivating)</vt:lpstr>
      <vt:lpstr>Motivations for bird conservation</vt:lpstr>
      <vt:lpstr>Place-based info would be beneficial, especially via the web </vt:lpstr>
      <vt:lpstr>Increase conservation with Area-specific info</vt:lpstr>
      <vt:lpstr>How receive info</vt:lpstr>
      <vt:lpstr>Funds would best ensure land trusts conserve more bird habitat, followed by monitoring support</vt:lpstr>
      <vt:lpstr>Increase conservation with resources</vt:lpstr>
      <vt:lpstr>Lessons learned</vt:lpstr>
      <vt:lpstr>recommendations</vt:lpstr>
      <vt:lpstr>Next steps</vt:lpstr>
      <vt:lpstr>Next steps</vt:lpstr>
      <vt:lpstr>Next steps</vt:lpstr>
      <vt:lpstr>Next steps</vt:lpstr>
      <vt:lpstr>Suggested citation  Dayer, A.A., Cosbar, E., Rodewald, A. &amp; Rohrbaugh, R. (2014). Land trusts and bird conservation: A needs assessment. Western states. Ithaca, NY: Cornell Lab of Ornithology.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Interviews: LTA and Land Trust Network Staff</dc:title>
  <dc:creator>Ashley Dayer</dc:creator>
  <cp:lastModifiedBy>Ashley Dayer</cp:lastModifiedBy>
  <cp:revision>269</cp:revision>
  <dcterms:created xsi:type="dcterms:W3CDTF">2013-11-11T20:24:13Z</dcterms:created>
  <dcterms:modified xsi:type="dcterms:W3CDTF">2014-10-23T21:24:45Z</dcterms:modified>
</cp:coreProperties>
</file>