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16" r:id="rId13"/>
  </p:sldMasterIdLst>
  <p:notesMasterIdLst>
    <p:notesMasterId r:id="rId70"/>
  </p:notesMasterIdLst>
  <p:sldIdLst>
    <p:sldId id="257" r:id="rId14"/>
    <p:sldId id="259" r:id="rId15"/>
    <p:sldId id="260" r:id="rId16"/>
    <p:sldId id="261" r:id="rId17"/>
    <p:sldId id="264" r:id="rId18"/>
    <p:sldId id="266" r:id="rId19"/>
    <p:sldId id="268" r:id="rId20"/>
    <p:sldId id="272" r:id="rId21"/>
    <p:sldId id="273" r:id="rId22"/>
    <p:sldId id="274" r:id="rId23"/>
    <p:sldId id="269" r:id="rId24"/>
    <p:sldId id="270" r:id="rId25"/>
    <p:sldId id="275" r:id="rId26"/>
    <p:sldId id="276" r:id="rId27"/>
    <p:sldId id="308" r:id="rId28"/>
    <p:sldId id="309" r:id="rId29"/>
    <p:sldId id="323" r:id="rId30"/>
    <p:sldId id="313" r:id="rId31"/>
    <p:sldId id="315" r:id="rId32"/>
    <p:sldId id="317" r:id="rId33"/>
    <p:sldId id="318" r:id="rId34"/>
    <p:sldId id="319" r:id="rId35"/>
    <p:sldId id="320" r:id="rId36"/>
    <p:sldId id="321" r:id="rId37"/>
    <p:sldId id="279" r:id="rId38"/>
    <p:sldId id="304" r:id="rId39"/>
    <p:sldId id="280" r:id="rId40"/>
    <p:sldId id="284" r:id="rId41"/>
    <p:sldId id="326" r:id="rId42"/>
    <p:sldId id="288" r:id="rId43"/>
    <p:sldId id="328" r:id="rId44"/>
    <p:sldId id="329" r:id="rId45"/>
    <p:sldId id="331" r:id="rId46"/>
    <p:sldId id="289" r:id="rId47"/>
    <p:sldId id="291" r:id="rId48"/>
    <p:sldId id="292" r:id="rId49"/>
    <p:sldId id="290" r:id="rId50"/>
    <p:sldId id="307" r:id="rId51"/>
    <p:sldId id="285" r:id="rId52"/>
    <p:sldId id="296" r:id="rId53"/>
    <p:sldId id="297" r:id="rId54"/>
    <p:sldId id="293" r:id="rId55"/>
    <p:sldId id="294" r:id="rId56"/>
    <p:sldId id="286" r:id="rId57"/>
    <p:sldId id="333" r:id="rId58"/>
    <p:sldId id="335" r:id="rId59"/>
    <p:sldId id="334" r:id="rId60"/>
    <p:sldId id="298" r:id="rId61"/>
    <p:sldId id="336" r:id="rId62"/>
    <p:sldId id="305" r:id="rId63"/>
    <p:sldId id="281" r:id="rId64"/>
    <p:sldId id="337" r:id="rId65"/>
    <p:sldId id="301" r:id="rId66"/>
    <p:sldId id="303" r:id="rId67"/>
    <p:sldId id="306" r:id="rId68"/>
    <p:sldId id="30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CC00"/>
    <a:srgbClr val="FFFF99"/>
    <a:srgbClr val="1E8C20"/>
    <a:srgbClr val="254DF7"/>
    <a:srgbClr val="F06010"/>
    <a:srgbClr val="009341"/>
    <a:srgbClr val="FFFFFF"/>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4" autoAdjust="0"/>
    <p:restoredTop sz="91369" autoAdjust="0"/>
  </p:normalViewPr>
  <p:slideViewPr>
    <p:cSldViewPr>
      <p:cViewPr varScale="1">
        <p:scale>
          <a:sx n="77" d="100"/>
          <a:sy n="77" d="100"/>
        </p:scale>
        <p:origin x="1050" y="96"/>
      </p:cViewPr>
      <p:guideLst>
        <p:guide orient="horz" pos="2160"/>
        <p:guide pos="2880"/>
      </p:guideLst>
    </p:cSldViewPr>
  </p:slideViewPr>
  <p:outlineViewPr>
    <p:cViewPr>
      <p:scale>
        <a:sx n="33" d="100"/>
        <a:sy n="33" d="100"/>
      </p:scale>
      <p:origin x="0" y="-18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E:\Grasping%20Graphing%20-%20Graph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Grasping%20Graphing%20-%20Graph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E:\Grasping%20Graphing%20-%20Graph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E:\Grasping%20Graphing%20-%20Graph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ha\Documents\8th%20Semester\Lab%20of%20O\Grasping%20Graphing.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ha\Documents\8th%20Semester\Lab%20of%20O\Grasping%20Graphing.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F0"/>
              </a:solidFill>
            </c:spPr>
            <c:extLst>
              <c:ext xmlns:c16="http://schemas.microsoft.com/office/drawing/2014/chart" uri="{C3380CC4-5D6E-409C-BE32-E72D297353CC}">
                <c16:uniqueId val="{00000001-95C7-444E-B64F-4FAAAA89868B}"/>
              </c:ext>
            </c:extLst>
          </c:dPt>
          <c:dPt>
            <c:idx val="1"/>
            <c:bubble3D val="0"/>
            <c:spPr>
              <a:solidFill>
                <a:srgbClr val="FF3300"/>
              </a:solidFill>
            </c:spPr>
            <c:extLst>
              <c:ext xmlns:c16="http://schemas.microsoft.com/office/drawing/2014/chart" uri="{C3380CC4-5D6E-409C-BE32-E72D297353CC}">
                <c16:uniqueId val="{00000003-95C7-444E-B64F-4FAAAA89868B}"/>
              </c:ext>
            </c:extLst>
          </c:dPt>
          <c:cat>
            <c:strRef>
              <c:f>Sheet1!$A$2:$A$5</c:f>
              <c:strCache>
                <c:ptCount val="2"/>
                <c:pt idx="0">
                  <c:v>1st Qtr</c:v>
                </c:pt>
                <c:pt idx="1">
                  <c:v>2nd Qtr</c:v>
                </c:pt>
              </c:strCache>
            </c:strRef>
          </c:cat>
          <c:val>
            <c:numRef>
              <c:f>Sheet1!$B$2:$B$5</c:f>
              <c:numCache>
                <c:formatCode>General</c:formatCode>
                <c:ptCount val="4"/>
                <c:pt idx="0">
                  <c:v>24</c:v>
                </c:pt>
                <c:pt idx="1">
                  <c:v>5</c:v>
                </c:pt>
              </c:numCache>
            </c:numRef>
          </c:val>
          <c:extLst>
            <c:ext xmlns:c16="http://schemas.microsoft.com/office/drawing/2014/chart" uri="{C3380CC4-5D6E-409C-BE32-E72D297353CC}">
              <c16:uniqueId val="{00000004-95C7-444E-B64F-4FAAAA89868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Number of Bird Songs Heard When Raining and Not Raining</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E8C20"/>
            </a:solidFill>
            <a:ln>
              <a:noFill/>
            </a:ln>
            <a:effectLst/>
          </c:spPr>
          <c:invertIfNegative val="0"/>
          <c:cat>
            <c:strRef>
              <c:f>Sheet1!$A$7:$A$8</c:f>
              <c:strCache>
                <c:ptCount val="2"/>
                <c:pt idx="0">
                  <c:v>Raining</c:v>
                </c:pt>
                <c:pt idx="1">
                  <c:v>Not raining</c:v>
                </c:pt>
              </c:strCache>
            </c:strRef>
          </c:cat>
          <c:val>
            <c:numRef>
              <c:f>Sheet1!$D$7:$D$8</c:f>
              <c:numCache>
                <c:formatCode>General</c:formatCode>
                <c:ptCount val="2"/>
                <c:pt idx="0">
                  <c:v>8.3000000000000007</c:v>
                </c:pt>
                <c:pt idx="1">
                  <c:v>27.8</c:v>
                </c:pt>
              </c:numCache>
            </c:numRef>
          </c:val>
          <c:extLst>
            <c:ext xmlns:c16="http://schemas.microsoft.com/office/drawing/2014/chart" uri="{C3380CC4-5D6E-409C-BE32-E72D297353CC}">
              <c16:uniqueId val="{00000000-FAE0-4E8E-B01F-2A01DD4B08C5}"/>
            </c:ext>
          </c:extLst>
        </c:ser>
        <c:dLbls>
          <c:showLegendKey val="0"/>
          <c:showVal val="0"/>
          <c:showCatName val="0"/>
          <c:showSerName val="0"/>
          <c:showPercent val="0"/>
          <c:showBubbleSize val="0"/>
        </c:dLbls>
        <c:gapWidth val="219"/>
        <c:overlap val="-27"/>
        <c:axId val="338121592"/>
        <c:axId val="338121984"/>
      </c:barChart>
      <c:catAx>
        <c:axId val="338121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8121984"/>
        <c:crosses val="autoZero"/>
        <c:auto val="1"/>
        <c:lblAlgn val="ctr"/>
        <c:lblOffset val="100"/>
        <c:noMultiLvlLbl val="0"/>
      </c:catAx>
      <c:valAx>
        <c:axId val="33812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b="1"/>
                  <a:t>Average Number of Bird Songs</a:t>
                </a:r>
              </a:p>
            </c:rich>
          </c:tx>
          <c:layout>
            <c:manualLayout>
              <c:xMode val="edge"/>
              <c:yMode val="edge"/>
              <c:x val="2.2222222222222199E-2"/>
              <c:y val="0.250277777777777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121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Average Number of Bird Songs </a:t>
            </a:r>
            <a:r>
              <a:rPr lang="en-US" b="1" dirty="0" smtClean="0"/>
              <a:t>Heard </a:t>
            </a:r>
            <a:r>
              <a:rPr lang="en-US" b="1" dirty="0"/>
              <a:t>When Raining and Not Raining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Sheet1!$A$12</c:f>
              <c:strCache>
                <c:ptCount val="1"/>
                <c:pt idx="0">
                  <c:v>March </c:v>
                </c:pt>
              </c:strCache>
            </c:strRef>
          </c:tx>
          <c:spPr>
            <a:solidFill>
              <a:srgbClr val="92D050"/>
            </a:solidFill>
            <a:ln>
              <a:noFill/>
            </a:ln>
            <a:effectLst/>
          </c:spPr>
          <c:invertIfNegative val="0"/>
          <c:cat>
            <c:strRef>
              <c:f>Sheet1!$B$11:$C$11</c:f>
              <c:strCache>
                <c:ptCount val="2"/>
                <c:pt idx="0">
                  <c:v>Raining</c:v>
                </c:pt>
                <c:pt idx="1">
                  <c:v>Not Raining</c:v>
                </c:pt>
              </c:strCache>
            </c:strRef>
          </c:cat>
          <c:val>
            <c:numRef>
              <c:f>Sheet1!$B$12:$C$12</c:f>
              <c:numCache>
                <c:formatCode>General</c:formatCode>
                <c:ptCount val="2"/>
                <c:pt idx="0">
                  <c:v>1.75</c:v>
                </c:pt>
                <c:pt idx="1">
                  <c:v>11</c:v>
                </c:pt>
              </c:numCache>
            </c:numRef>
          </c:val>
          <c:extLst>
            <c:ext xmlns:c16="http://schemas.microsoft.com/office/drawing/2014/chart" uri="{C3380CC4-5D6E-409C-BE32-E72D297353CC}">
              <c16:uniqueId val="{00000000-1593-4D05-A800-28284B77E96A}"/>
            </c:ext>
          </c:extLst>
        </c:ser>
        <c:ser>
          <c:idx val="1"/>
          <c:order val="1"/>
          <c:tx>
            <c:strRef>
              <c:f>Sheet1!$A$13</c:f>
              <c:strCache>
                <c:ptCount val="1"/>
                <c:pt idx="0">
                  <c:v>April </c:v>
                </c:pt>
              </c:strCache>
            </c:strRef>
          </c:tx>
          <c:spPr>
            <a:solidFill>
              <a:schemeClr val="accent6">
                <a:lumMod val="60000"/>
                <a:lumOff val="40000"/>
              </a:schemeClr>
            </a:solidFill>
            <a:ln>
              <a:noFill/>
            </a:ln>
            <a:effectLst/>
          </c:spPr>
          <c:invertIfNegative val="0"/>
          <c:cat>
            <c:strRef>
              <c:f>Sheet1!$B$11:$C$11</c:f>
              <c:strCache>
                <c:ptCount val="2"/>
                <c:pt idx="0">
                  <c:v>Raining</c:v>
                </c:pt>
                <c:pt idx="1">
                  <c:v>Not Raining</c:v>
                </c:pt>
              </c:strCache>
            </c:strRef>
          </c:cat>
          <c:val>
            <c:numRef>
              <c:f>Sheet1!$B$13:$C$13</c:f>
              <c:numCache>
                <c:formatCode>General</c:formatCode>
                <c:ptCount val="2"/>
                <c:pt idx="0">
                  <c:v>0</c:v>
                </c:pt>
                <c:pt idx="1">
                  <c:v>31.8</c:v>
                </c:pt>
              </c:numCache>
            </c:numRef>
          </c:val>
          <c:extLst>
            <c:ext xmlns:c16="http://schemas.microsoft.com/office/drawing/2014/chart" uri="{C3380CC4-5D6E-409C-BE32-E72D297353CC}">
              <c16:uniqueId val="{00000001-1593-4D05-A800-28284B77E96A}"/>
            </c:ext>
          </c:extLst>
        </c:ser>
        <c:ser>
          <c:idx val="2"/>
          <c:order val="2"/>
          <c:tx>
            <c:strRef>
              <c:f>Sheet1!$A$14</c:f>
              <c:strCache>
                <c:ptCount val="1"/>
                <c:pt idx="0">
                  <c:v>May</c:v>
                </c:pt>
              </c:strCache>
            </c:strRef>
          </c:tx>
          <c:spPr>
            <a:solidFill>
              <a:srgbClr val="FF6600"/>
            </a:solidFill>
            <a:ln>
              <a:noFill/>
            </a:ln>
            <a:effectLst/>
          </c:spPr>
          <c:invertIfNegative val="0"/>
          <c:cat>
            <c:strRef>
              <c:f>Sheet1!$B$11:$C$11</c:f>
              <c:strCache>
                <c:ptCount val="2"/>
                <c:pt idx="0">
                  <c:v>Raining</c:v>
                </c:pt>
                <c:pt idx="1">
                  <c:v>Not Raining</c:v>
                </c:pt>
              </c:strCache>
            </c:strRef>
          </c:cat>
          <c:val>
            <c:numRef>
              <c:f>Sheet1!$B$14:$C$14</c:f>
              <c:numCache>
                <c:formatCode>General</c:formatCode>
                <c:ptCount val="2"/>
                <c:pt idx="0">
                  <c:v>4.5</c:v>
                </c:pt>
                <c:pt idx="1">
                  <c:v>20.5</c:v>
                </c:pt>
              </c:numCache>
            </c:numRef>
          </c:val>
          <c:extLst>
            <c:ext xmlns:c16="http://schemas.microsoft.com/office/drawing/2014/chart" uri="{C3380CC4-5D6E-409C-BE32-E72D297353CC}">
              <c16:uniqueId val="{00000002-1593-4D05-A800-28284B77E96A}"/>
            </c:ext>
          </c:extLst>
        </c:ser>
        <c:ser>
          <c:idx val="3"/>
          <c:order val="3"/>
          <c:tx>
            <c:strRef>
              <c:f>Sheet1!$A$15</c:f>
              <c:strCache>
                <c:ptCount val="1"/>
                <c:pt idx="0">
                  <c:v>June</c:v>
                </c:pt>
              </c:strCache>
            </c:strRef>
          </c:tx>
          <c:spPr>
            <a:solidFill>
              <a:srgbClr val="00B0F0"/>
            </a:solidFill>
            <a:ln>
              <a:noFill/>
            </a:ln>
            <a:effectLst/>
          </c:spPr>
          <c:invertIfNegative val="0"/>
          <c:cat>
            <c:strRef>
              <c:f>Sheet1!$B$11:$C$11</c:f>
              <c:strCache>
                <c:ptCount val="2"/>
                <c:pt idx="0">
                  <c:v>Raining</c:v>
                </c:pt>
                <c:pt idx="1">
                  <c:v>Not Raining</c:v>
                </c:pt>
              </c:strCache>
            </c:strRef>
          </c:cat>
          <c:val>
            <c:numRef>
              <c:f>Sheet1!$B$15:$C$15</c:f>
              <c:numCache>
                <c:formatCode>General</c:formatCode>
                <c:ptCount val="2"/>
                <c:pt idx="0">
                  <c:v>0</c:v>
                </c:pt>
                <c:pt idx="1">
                  <c:v>27</c:v>
                </c:pt>
              </c:numCache>
            </c:numRef>
          </c:val>
          <c:extLst>
            <c:ext xmlns:c16="http://schemas.microsoft.com/office/drawing/2014/chart" uri="{C3380CC4-5D6E-409C-BE32-E72D297353CC}">
              <c16:uniqueId val="{00000003-1593-4D05-A800-28284B77E96A}"/>
            </c:ext>
          </c:extLst>
        </c:ser>
        <c:dLbls>
          <c:showLegendKey val="0"/>
          <c:showVal val="0"/>
          <c:showCatName val="0"/>
          <c:showSerName val="0"/>
          <c:showPercent val="0"/>
          <c:showBubbleSize val="0"/>
        </c:dLbls>
        <c:gapWidth val="150"/>
        <c:axId val="338122768"/>
        <c:axId val="338123160"/>
      </c:barChart>
      <c:catAx>
        <c:axId val="33812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8123160"/>
        <c:crosses val="autoZero"/>
        <c:auto val="1"/>
        <c:lblAlgn val="ctr"/>
        <c:lblOffset val="100"/>
        <c:noMultiLvlLbl val="0"/>
      </c:catAx>
      <c:valAx>
        <c:axId val="338123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a:t>Average Number of Bird Songs</a:t>
                </a:r>
              </a:p>
            </c:rich>
          </c:tx>
          <c:layout>
            <c:manualLayout>
              <c:xMode val="edge"/>
              <c:yMode val="edge"/>
              <c:x val="1.1111111111111099E-2"/>
              <c:y val="0.24630395158938501"/>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1227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Number of Bird Songs Heard When Raining and Not Raining</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rgbClr val="FFFF99"/>
              </a:solidFill>
            </a:ln>
          </c:spPr>
          <c:dPt>
            <c:idx val="0"/>
            <c:bubble3D val="0"/>
            <c:spPr>
              <a:solidFill>
                <a:srgbClr val="FFFF99"/>
              </a:solidFill>
              <a:ln>
                <a:solidFill>
                  <a:srgbClr val="FFFF99"/>
                </a:solidFill>
              </a:ln>
              <a:effectLst/>
            </c:spPr>
            <c:extLst>
              <c:ext xmlns:c16="http://schemas.microsoft.com/office/drawing/2014/chart" uri="{C3380CC4-5D6E-409C-BE32-E72D297353CC}">
                <c16:uniqueId val="{00000001-E304-4BFF-8CC9-D633BA8965C4}"/>
              </c:ext>
            </c:extLst>
          </c:dPt>
          <c:dPt>
            <c:idx val="1"/>
            <c:bubble3D val="0"/>
            <c:spPr>
              <a:solidFill>
                <a:srgbClr val="99CC00"/>
              </a:solidFill>
              <a:ln>
                <a:solidFill>
                  <a:srgbClr val="FFFF99"/>
                </a:solidFill>
              </a:ln>
              <a:effectLst/>
            </c:spPr>
            <c:extLst>
              <c:ext xmlns:c16="http://schemas.microsoft.com/office/drawing/2014/chart" uri="{C3380CC4-5D6E-409C-BE32-E72D297353CC}">
                <c16:uniqueId val="{00000003-E304-4BFF-8CC9-D633BA8965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Sheet1!$A$7:$A$8</c:f>
              <c:strCache>
                <c:ptCount val="2"/>
                <c:pt idx="0">
                  <c:v>Raining</c:v>
                </c:pt>
                <c:pt idx="1">
                  <c:v>Not raining</c:v>
                </c:pt>
              </c:strCache>
            </c:strRef>
          </c:cat>
          <c:val>
            <c:numRef>
              <c:f>Sheet1!$D$7:$D$8</c:f>
              <c:numCache>
                <c:formatCode>General</c:formatCode>
                <c:ptCount val="2"/>
                <c:pt idx="0">
                  <c:v>8.3000000000000007</c:v>
                </c:pt>
                <c:pt idx="1">
                  <c:v>27.8</c:v>
                </c:pt>
              </c:numCache>
            </c:numRef>
          </c:val>
          <c:extLst>
            <c:ext xmlns:c16="http://schemas.microsoft.com/office/drawing/2014/chart" uri="{C3380CC4-5D6E-409C-BE32-E72D297353CC}">
              <c16:uniqueId val="{00000004-E304-4BFF-8CC9-D633BA8965C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Number of Bird Songs Heard When Raining and Not Raining</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E8C20"/>
            </a:solidFill>
            <a:ln>
              <a:noFill/>
            </a:ln>
            <a:effectLst/>
          </c:spPr>
          <c:invertIfNegative val="0"/>
          <c:cat>
            <c:strRef>
              <c:f>Sheet1!$A$7:$A$8</c:f>
              <c:strCache>
                <c:ptCount val="2"/>
                <c:pt idx="0">
                  <c:v>Raining</c:v>
                </c:pt>
                <c:pt idx="1">
                  <c:v>Not raining</c:v>
                </c:pt>
              </c:strCache>
            </c:strRef>
          </c:cat>
          <c:val>
            <c:numRef>
              <c:f>Sheet1!$D$7:$D$8</c:f>
              <c:numCache>
                <c:formatCode>General</c:formatCode>
                <c:ptCount val="2"/>
                <c:pt idx="0">
                  <c:v>4.5</c:v>
                </c:pt>
                <c:pt idx="1">
                  <c:v>20.5</c:v>
                </c:pt>
              </c:numCache>
            </c:numRef>
          </c:val>
          <c:extLst>
            <c:ext xmlns:c16="http://schemas.microsoft.com/office/drawing/2014/chart" uri="{C3380CC4-5D6E-409C-BE32-E72D297353CC}">
              <c16:uniqueId val="{00000000-90CB-4CE0-8149-42970BBC23B2}"/>
            </c:ext>
          </c:extLst>
        </c:ser>
        <c:dLbls>
          <c:showLegendKey val="0"/>
          <c:showVal val="0"/>
          <c:showCatName val="0"/>
          <c:showSerName val="0"/>
          <c:showPercent val="0"/>
          <c:showBubbleSize val="0"/>
        </c:dLbls>
        <c:gapWidth val="219"/>
        <c:overlap val="-27"/>
        <c:axId val="338416712"/>
        <c:axId val="338417104"/>
      </c:barChart>
      <c:catAx>
        <c:axId val="33841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8417104"/>
        <c:crosses val="autoZero"/>
        <c:auto val="1"/>
        <c:lblAlgn val="ctr"/>
        <c:lblOffset val="100"/>
        <c:noMultiLvlLbl val="0"/>
      </c:catAx>
      <c:valAx>
        <c:axId val="33841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b="1"/>
                  <a:t>Average Number of Bird Songs</a:t>
                </a:r>
              </a:p>
            </c:rich>
          </c:tx>
          <c:layout>
            <c:manualLayout>
              <c:xMode val="edge"/>
              <c:yMode val="edge"/>
              <c:x val="2.2222222222222199E-2"/>
              <c:y val="0.250277777777777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416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Number of Bird Songs Heard When Raining and Not Raining</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rgbClr val="FFFF99"/>
              </a:solidFill>
            </a:ln>
          </c:spPr>
          <c:dPt>
            <c:idx val="0"/>
            <c:bubble3D val="0"/>
            <c:spPr>
              <a:solidFill>
                <a:srgbClr val="FFFF99"/>
              </a:solidFill>
              <a:ln>
                <a:solidFill>
                  <a:srgbClr val="FFFF99"/>
                </a:solidFill>
              </a:ln>
              <a:effectLst/>
            </c:spPr>
            <c:extLst>
              <c:ext xmlns:c16="http://schemas.microsoft.com/office/drawing/2014/chart" uri="{C3380CC4-5D6E-409C-BE32-E72D297353CC}">
                <c16:uniqueId val="{00000001-0990-4CD2-96BB-BD050AB4C457}"/>
              </c:ext>
            </c:extLst>
          </c:dPt>
          <c:dPt>
            <c:idx val="1"/>
            <c:bubble3D val="0"/>
            <c:spPr>
              <a:solidFill>
                <a:srgbClr val="99CC00"/>
              </a:solidFill>
              <a:ln>
                <a:solidFill>
                  <a:srgbClr val="FFFF99"/>
                </a:solidFill>
              </a:ln>
              <a:effectLst/>
            </c:spPr>
            <c:extLst>
              <c:ext xmlns:c16="http://schemas.microsoft.com/office/drawing/2014/chart" uri="{C3380CC4-5D6E-409C-BE32-E72D297353CC}">
                <c16:uniqueId val="{00000003-0990-4CD2-96BB-BD050AB4C4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Sheet1!$A$7:$A$8</c:f>
              <c:strCache>
                <c:ptCount val="2"/>
                <c:pt idx="0">
                  <c:v>Raining</c:v>
                </c:pt>
                <c:pt idx="1">
                  <c:v>Not raining</c:v>
                </c:pt>
              </c:strCache>
            </c:strRef>
          </c:cat>
          <c:val>
            <c:numRef>
              <c:f>Sheet1!$D$7:$D$8</c:f>
              <c:numCache>
                <c:formatCode>General</c:formatCode>
                <c:ptCount val="2"/>
                <c:pt idx="0">
                  <c:v>8.3000000000000007</c:v>
                </c:pt>
                <c:pt idx="1">
                  <c:v>27.8</c:v>
                </c:pt>
              </c:numCache>
            </c:numRef>
          </c:val>
          <c:extLst>
            <c:ext xmlns:c16="http://schemas.microsoft.com/office/drawing/2014/chart" uri="{C3380CC4-5D6E-409C-BE32-E72D297353CC}">
              <c16:uniqueId val="{00000004-0990-4CD2-96BB-BD050AB4C45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Number of Barn Swallow Songs from March to June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Sheet1!$D$22</c:f>
              <c:strCache>
                <c:ptCount val="1"/>
                <c:pt idx="0">
                  <c:v>Date</c:v>
                </c:pt>
              </c:strCache>
            </c:strRef>
          </c:tx>
          <c:spPr>
            <a:ln w="28575" cap="rnd">
              <a:solidFill>
                <a:srgbClr val="003399"/>
              </a:solidFill>
              <a:round/>
            </a:ln>
            <a:effectLst/>
          </c:spPr>
          <c:marker>
            <c:symbol val="square"/>
            <c:size val="6"/>
            <c:spPr>
              <a:solidFill>
                <a:srgbClr val="003399"/>
              </a:solidFill>
              <a:ln w="9525">
                <a:solidFill>
                  <a:srgbClr val="003399"/>
                </a:solidFill>
              </a:ln>
              <a:effectLst/>
            </c:spPr>
          </c:marker>
          <c:xVal>
            <c:numRef>
              <c:f>Sheet1!$C$23:$C$38</c:f>
              <c:numCache>
                <c:formatCode>General</c:formatCode>
                <c:ptCount val="16"/>
                <c:pt idx="0">
                  <c:v>0</c:v>
                </c:pt>
                <c:pt idx="1">
                  <c:v>2</c:v>
                </c:pt>
                <c:pt idx="2">
                  <c:v>2</c:v>
                </c:pt>
                <c:pt idx="3">
                  <c:v>7</c:v>
                </c:pt>
                <c:pt idx="4">
                  <c:v>12</c:v>
                </c:pt>
                <c:pt idx="5">
                  <c:v>17</c:v>
                </c:pt>
                <c:pt idx="6">
                  <c:v>17</c:v>
                </c:pt>
                <c:pt idx="7">
                  <c:v>18</c:v>
                </c:pt>
                <c:pt idx="8">
                  <c:v>6</c:v>
                </c:pt>
                <c:pt idx="9">
                  <c:v>15</c:v>
                </c:pt>
                <c:pt idx="10">
                  <c:v>16</c:v>
                </c:pt>
                <c:pt idx="11">
                  <c:v>4</c:v>
                </c:pt>
                <c:pt idx="12">
                  <c:v>13</c:v>
                </c:pt>
                <c:pt idx="13">
                  <c:v>12</c:v>
                </c:pt>
                <c:pt idx="14">
                  <c:v>15</c:v>
                </c:pt>
                <c:pt idx="15">
                  <c:v>10</c:v>
                </c:pt>
              </c:numCache>
            </c:numRef>
          </c:xVal>
          <c:yVal>
            <c:numRef>
              <c:f>Sheet1!$D$23:$D$38</c:f>
              <c:numCache>
                <c:formatCode>m/d;@</c:formatCode>
                <c:ptCount val="16"/>
                <c:pt idx="0">
                  <c:v>42069</c:v>
                </c:pt>
                <c:pt idx="1">
                  <c:v>42076</c:v>
                </c:pt>
                <c:pt idx="2">
                  <c:v>42083</c:v>
                </c:pt>
                <c:pt idx="3">
                  <c:v>42090</c:v>
                </c:pt>
                <c:pt idx="4">
                  <c:v>42097</c:v>
                </c:pt>
                <c:pt idx="5">
                  <c:v>42104</c:v>
                </c:pt>
                <c:pt idx="6">
                  <c:v>42111</c:v>
                </c:pt>
                <c:pt idx="7">
                  <c:v>42118</c:v>
                </c:pt>
                <c:pt idx="8">
                  <c:v>42125</c:v>
                </c:pt>
                <c:pt idx="9">
                  <c:v>42132</c:v>
                </c:pt>
                <c:pt idx="10">
                  <c:v>42139</c:v>
                </c:pt>
                <c:pt idx="11">
                  <c:v>42146</c:v>
                </c:pt>
                <c:pt idx="12">
                  <c:v>42160</c:v>
                </c:pt>
                <c:pt idx="13">
                  <c:v>42167</c:v>
                </c:pt>
                <c:pt idx="14">
                  <c:v>42174</c:v>
                </c:pt>
                <c:pt idx="15">
                  <c:v>42181</c:v>
                </c:pt>
              </c:numCache>
            </c:numRef>
          </c:yVal>
          <c:smooth val="0"/>
          <c:extLst>
            <c:ext xmlns:c16="http://schemas.microsoft.com/office/drawing/2014/chart" uri="{C3380CC4-5D6E-409C-BE32-E72D297353CC}">
              <c16:uniqueId val="{00000000-AB70-4E5D-A14C-A86F101C2D73}"/>
            </c:ext>
          </c:extLst>
        </c:ser>
        <c:dLbls>
          <c:showLegendKey val="0"/>
          <c:showVal val="0"/>
          <c:showCatName val="0"/>
          <c:showSerName val="0"/>
          <c:showPercent val="0"/>
          <c:showBubbleSize val="0"/>
        </c:dLbls>
        <c:axId val="218258384"/>
        <c:axId val="335567112"/>
      </c:scatterChart>
      <c:valAx>
        <c:axId val="2182583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Number of Barn Swallow Songs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567112"/>
        <c:crosses val="autoZero"/>
        <c:crossBetween val="midCat"/>
        <c:majorUnit val="2"/>
      </c:valAx>
      <c:valAx>
        <c:axId val="335567112"/>
        <c:scaling>
          <c:orientation val="minMax"/>
          <c:max val="42181"/>
          <c:min val="4206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Date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m/d;@"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258384"/>
        <c:crosses val="autoZero"/>
        <c:crossBetween val="midCat"/>
        <c:majorUnit val="14"/>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 of Barn Swallow Songs from March to June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Sheet1!$C$3</c:f>
              <c:strCache>
                <c:ptCount val="1"/>
                <c:pt idx="0">
                  <c:v># of individual Barn Swallow Songs</c:v>
                </c:pt>
              </c:strCache>
            </c:strRef>
          </c:tx>
          <c:spPr>
            <a:ln w="28575" cap="rnd">
              <a:solidFill>
                <a:srgbClr val="003399"/>
              </a:solidFill>
              <a:round/>
            </a:ln>
            <a:effectLst/>
          </c:spPr>
          <c:marker>
            <c:symbol val="square"/>
            <c:size val="8"/>
            <c:spPr>
              <a:solidFill>
                <a:srgbClr val="003399"/>
              </a:solidFill>
              <a:ln w="9525">
                <a:solidFill>
                  <a:srgbClr val="003399"/>
                </a:solidFill>
              </a:ln>
              <a:effectLst/>
            </c:spPr>
          </c:marker>
          <c:cat>
            <c:numRef>
              <c:f>Sheet1!$B$4:$B$19</c:f>
              <c:numCache>
                <c:formatCode>d\-mmm</c:formatCode>
                <c:ptCount val="16"/>
                <c:pt idx="0">
                  <c:v>42069</c:v>
                </c:pt>
                <c:pt idx="1">
                  <c:v>42076</c:v>
                </c:pt>
                <c:pt idx="2">
                  <c:v>42083</c:v>
                </c:pt>
                <c:pt idx="3">
                  <c:v>42090</c:v>
                </c:pt>
                <c:pt idx="4">
                  <c:v>42097</c:v>
                </c:pt>
                <c:pt idx="5">
                  <c:v>42104</c:v>
                </c:pt>
                <c:pt idx="6">
                  <c:v>42111</c:v>
                </c:pt>
                <c:pt idx="7">
                  <c:v>42118</c:v>
                </c:pt>
                <c:pt idx="8">
                  <c:v>42125</c:v>
                </c:pt>
                <c:pt idx="9">
                  <c:v>42132</c:v>
                </c:pt>
                <c:pt idx="10">
                  <c:v>42139</c:v>
                </c:pt>
                <c:pt idx="11">
                  <c:v>42146</c:v>
                </c:pt>
                <c:pt idx="12">
                  <c:v>42160</c:v>
                </c:pt>
                <c:pt idx="13">
                  <c:v>42167</c:v>
                </c:pt>
                <c:pt idx="14">
                  <c:v>42174</c:v>
                </c:pt>
                <c:pt idx="15">
                  <c:v>42181</c:v>
                </c:pt>
              </c:numCache>
            </c:numRef>
          </c:cat>
          <c:val>
            <c:numRef>
              <c:f>Sheet1!$C$4:$C$19</c:f>
              <c:numCache>
                <c:formatCode>General</c:formatCode>
                <c:ptCount val="16"/>
                <c:pt idx="0">
                  <c:v>0</c:v>
                </c:pt>
                <c:pt idx="1">
                  <c:v>2</c:v>
                </c:pt>
                <c:pt idx="2">
                  <c:v>2</c:v>
                </c:pt>
                <c:pt idx="3">
                  <c:v>7</c:v>
                </c:pt>
                <c:pt idx="4">
                  <c:v>12</c:v>
                </c:pt>
                <c:pt idx="5">
                  <c:v>17</c:v>
                </c:pt>
                <c:pt idx="6">
                  <c:v>17</c:v>
                </c:pt>
                <c:pt idx="7">
                  <c:v>18</c:v>
                </c:pt>
                <c:pt idx="8">
                  <c:v>6</c:v>
                </c:pt>
                <c:pt idx="9">
                  <c:v>15</c:v>
                </c:pt>
                <c:pt idx="10">
                  <c:v>16</c:v>
                </c:pt>
                <c:pt idx="11">
                  <c:v>4</c:v>
                </c:pt>
                <c:pt idx="12">
                  <c:v>13</c:v>
                </c:pt>
                <c:pt idx="13">
                  <c:v>12</c:v>
                </c:pt>
                <c:pt idx="14">
                  <c:v>15</c:v>
                </c:pt>
                <c:pt idx="15">
                  <c:v>10</c:v>
                </c:pt>
              </c:numCache>
            </c:numRef>
          </c:val>
          <c:smooth val="0"/>
          <c:extLst>
            <c:ext xmlns:c16="http://schemas.microsoft.com/office/drawing/2014/chart" uri="{C3380CC4-5D6E-409C-BE32-E72D297353CC}">
              <c16:uniqueId val="{00000000-A026-4C68-BC36-E2FC239658C2}"/>
            </c:ext>
          </c:extLst>
        </c:ser>
        <c:dLbls>
          <c:showLegendKey val="0"/>
          <c:showVal val="0"/>
          <c:showCatName val="0"/>
          <c:showSerName val="0"/>
          <c:showPercent val="0"/>
          <c:showBubbleSize val="0"/>
        </c:dLbls>
        <c:marker val="1"/>
        <c:smooth val="0"/>
        <c:axId val="336889104"/>
        <c:axId val="336905776"/>
      </c:lineChart>
      <c:dateAx>
        <c:axId val="33688910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Date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6905776"/>
        <c:crosses val="autoZero"/>
        <c:auto val="1"/>
        <c:lblOffset val="100"/>
        <c:baseTimeUnit val="days"/>
        <c:majorUnit val="14"/>
        <c:majorTimeUnit val="days"/>
      </c:dateAx>
      <c:valAx>
        <c:axId val="33690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Number of Barn Swallow Songs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6889104"/>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 of Barn Swallow Songs from March to June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Sheet1!$C$3</c:f>
              <c:strCache>
                <c:ptCount val="1"/>
                <c:pt idx="0">
                  <c:v># of individual Barn Swallow Songs</c:v>
                </c:pt>
              </c:strCache>
            </c:strRef>
          </c:tx>
          <c:spPr>
            <a:ln w="28575" cap="rnd">
              <a:solidFill>
                <a:srgbClr val="003399"/>
              </a:solidFill>
              <a:round/>
            </a:ln>
            <a:effectLst/>
          </c:spPr>
          <c:marker>
            <c:symbol val="square"/>
            <c:size val="8"/>
            <c:spPr>
              <a:solidFill>
                <a:srgbClr val="003399"/>
              </a:solidFill>
              <a:ln w="9525">
                <a:solidFill>
                  <a:srgbClr val="003399"/>
                </a:solidFill>
              </a:ln>
              <a:effectLst/>
            </c:spPr>
          </c:marker>
          <c:cat>
            <c:numRef>
              <c:f>Sheet1!$B$4:$B$19</c:f>
              <c:numCache>
                <c:formatCode>d\-mmm</c:formatCode>
                <c:ptCount val="16"/>
                <c:pt idx="0">
                  <c:v>42069</c:v>
                </c:pt>
                <c:pt idx="1">
                  <c:v>42076</c:v>
                </c:pt>
                <c:pt idx="2">
                  <c:v>42083</c:v>
                </c:pt>
                <c:pt idx="3">
                  <c:v>42090</c:v>
                </c:pt>
                <c:pt idx="4">
                  <c:v>42097</c:v>
                </c:pt>
                <c:pt idx="5">
                  <c:v>42104</c:v>
                </c:pt>
                <c:pt idx="6">
                  <c:v>42111</c:v>
                </c:pt>
                <c:pt idx="7">
                  <c:v>42118</c:v>
                </c:pt>
                <c:pt idx="8">
                  <c:v>42125</c:v>
                </c:pt>
                <c:pt idx="9">
                  <c:v>42132</c:v>
                </c:pt>
                <c:pt idx="10">
                  <c:v>42139</c:v>
                </c:pt>
                <c:pt idx="11">
                  <c:v>42146</c:v>
                </c:pt>
                <c:pt idx="12">
                  <c:v>42160</c:v>
                </c:pt>
                <c:pt idx="13">
                  <c:v>42167</c:v>
                </c:pt>
                <c:pt idx="14">
                  <c:v>42174</c:v>
                </c:pt>
                <c:pt idx="15">
                  <c:v>42181</c:v>
                </c:pt>
              </c:numCache>
            </c:numRef>
          </c:cat>
          <c:val>
            <c:numRef>
              <c:f>Sheet1!$C$4:$C$19</c:f>
              <c:numCache>
                <c:formatCode>General</c:formatCode>
                <c:ptCount val="16"/>
                <c:pt idx="0">
                  <c:v>0</c:v>
                </c:pt>
                <c:pt idx="1">
                  <c:v>2</c:v>
                </c:pt>
                <c:pt idx="2">
                  <c:v>2</c:v>
                </c:pt>
                <c:pt idx="3">
                  <c:v>7</c:v>
                </c:pt>
                <c:pt idx="4">
                  <c:v>12</c:v>
                </c:pt>
                <c:pt idx="5">
                  <c:v>17</c:v>
                </c:pt>
                <c:pt idx="6">
                  <c:v>17</c:v>
                </c:pt>
                <c:pt idx="7">
                  <c:v>18</c:v>
                </c:pt>
                <c:pt idx="8">
                  <c:v>6</c:v>
                </c:pt>
                <c:pt idx="9">
                  <c:v>15</c:v>
                </c:pt>
                <c:pt idx="10">
                  <c:v>16</c:v>
                </c:pt>
                <c:pt idx="11">
                  <c:v>4</c:v>
                </c:pt>
                <c:pt idx="12">
                  <c:v>13</c:v>
                </c:pt>
                <c:pt idx="13">
                  <c:v>12</c:v>
                </c:pt>
                <c:pt idx="14">
                  <c:v>15</c:v>
                </c:pt>
                <c:pt idx="15">
                  <c:v>10</c:v>
                </c:pt>
              </c:numCache>
            </c:numRef>
          </c:val>
          <c:smooth val="0"/>
          <c:extLst>
            <c:ext xmlns:c16="http://schemas.microsoft.com/office/drawing/2014/chart" uri="{C3380CC4-5D6E-409C-BE32-E72D297353CC}">
              <c16:uniqueId val="{00000000-8740-4686-8B35-9EB60CC28684}"/>
            </c:ext>
          </c:extLst>
        </c:ser>
        <c:dLbls>
          <c:showLegendKey val="0"/>
          <c:showVal val="0"/>
          <c:showCatName val="0"/>
          <c:showSerName val="0"/>
          <c:showPercent val="0"/>
          <c:showBubbleSize val="0"/>
        </c:dLbls>
        <c:marker val="1"/>
        <c:smooth val="0"/>
        <c:axId val="336924912"/>
        <c:axId val="336923400"/>
      </c:lineChart>
      <c:dateAx>
        <c:axId val="33692491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Date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6923400"/>
        <c:crosses val="autoZero"/>
        <c:auto val="1"/>
        <c:lblOffset val="100"/>
        <c:baseTimeUnit val="days"/>
        <c:majorUnit val="14"/>
        <c:majorTimeUnit val="days"/>
      </c:dateAx>
      <c:valAx>
        <c:axId val="336923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Number of Barn Swallow Songs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6924912"/>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 of Barn Swallow Songs from March to June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Sheet1!$C$3</c:f>
              <c:strCache>
                <c:ptCount val="1"/>
                <c:pt idx="0">
                  <c:v># of individual Barn Swallow Songs</c:v>
                </c:pt>
              </c:strCache>
            </c:strRef>
          </c:tx>
          <c:spPr>
            <a:ln w="28575" cap="rnd">
              <a:solidFill>
                <a:srgbClr val="003399"/>
              </a:solidFill>
              <a:round/>
            </a:ln>
            <a:effectLst/>
          </c:spPr>
          <c:marker>
            <c:symbol val="square"/>
            <c:size val="8"/>
            <c:spPr>
              <a:solidFill>
                <a:srgbClr val="003399"/>
              </a:solidFill>
              <a:ln w="9525">
                <a:solidFill>
                  <a:srgbClr val="003399"/>
                </a:solidFill>
              </a:ln>
              <a:effectLst/>
            </c:spPr>
          </c:marker>
          <c:cat>
            <c:numRef>
              <c:f>Sheet1!$B$4:$B$19</c:f>
              <c:numCache>
                <c:formatCode>d\-mmm</c:formatCode>
                <c:ptCount val="16"/>
                <c:pt idx="0">
                  <c:v>42069</c:v>
                </c:pt>
                <c:pt idx="1">
                  <c:v>42076</c:v>
                </c:pt>
                <c:pt idx="2">
                  <c:v>42083</c:v>
                </c:pt>
                <c:pt idx="3">
                  <c:v>42090</c:v>
                </c:pt>
                <c:pt idx="4">
                  <c:v>42097</c:v>
                </c:pt>
                <c:pt idx="5">
                  <c:v>42104</c:v>
                </c:pt>
                <c:pt idx="6">
                  <c:v>42111</c:v>
                </c:pt>
                <c:pt idx="7">
                  <c:v>42118</c:v>
                </c:pt>
                <c:pt idx="8">
                  <c:v>42125</c:v>
                </c:pt>
                <c:pt idx="9">
                  <c:v>42132</c:v>
                </c:pt>
                <c:pt idx="10">
                  <c:v>42139</c:v>
                </c:pt>
                <c:pt idx="11">
                  <c:v>42146</c:v>
                </c:pt>
                <c:pt idx="12">
                  <c:v>42160</c:v>
                </c:pt>
                <c:pt idx="13">
                  <c:v>42167</c:v>
                </c:pt>
                <c:pt idx="14">
                  <c:v>42174</c:v>
                </c:pt>
                <c:pt idx="15">
                  <c:v>42181</c:v>
                </c:pt>
              </c:numCache>
            </c:numRef>
          </c:cat>
          <c:val>
            <c:numRef>
              <c:f>Sheet1!$C$4:$C$19</c:f>
              <c:numCache>
                <c:formatCode>General</c:formatCode>
                <c:ptCount val="16"/>
                <c:pt idx="0">
                  <c:v>0</c:v>
                </c:pt>
                <c:pt idx="1">
                  <c:v>2</c:v>
                </c:pt>
                <c:pt idx="2">
                  <c:v>2</c:v>
                </c:pt>
                <c:pt idx="3">
                  <c:v>7</c:v>
                </c:pt>
                <c:pt idx="4">
                  <c:v>12</c:v>
                </c:pt>
                <c:pt idx="5">
                  <c:v>17</c:v>
                </c:pt>
                <c:pt idx="6">
                  <c:v>17</c:v>
                </c:pt>
                <c:pt idx="7">
                  <c:v>18</c:v>
                </c:pt>
                <c:pt idx="8">
                  <c:v>6</c:v>
                </c:pt>
                <c:pt idx="9">
                  <c:v>15</c:v>
                </c:pt>
                <c:pt idx="10">
                  <c:v>16</c:v>
                </c:pt>
                <c:pt idx="11">
                  <c:v>4</c:v>
                </c:pt>
                <c:pt idx="12">
                  <c:v>13</c:v>
                </c:pt>
                <c:pt idx="13">
                  <c:v>12</c:v>
                </c:pt>
                <c:pt idx="14">
                  <c:v>15</c:v>
                </c:pt>
                <c:pt idx="15">
                  <c:v>10</c:v>
                </c:pt>
              </c:numCache>
            </c:numRef>
          </c:val>
          <c:smooth val="0"/>
          <c:extLst>
            <c:ext xmlns:c16="http://schemas.microsoft.com/office/drawing/2014/chart" uri="{C3380CC4-5D6E-409C-BE32-E72D297353CC}">
              <c16:uniqueId val="{00000000-1AEB-4ADE-916E-A1D741EAF74C}"/>
            </c:ext>
          </c:extLst>
        </c:ser>
        <c:dLbls>
          <c:showLegendKey val="0"/>
          <c:showVal val="0"/>
          <c:showCatName val="0"/>
          <c:showSerName val="0"/>
          <c:showPercent val="0"/>
          <c:showBubbleSize val="0"/>
        </c:dLbls>
        <c:marker val="1"/>
        <c:smooth val="0"/>
        <c:axId val="337089216"/>
        <c:axId val="337089600"/>
      </c:lineChart>
      <c:dateAx>
        <c:axId val="33708921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Date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7089600"/>
        <c:crosses val="autoZero"/>
        <c:auto val="1"/>
        <c:lblOffset val="100"/>
        <c:baseTimeUnit val="days"/>
        <c:majorUnit val="14"/>
        <c:majorTimeUnit val="days"/>
      </c:dateAx>
      <c:valAx>
        <c:axId val="337089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Number of Barn Swallow Songs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708921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dirty="0">
                <a:latin typeface="Franklin Gothic Medium" pitchFamily="34" charset="0"/>
              </a:rPr>
              <a:t>Number of Bird</a:t>
            </a:r>
            <a:r>
              <a:rPr lang="en-US" sz="1600" b="0" baseline="0" dirty="0">
                <a:latin typeface="Franklin Gothic Medium" pitchFamily="34" charset="0"/>
              </a:rPr>
              <a:t> Songs Heard vs. Temperature from March to June</a:t>
            </a:r>
            <a:endParaRPr lang="en-US" sz="1600" b="0" dirty="0">
              <a:latin typeface="Franklin Gothic Medium" pitchFamily="34" charset="0"/>
            </a:endParaRPr>
          </a:p>
        </c:rich>
      </c:tx>
      <c:overlay val="0"/>
    </c:title>
    <c:autoTitleDeleted val="0"/>
    <c:plotArea>
      <c:layout>
        <c:manualLayout>
          <c:layoutTarget val="inner"/>
          <c:xMode val="edge"/>
          <c:yMode val="edge"/>
          <c:x val="0.136787572567212"/>
          <c:y val="0.28220246662715498"/>
          <c:w val="0.82361197967375399"/>
          <c:h val="0.53565558471857799"/>
        </c:manualLayout>
      </c:layout>
      <c:scatterChart>
        <c:scatterStyle val="lineMarker"/>
        <c:varyColors val="0"/>
        <c:ser>
          <c:idx val="0"/>
          <c:order val="0"/>
          <c:tx>
            <c:strRef>
              <c:f>Sheet1!$F$1</c:f>
              <c:strCache>
                <c:ptCount val="1"/>
                <c:pt idx="0">
                  <c:v>total # of individual songs heard</c:v>
                </c:pt>
              </c:strCache>
            </c:strRef>
          </c:tx>
          <c:spPr>
            <a:ln>
              <a:solidFill>
                <a:srgbClr val="FF0000"/>
              </a:solidFill>
            </a:ln>
          </c:spPr>
          <c:marker>
            <c:symbol val="circle"/>
            <c:size val="10"/>
            <c:spPr>
              <a:solidFill>
                <a:srgbClr val="00B050"/>
              </a:solidFill>
              <a:ln>
                <a:noFill/>
              </a:ln>
            </c:spPr>
          </c:marker>
          <c:xVal>
            <c:numRef>
              <c:f>Sheet1!$B$2:$B$17</c:f>
              <c:numCache>
                <c:formatCode>General</c:formatCode>
                <c:ptCount val="16"/>
                <c:pt idx="0">
                  <c:v>45</c:v>
                </c:pt>
                <c:pt idx="1">
                  <c:v>48</c:v>
                </c:pt>
                <c:pt idx="2">
                  <c:v>36</c:v>
                </c:pt>
                <c:pt idx="3">
                  <c:v>50</c:v>
                </c:pt>
                <c:pt idx="4">
                  <c:v>52</c:v>
                </c:pt>
                <c:pt idx="5">
                  <c:v>48</c:v>
                </c:pt>
                <c:pt idx="6">
                  <c:v>40</c:v>
                </c:pt>
                <c:pt idx="7">
                  <c:v>55</c:v>
                </c:pt>
                <c:pt idx="8">
                  <c:v>58</c:v>
                </c:pt>
                <c:pt idx="9">
                  <c:v>55</c:v>
                </c:pt>
                <c:pt idx="10">
                  <c:v>63</c:v>
                </c:pt>
                <c:pt idx="11">
                  <c:v>59</c:v>
                </c:pt>
                <c:pt idx="12">
                  <c:v>65</c:v>
                </c:pt>
                <c:pt idx="13">
                  <c:v>67</c:v>
                </c:pt>
                <c:pt idx="14">
                  <c:v>59</c:v>
                </c:pt>
                <c:pt idx="15">
                  <c:v>65</c:v>
                </c:pt>
              </c:numCache>
            </c:numRef>
          </c:xVal>
          <c:yVal>
            <c:numRef>
              <c:f>Sheet1!$F$2:$F$17</c:f>
              <c:numCache>
                <c:formatCode>General</c:formatCode>
                <c:ptCount val="16"/>
                <c:pt idx="0">
                  <c:v>12</c:v>
                </c:pt>
                <c:pt idx="1">
                  <c:v>14</c:v>
                </c:pt>
                <c:pt idx="2">
                  <c:v>7</c:v>
                </c:pt>
                <c:pt idx="3">
                  <c:v>18</c:v>
                </c:pt>
                <c:pt idx="4">
                  <c:v>26</c:v>
                </c:pt>
                <c:pt idx="5">
                  <c:v>32</c:v>
                </c:pt>
                <c:pt idx="6">
                  <c:v>35</c:v>
                </c:pt>
                <c:pt idx="7">
                  <c:v>34</c:v>
                </c:pt>
                <c:pt idx="8">
                  <c:v>12</c:v>
                </c:pt>
                <c:pt idx="9">
                  <c:v>42</c:v>
                </c:pt>
                <c:pt idx="10">
                  <c:v>40</c:v>
                </c:pt>
                <c:pt idx="11">
                  <c:v>6</c:v>
                </c:pt>
                <c:pt idx="12">
                  <c:v>28</c:v>
                </c:pt>
                <c:pt idx="13">
                  <c:v>30</c:v>
                </c:pt>
                <c:pt idx="14">
                  <c:v>26</c:v>
                </c:pt>
                <c:pt idx="15">
                  <c:v>24</c:v>
                </c:pt>
              </c:numCache>
            </c:numRef>
          </c:yVal>
          <c:smooth val="0"/>
          <c:extLst>
            <c:ext xmlns:c16="http://schemas.microsoft.com/office/drawing/2014/chart" uri="{C3380CC4-5D6E-409C-BE32-E72D297353CC}">
              <c16:uniqueId val="{00000000-36F5-4964-954E-41C496F8CB1C}"/>
            </c:ext>
          </c:extLst>
        </c:ser>
        <c:dLbls>
          <c:showLegendKey val="0"/>
          <c:showVal val="0"/>
          <c:showCatName val="0"/>
          <c:showSerName val="0"/>
          <c:showPercent val="0"/>
          <c:showBubbleSize val="0"/>
        </c:dLbls>
        <c:axId val="336230312"/>
        <c:axId val="336230704"/>
      </c:scatterChart>
      <c:valAx>
        <c:axId val="336230312"/>
        <c:scaling>
          <c:orientation val="minMax"/>
          <c:max val="75"/>
          <c:min val="30"/>
        </c:scaling>
        <c:delete val="0"/>
        <c:axPos val="b"/>
        <c:title>
          <c:tx>
            <c:rich>
              <a:bodyPr/>
              <a:lstStyle/>
              <a:p>
                <a:pPr>
                  <a:defRPr/>
                </a:pPr>
                <a:r>
                  <a:rPr lang="en-US" b="0">
                    <a:latin typeface="Franklin Gothic Medium" pitchFamily="34" charset="0"/>
                  </a:rPr>
                  <a:t>Temperature (°F)</a:t>
                </a:r>
              </a:p>
            </c:rich>
          </c:tx>
          <c:overlay val="0"/>
        </c:title>
        <c:numFmt formatCode="General" sourceLinked="1"/>
        <c:majorTickMark val="out"/>
        <c:minorTickMark val="none"/>
        <c:tickLblPos val="nextTo"/>
        <c:crossAx val="336230704"/>
        <c:crosses val="autoZero"/>
        <c:crossBetween val="midCat"/>
        <c:majorUnit val="5"/>
      </c:valAx>
      <c:valAx>
        <c:axId val="336230704"/>
        <c:scaling>
          <c:orientation val="minMax"/>
        </c:scaling>
        <c:delete val="0"/>
        <c:axPos val="l"/>
        <c:majorGridlines/>
        <c:title>
          <c:tx>
            <c:rich>
              <a:bodyPr rot="-5400000" vert="horz"/>
              <a:lstStyle/>
              <a:p>
                <a:pPr>
                  <a:defRPr/>
                </a:pPr>
                <a:r>
                  <a:rPr lang="en-US" b="0">
                    <a:latin typeface="Franklin Gothic Medium" pitchFamily="34" charset="0"/>
                  </a:rPr>
                  <a:t>Number of Bird</a:t>
                </a:r>
                <a:r>
                  <a:rPr lang="en-US" b="0" baseline="0">
                    <a:latin typeface="Franklin Gothic Medium" pitchFamily="34" charset="0"/>
                  </a:rPr>
                  <a:t> Songs</a:t>
                </a:r>
                <a:endParaRPr lang="en-US" b="0">
                  <a:latin typeface="Franklin Gothic Medium" pitchFamily="34" charset="0"/>
                </a:endParaRPr>
              </a:p>
            </c:rich>
          </c:tx>
          <c:overlay val="0"/>
        </c:title>
        <c:numFmt formatCode="General" sourceLinked="1"/>
        <c:majorTickMark val="out"/>
        <c:minorTickMark val="none"/>
        <c:tickLblPos val="nextTo"/>
        <c:crossAx val="336230312"/>
        <c:crosses val="autoZero"/>
        <c:crossBetween val="midCat"/>
      </c:valAx>
    </c:plotArea>
    <c:plotVisOnly val="1"/>
    <c:dispBlanksAs val="gap"/>
    <c:showDLblsOverMax val="0"/>
  </c:chart>
  <c:spPr>
    <a:solidFill>
      <a:srgbClr val="FFFFFF">
        <a:alpha val="74902"/>
      </a:srgbClr>
    </a:solid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dirty="0">
                <a:latin typeface="Franklin Gothic Medium" pitchFamily="34" charset="0"/>
              </a:rPr>
              <a:t>Number of Bird</a:t>
            </a:r>
            <a:r>
              <a:rPr lang="en-US" sz="1600" b="0" baseline="0" dirty="0">
                <a:latin typeface="Franklin Gothic Medium" pitchFamily="34" charset="0"/>
              </a:rPr>
              <a:t> Songs Heard vs. Temperature from March to June</a:t>
            </a:r>
            <a:endParaRPr lang="en-US" sz="1600" b="0" dirty="0">
              <a:latin typeface="Franklin Gothic Medium" pitchFamily="34" charset="0"/>
            </a:endParaRPr>
          </a:p>
        </c:rich>
      </c:tx>
      <c:layout>
        <c:manualLayout>
          <c:xMode val="edge"/>
          <c:yMode val="edge"/>
          <c:x val="0.171015625"/>
          <c:y val="2.5000000000000001E-2"/>
        </c:manualLayout>
      </c:layout>
      <c:overlay val="0"/>
    </c:title>
    <c:autoTitleDeleted val="0"/>
    <c:plotArea>
      <c:layout/>
      <c:scatterChart>
        <c:scatterStyle val="lineMarker"/>
        <c:varyColors val="0"/>
        <c:ser>
          <c:idx val="0"/>
          <c:order val="1"/>
          <c:tx>
            <c:strRef>
              <c:f>Sheet1!$F$1</c:f>
              <c:strCache>
                <c:ptCount val="1"/>
                <c:pt idx="0">
                  <c:v>total # of individual songs heard</c:v>
                </c:pt>
              </c:strCache>
            </c:strRef>
          </c:tx>
          <c:spPr>
            <a:ln w="28575">
              <a:noFill/>
            </a:ln>
          </c:spPr>
          <c:xVal>
            <c:numRef>
              <c:f>Sheet1!$B$2:$B$17</c:f>
              <c:numCache>
                <c:formatCode>General</c:formatCode>
                <c:ptCount val="16"/>
                <c:pt idx="0">
                  <c:v>45</c:v>
                </c:pt>
                <c:pt idx="1">
                  <c:v>48</c:v>
                </c:pt>
                <c:pt idx="2">
                  <c:v>36</c:v>
                </c:pt>
                <c:pt idx="3">
                  <c:v>50</c:v>
                </c:pt>
                <c:pt idx="4">
                  <c:v>52</c:v>
                </c:pt>
                <c:pt idx="5">
                  <c:v>48</c:v>
                </c:pt>
                <c:pt idx="6">
                  <c:v>40</c:v>
                </c:pt>
                <c:pt idx="7">
                  <c:v>55</c:v>
                </c:pt>
                <c:pt idx="8">
                  <c:v>58</c:v>
                </c:pt>
                <c:pt idx="9">
                  <c:v>55</c:v>
                </c:pt>
                <c:pt idx="10">
                  <c:v>63</c:v>
                </c:pt>
                <c:pt idx="11">
                  <c:v>59</c:v>
                </c:pt>
                <c:pt idx="12">
                  <c:v>65</c:v>
                </c:pt>
                <c:pt idx="13">
                  <c:v>67</c:v>
                </c:pt>
                <c:pt idx="14">
                  <c:v>59</c:v>
                </c:pt>
                <c:pt idx="15">
                  <c:v>65</c:v>
                </c:pt>
              </c:numCache>
            </c:numRef>
          </c:xVal>
          <c:yVal>
            <c:numRef>
              <c:f>Sheet1!$F$2:$F$17</c:f>
              <c:numCache>
                <c:formatCode>General</c:formatCode>
                <c:ptCount val="16"/>
                <c:pt idx="0">
                  <c:v>12</c:v>
                </c:pt>
                <c:pt idx="1">
                  <c:v>14</c:v>
                </c:pt>
                <c:pt idx="2">
                  <c:v>7</c:v>
                </c:pt>
                <c:pt idx="3">
                  <c:v>18</c:v>
                </c:pt>
                <c:pt idx="4">
                  <c:v>26</c:v>
                </c:pt>
                <c:pt idx="5">
                  <c:v>32</c:v>
                </c:pt>
                <c:pt idx="6">
                  <c:v>35</c:v>
                </c:pt>
                <c:pt idx="7">
                  <c:v>34</c:v>
                </c:pt>
                <c:pt idx="8">
                  <c:v>12</c:v>
                </c:pt>
                <c:pt idx="9">
                  <c:v>42</c:v>
                </c:pt>
                <c:pt idx="10">
                  <c:v>40</c:v>
                </c:pt>
                <c:pt idx="11">
                  <c:v>6</c:v>
                </c:pt>
                <c:pt idx="12">
                  <c:v>28</c:v>
                </c:pt>
                <c:pt idx="13">
                  <c:v>30</c:v>
                </c:pt>
                <c:pt idx="14">
                  <c:v>26</c:v>
                </c:pt>
                <c:pt idx="15">
                  <c:v>24</c:v>
                </c:pt>
              </c:numCache>
            </c:numRef>
          </c:yVal>
          <c:smooth val="0"/>
          <c:extLst>
            <c:ext xmlns:c16="http://schemas.microsoft.com/office/drawing/2014/chart" uri="{C3380CC4-5D6E-409C-BE32-E72D297353CC}">
              <c16:uniqueId val="{00000000-3F14-4F8F-9FE7-776AF6273789}"/>
            </c:ext>
          </c:extLst>
        </c:ser>
        <c:ser>
          <c:idx val="2"/>
          <c:order val="0"/>
          <c:tx>
            <c:strRef>
              <c:f>Sheet1!$F$1</c:f>
              <c:strCache>
                <c:ptCount val="1"/>
                <c:pt idx="0">
                  <c:v>total # of individual songs heard</c:v>
                </c:pt>
              </c:strCache>
            </c:strRef>
          </c:tx>
          <c:spPr>
            <a:ln w="28575">
              <a:noFill/>
            </a:ln>
          </c:spPr>
          <c:marker>
            <c:symbol val="circle"/>
            <c:size val="10"/>
            <c:spPr>
              <a:solidFill>
                <a:srgbClr val="00B050"/>
              </a:solidFill>
              <a:ln>
                <a:noFill/>
              </a:ln>
            </c:spPr>
          </c:marker>
          <c:xVal>
            <c:numRef>
              <c:f>Sheet1!$B$2:$B$17</c:f>
              <c:numCache>
                <c:formatCode>General</c:formatCode>
                <c:ptCount val="16"/>
                <c:pt idx="0">
                  <c:v>45</c:v>
                </c:pt>
                <c:pt idx="1">
                  <c:v>48</c:v>
                </c:pt>
                <c:pt idx="2">
                  <c:v>36</c:v>
                </c:pt>
                <c:pt idx="3">
                  <c:v>50</c:v>
                </c:pt>
                <c:pt idx="4">
                  <c:v>52</c:v>
                </c:pt>
                <c:pt idx="5">
                  <c:v>48</c:v>
                </c:pt>
                <c:pt idx="6">
                  <c:v>40</c:v>
                </c:pt>
                <c:pt idx="7">
                  <c:v>55</c:v>
                </c:pt>
                <c:pt idx="8">
                  <c:v>58</c:v>
                </c:pt>
                <c:pt idx="9">
                  <c:v>55</c:v>
                </c:pt>
                <c:pt idx="10">
                  <c:v>63</c:v>
                </c:pt>
                <c:pt idx="11">
                  <c:v>59</c:v>
                </c:pt>
                <c:pt idx="12">
                  <c:v>65</c:v>
                </c:pt>
                <c:pt idx="13">
                  <c:v>67</c:v>
                </c:pt>
                <c:pt idx="14">
                  <c:v>59</c:v>
                </c:pt>
                <c:pt idx="15">
                  <c:v>65</c:v>
                </c:pt>
              </c:numCache>
            </c:numRef>
          </c:xVal>
          <c:yVal>
            <c:numRef>
              <c:f>Sheet1!$F$2:$F$17</c:f>
              <c:numCache>
                <c:formatCode>General</c:formatCode>
                <c:ptCount val="16"/>
                <c:pt idx="0">
                  <c:v>12</c:v>
                </c:pt>
                <c:pt idx="1">
                  <c:v>14</c:v>
                </c:pt>
                <c:pt idx="2">
                  <c:v>7</c:v>
                </c:pt>
                <c:pt idx="3">
                  <c:v>18</c:v>
                </c:pt>
                <c:pt idx="4">
                  <c:v>26</c:v>
                </c:pt>
                <c:pt idx="5">
                  <c:v>32</c:v>
                </c:pt>
                <c:pt idx="6">
                  <c:v>35</c:v>
                </c:pt>
                <c:pt idx="7">
                  <c:v>34</c:v>
                </c:pt>
                <c:pt idx="8">
                  <c:v>12</c:v>
                </c:pt>
                <c:pt idx="9">
                  <c:v>42</c:v>
                </c:pt>
                <c:pt idx="10">
                  <c:v>40</c:v>
                </c:pt>
                <c:pt idx="11">
                  <c:v>6</c:v>
                </c:pt>
                <c:pt idx="12">
                  <c:v>28</c:v>
                </c:pt>
                <c:pt idx="13">
                  <c:v>30</c:v>
                </c:pt>
                <c:pt idx="14">
                  <c:v>26</c:v>
                </c:pt>
                <c:pt idx="15">
                  <c:v>24</c:v>
                </c:pt>
              </c:numCache>
            </c:numRef>
          </c:yVal>
          <c:smooth val="0"/>
          <c:extLst>
            <c:ext xmlns:c16="http://schemas.microsoft.com/office/drawing/2014/chart" uri="{C3380CC4-5D6E-409C-BE32-E72D297353CC}">
              <c16:uniqueId val="{00000001-3F14-4F8F-9FE7-776AF6273789}"/>
            </c:ext>
          </c:extLst>
        </c:ser>
        <c:dLbls>
          <c:showLegendKey val="0"/>
          <c:showVal val="0"/>
          <c:showCatName val="0"/>
          <c:showSerName val="0"/>
          <c:showPercent val="0"/>
          <c:showBubbleSize val="0"/>
        </c:dLbls>
        <c:axId val="336231488"/>
        <c:axId val="336231880"/>
      </c:scatterChart>
      <c:valAx>
        <c:axId val="336231488"/>
        <c:scaling>
          <c:orientation val="minMax"/>
          <c:max val="75"/>
          <c:min val="30"/>
        </c:scaling>
        <c:delete val="0"/>
        <c:axPos val="b"/>
        <c:title>
          <c:tx>
            <c:rich>
              <a:bodyPr/>
              <a:lstStyle/>
              <a:p>
                <a:pPr>
                  <a:defRPr/>
                </a:pPr>
                <a:r>
                  <a:rPr lang="en-US" sz="1050" b="0" dirty="0">
                    <a:latin typeface="Franklin Gothic Medium" pitchFamily="34" charset="0"/>
                  </a:rPr>
                  <a:t>Temperature (°F)</a:t>
                </a:r>
              </a:p>
            </c:rich>
          </c:tx>
          <c:overlay val="0"/>
        </c:title>
        <c:numFmt formatCode="General" sourceLinked="1"/>
        <c:majorTickMark val="out"/>
        <c:minorTickMark val="none"/>
        <c:tickLblPos val="nextTo"/>
        <c:crossAx val="336231880"/>
        <c:crosses val="autoZero"/>
        <c:crossBetween val="midCat"/>
        <c:majorUnit val="5"/>
      </c:valAx>
      <c:valAx>
        <c:axId val="336231880"/>
        <c:scaling>
          <c:orientation val="minMax"/>
        </c:scaling>
        <c:delete val="0"/>
        <c:axPos val="l"/>
        <c:majorGridlines/>
        <c:title>
          <c:tx>
            <c:rich>
              <a:bodyPr rot="-5400000" vert="horz"/>
              <a:lstStyle/>
              <a:p>
                <a:pPr>
                  <a:defRPr/>
                </a:pPr>
                <a:r>
                  <a:rPr lang="en-US"/>
                  <a:t>Number of Bird</a:t>
                </a:r>
                <a:r>
                  <a:rPr lang="en-US" baseline="0"/>
                  <a:t> Songs</a:t>
                </a:r>
                <a:endParaRPr lang="en-US"/>
              </a:p>
            </c:rich>
          </c:tx>
          <c:overlay val="0"/>
        </c:title>
        <c:numFmt formatCode="General" sourceLinked="1"/>
        <c:majorTickMark val="out"/>
        <c:minorTickMark val="none"/>
        <c:tickLblPos val="nextTo"/>
        <c:crossAx val="336231488"/>
        <c:crosses val="autoZero"/>
        <c:crossBetween val="midCat"/>
      </c:valAx>
    </c:plotArea>
    <c:plotVisOnly val="1"/>
    <c:dispBlanksAs val="gap"/>
    <c:showDLblsOverMax val="0"/>
  </c:chart>
  <c:spPr>
    <a:solidFill>
      <a:srgbClr val="FFFFFF">
        <a:alpha val="74902"/>
      </a:srgbClr>
    </a:solid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Average Number of Bird Songs Heard When Raining and Not Raining</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noFill/>
            <a:ln>
              <a:noFill/>
            </a:ln>
            <a:effectLst/>
          </c:spPr>
          <c:invertIfNegative val="0"/>
          <c:cat>
            <c:strRef>
              <c:f>Sheet1!$A$7:$A$8</c:f>
              <c:strCache>
                <c:ptCount val="2"/>
                <c:pt idx="0">
                  <c:v>Raining</c:v>
                </c:pt>
                <c:pt idx="1">
                  <c:v>Not raining</c:v>
                </c:pt>
              </c:strCache>
            </c:strRef>
          </c:cat>
          <c:val>
            <c:numRef>
              <c:f>Sheet1!$D$7:$D$8</c:f>
              <c:numCache>
                <c:formatCode>General</c:formatCode>
                <c:ptCount val="2"/>
                <c:pt idx="0">
                  <c:v>8.3000000000000007</c:v>
                </c:pt>
                <c:pt idx="1">
                  <c:v>27.8</c:v>
                </c:pt>
              </c:numCache>
            </c:numRef>
          </c:val>
          <c:extLst>
            <c:ext xmlns:c16="http://schemas.microsoft.com/office/drawing/2014/chart" uri="{C3380CC4-5D6E-409C-BE32-E72D297353CC}">
              <c16:uniqueId val="{00000000-EAAE-4B5C-98DE-DAD3D2068256}"/>
            </c:ext>
          </c:extLst>
        </c:ser>
        <c:dLbls>
          <c:showLegendKey val="0"/>
          <c:showVal val="0"/>
          <c:showCatName val="0"/>
          <c:showSerName val="0"/>
          <c:showPercent val="0"/>
          <c:showBubbleSize val="0"/>
        </c:dLbls>
        <c:gapWidth val="219"/>
        <c:overlap val="-27"/>
        <c:axId val="336738240"/>
        <c:axId val="336738632"/>
      </c:barChart>
      <c:catAx>
        <c:axId val="33673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738632"/>
        <c:crosses val="autoZero"/>
        <c:auto val="1"/>
        <c:lblAlgn val="ctr"/>
        <c:lblOffset val="100"/>
        <c:noMultiLvlLbl val="0"/>
      </c:catAx>
      <c:valAx>
        <c:axId val="336738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a:t>Average Number of Bird Songs</a:t>
                </a:r>
              </a:p>
            </c:rich>
          </c:tx>
          <c:layout>
            <c:manualLayout>
              <c:xMode val="edge"/>
              <c:yMode val="edge"/>
              <c:x val="2.2222222222222199E-2"/>
              <c:y val="0.25985345581802299"/>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73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Average</a:t>
            </a:r>
            <a:r>
              <a:rPr lang="en-US" sz="1600" b="1" baseline="0"/>
              <a:t> Number of Bird Songs Heard When Raining and Not Raining</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E8C20"/>
            </a:solidFill>
            <a:ln>
              <a:noFill/>
            </a:ln>
            <a:effectLst/>
          </c:spPr>
          <c:invertIfNegative val="0"/>
          <c:cat>
            <c:strRef>
              <c:f>Sheet1!$A$7:$A$8</c:f>
              <c:strCache>
                <c:ptCount val="2"/>
                <c:pt idx="0">
                  <c:v>Raining</c:v>
                </c:pt>
                <c:pt idx="1">
                  <c:v>Not raining</c:v>
                </c:pt>
              </c:strCache>
            </c:strRef>
          </c:cat>
          <c:val>
            <c:numRef>
              <c:f>Sheet1!$D$7:$D$8</c:f>
              <c:numCache>
                <c:formatCode>General</c:formatCode>
                <c:ptCount val="2"/>
                <c:pt idx="0">
                  <c:v>4.5</c:v>
                </c:pt>
                <c:pt idx="1">
                  <c:v>20.5</c:v>
                </c:pt>
              </c:numCache>
            </c:numRef>
          </c:val>
          <c:extLst>
            <c:ext xmlns:c16="http://schemas.microsoft.com/office/drawing/2014/chart" uri="{C3380CC4-5D6E-409C-BE32-E72D297353CC}">
              <c16:uniqueId val="{00000000-6620-4DD9-84CB-0AA4A105A77C}"/>
            </c:ext>
          </c:extLst>
        </c:ser>
        <c:dLbls>
          <c:showLegendKey val="0"/>
          <c:showVal val="0"/>
          <c:showCatName val="0"/>
          <c:showSerName val="0"/>
          <c:showPercent val="0"/>
          <c:showBubbleSize val="0"/>
        </c:dLbls>
        <c:gapWidth val="219"/>
        <c:overlap val="-27"/>
        <c:axId val="336739416"/>
        <c:axId val="336739808"/>
      </c:barChart>
      <c:catAx>
        <c:axId val="33673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6739808"/>
        <c:crosses val="autoZero"/>
        <c:auto val="1"/>
        <c:lblAlgn val="ctr"/>
        <c:lblOffset val="100"/>
        <c:noMultiLvlLbl val="0"/>
      </c:catAx>
      <c:valAx>
        <c:axId val="3367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b="1"/>
                  <a:t>Average Number of Bird Songs</a:t>
                </a:r>
              </a:p>
            </c:rich>
          </c:tx>
          <c:layout>
            <c:manualLayout>
              <c:xMode val="edge"/>
              <c:yMode val="edge"/>
              <c:x val="2.2222222222222199E-2"/>
              <c:y val="0.250277777777777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739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2.jpeg"/></Relationships>
</file>

<file path=ppt/drawings/_rels/drawing2.xml.rels><?xml version="1.0" encoding="UTF-8" standalone="yes"?>
<Relationships xmlns="http://schemas.openxmlformats.org/package/2006/relationships"><Relationship Id="rId1" Type="http://schemas.openxmlformats.org/officeDocument/2006/relationships/image" Target="../media/image51.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scatterplotwithlines.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685800"/>
          <a:ext cx="4267199" cy="27432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scatterplot.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838200"/>
          <a:ext cx="4343400" cy="27432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AFFD6-5618-4E3B-BC62-99C86160F3BC}" type="datetimeFigureOut">
              <a:rPr lang="en-US" smtClean="0"/>
              <a:pPr/>
              <a:t>11/15/2018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0F42C-336E-44C0-9657-FFC2B287F2D0}" type="slidenum">
              <a:rPr lang="en-US" smtClean="0"/>
              <a:pPr/>
              <a:t>‹#›</a:t>
            </a:fld>
            <a:endParaRPr lang="en-US" dirty="0"/>
          </a:p>
        </p:txBody>
      </p:sp>
    </p:spTree>
    <p:extLst>
      <p:ext uri="{BB962C8B-B14F-4D97-AF65-F5344CB8AC3E}">
        <p14:creationId xmlns:p14="http://schemas.microsoft.com/office/powerpoint/2010/main" val="121975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967C8-AB0B-4B37-A617-4ECA5213026A}"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411242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0F42C-336E-44C0-9657-FFC2B287F2D0}" type="slidenum">
              <a:rPr lang="en-US" smtClean="0"/>
              <a:pPr/>
              <a:t>3</a:t>
            </a:fld>
            <a:endParaRPr lang="en-US" dirty="0"/>
          </a:p>
        </p:txBody>
      </p:sp>
    </p:spTree>
    <p:extLst>
      <p:ext uri="{BB962C8B-B14F-4D97-AF65-F5344CB8AC3E}">
        <p14:creationId xmlns:p14="http://schemas.microsoft.com/office/powerpoint/2010/main" val="240609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3C4DDC-AA71-4077-B8C6-0D9DCBABCFA4}" type="slidenum">
              <a:rPr lang="en-US" sz="1200">
                <a:solidFill>
                  <a:srgbClr val="000000"/>
                </a:solidFill>
              </a:rPr>
              <a:pPr algn="r"/>
              <a:t>7</a:t>
            </a:fld>
            <a:endParaRPr lang="en-US" sz="1200" dirty="0">
              <a:solidFill>
                <a:srgbClr val="000000"/>
              </a:solidFill>
            </a:endParaRPr>
          </a:p>
        </p:txBody>
      </p:sp>
      <p:sp>
        <p:nvSpPr>
          <p:cNvPr id="198659" name="Rectangle 2"/>
          <p:cNvSpPr>
            <a:spLocks noGrp="1" noRot="1" noChangeAspect="1" noChangeArrowheads="1" noTextEdit="1"/>
          </p:cNvSpPr>
          <p:nvPr>
            <p:ph type="sldImg"/>
          </p:nvPr>
        </p:nvSpPr>
        <p:spPr bwMode="auto">
          <a:xfrm>
            <a:off x="1106488" y="666750"/>
            <a:ext cx="4645025" cy="3484563"/>
          </a:xfrm>
          <a:noFill/>
          <a:ln>
            <a:solidFill>
              <a:srgbClr val="000000"/>
            </a:solidFill>
            <a:miter lim="800000"/>
            <a:headEnd/>
            <a:tailEnd/>
          </a:ln>
        </p:spPr>
      </p:sp>
      <p:sp>
        <p:nvSpPr>
          <p:cNvPr id="198660" name="Rectangle 3"/>
          <p:cNvSpPr>
            <a:spLocks noGrp="1" noChangeArrowheads="1"/>
          </p:cNvSpPr>
          <p:nvPr>
            <p:ph type="body" idx="1"/>
          </p:nvPr>
        </p:nvSpPr>
        <p:spPr bwMode="auto">
          <a:xfrm>
            <a:off x="904875" y="4373563"/>
            <a:ext cx="5048250" cy="40782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89141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0F42C-336E-44C0-9657-FFC2B287F2D0}" type="slidenum">
              <a:rPr lang="en-US" smtClean="0"/>
              <a:pPr/>
              <a:t>34</a:t>
            </a:fld>
            <a:endParaRPr lang="en-US" dirty="0"/>
          </a:p>
        </p:txBody>
      </p:sp>
    </p:spTree>
    <p:extLst>
      <p:ext uri="{BB962C8B-B14F-4D97-AF65-F5344CB8AC3E}">
        <p14:creationId xmlns:p14="http://schemas.microsoft.com/office/powerpoint/2010/main" val="91556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4596F093-27FE-47D8-AB32-F9B9DD45F77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7DBD0783-52D4-483F-85D7-FC151DA9332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0D77316-9430-49B4-974A-4DF894E82F0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A1791CE-9EC4-493E-8070-3E5B4FFD79A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689E7E31-FB07-405E-948A-8B68767B41D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6BF4DE6B-8DE3-4C13-BF85-8E213914AEC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1AA676EC-51C0-443B-864C-53360E0281D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47B8CA8C-9D33-4AEB-AA73-175A074408E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E9FBEB1E-F36E-44A9-AED3-660D41DF4FC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B5D0F75A-3A7C-4788-AF54-5397B0AE0BB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2EB485F-23F8-4934-98E8-12D2D52E70D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37D3FDCD-20B8-46F8-B104-4DEC0A1BE43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DF1D3FA-89E0-4138-A0C6-454355C5C65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AB3300E6-5198-44E9-911F-C79F356B512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799D5C8-B98F-477F-A88A-18A15940191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6830A64-6FA1-4712-BE52-380DA38188A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AD08FC42-5AFD-4EB0-8BD3-8816F5A5EEF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95119BF1-8CAB-41AA-BDF5-CBDE18C2105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8434EBC-4217-47EF-AF37-7AAACFA0391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F550CF46-38EE-4A78-9558-A67D55F0184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03D4C20-CDE7-4B16-9DED-BE85A928287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8999A650-05A5-4112-AA59-B92B5C39400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8CF78AFD-C3A1-4601-A100-6C1F2897973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F864C33-B4D9-4495-8CF2-84FF9ADE1CF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7D3FDCD-20B8-46F8-B104-4DEC0A1BE438}" type="slidenum">
              <a:rPr lang="en-US" smtClean="0"/>
              <a:pPr>
                <a:defRPr/>
              </a:pPr>
              <a:t>‹#›</a:t>
            </a:fld>
            <a:endParaRPr lang="en-US" dirty="0"/>
          </a:p>
        </p:txBody>
      </p:sp>
    </p:spTree>
    <p:extLst>
      <p:ext uri="{BB962C8B-B14F-4D97-AF65-F5344CB8AC3E}">
        <p14:creationId xmlns:p14="http://schemas.microsoft.com/office/powerpoint/2010/main" val="806713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DF1D3FA-89E0-4138-A0C6-454355C5C650}" type="slidenum">
              <a:rPr lang="en-US" smtClean="0"/>
              <a:pPr>
                <a:defRPr/>
              </a:pPr>
              <a:t>‹#›</a:t>
            </a:fld>
            <a:endParaRPr lang="en-US" dirty="0"/>
          </a:p>
        </p:txBody>
      </p:sp>
    </p:spTree>
    <p:extLst>
      <p:ext uri="{BB962C8B-B14F-4D97-AF65-F5344CB8AC3E}">
        <p14:creationId xmlns:p14="http://schemas.microsoft.com/office/powerpoint/2010/main" val="13721360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B3300E6-5198-44E9-911F-C79F356B512B}" type="slidenum">
              <a:rPr lang="en-US" smtClean="0"/>
              <a:pPr>
                <a:defRPr/>
              </a:pPr>
              <a:t>‹#›</a:t>
            </a:fld>
            <a:endParaRPr lang="en-US" dirty="0"/>
          </a:p>
        </p:txBody>
      </p:sp>
    </p:spTree>
    <p:extLst>
      <p:ext uri="{BB962C8B-B14F-4D97-AF65-F5344CB8AC3E}">
        <p14:creationId xmlns:p14="http://schemas.microsoft.com/office/powerpoint/2010/main" val="18115942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99D5C8-B98F-477F-A88A-18A159401918}" type="slidenum">
              <a:rPr lang="en-US" smtClean="0"/>
              <a:pPr>
                <a:defRPr/>
              </a:pPr>
              <a:t>‹#›</a:t>
            </a:fld>
            <a:endParaRPr lang="en-US" dirty="0"/>
          </a:p>
        </p:txBody>
      </p:sp>
    </p:spTree>
    <p:extLst>
      <p:ext uri="{BB962C8B-B14F-4D97-AF65-F5344CB8AC3E}">
        <p14:creationId xmlns:p14="http://schemas.microsoft.com/office/powerpoint/2010/main" val="4411100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6830A64-6FA1-4712-BE52-380DA38188A5}" type="slidenum">
              <a:rPr lang="en-US" smtClean="0"/>
              <a:pPr>
                <a:defRPr/>
              </a:pPr>
              <a:t>‹#›</a:t>
            </a:fld>
            <a:endParaRPr lang="en-US" dirty="0"/>
          </a:p>
        </p:txBody>
      </p:sp>
    </p:spTree>
    <p:extLst>
      <p:ext uri="{BB962C8B-B14F-4D97-AF65-F5344CB8AC3E}">
        <p14:creationId xmlns:p14="http://schemas.microsoft.com/office/powerpoint/2010/main" val="6231953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D08FC42-5AFD-4EB0-8BD3-8816F5A5EEF5}" type="slidenum">
              <a:rPr lang="en-US" smtClean="0"/>
              <a:pPr>
                <a:defRPr/>
              </a:pPr>
              <a:t>‹#›</a:t>
            </a:fld>
            <a:endParaRPr lang="en-US" dirty="0"/>
          </a:p>
        </p:txBody>
      </p:sp>
    </p:spTree>
    <p:extLst>
      <p:ext uri="{BB962C8B-B14F-4D97-AF65-F5344CB8AC3E}">
        <p14:creationId xmlns:p14="http://schemas.microsoft.com/office/powerpoint/2010/main" val="7667027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5119BF1-8CAB-41AA-BDF5-CBDE18C2105E}" type="slidenum">
              <a:rPr lang="en-US" smtClean="0"/>
              <a:pPr>
                <a:defRPr/>
              </a:pPr>
              <a:t>‹#›</a:t>
            </a:fld>
            <a:endParaRPr lang="en-US" dirty="0"/>
          </a:p>
        </p:txBody>
      </p:sp>
    </p:spTree>
    <p:extLst>
      <p:ext uri="{BB962C8B-B14F-4D97-AF65-F5344CB8AC3E}">
        <p14:creationId xmlns:p14="http://schemas.microsoft.com/office/powerpoint/2010/main" val="107064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94E0319-2169-40B7-8768-31929E8A702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434EBC-4217-47EF-AF37-7AAACFA03912}" type="slidenum">
              <a:rPr lang="en-US" smtClean="0"/>
              <a:pPr>
                <a:defRPr/>
              </a:pPr>
              <a:t>‹#›</a:t>
            </a:fld>
            <a:endParaRPr lang="en-US" dirty="0"/>
          </a:p>
        </p:txBody>
      </p:sp>
    </p:spTree>
    <p:extLst>
      <p:ext uri="{BB962C8B-B14F-4D97-AF65-F5344CB8AC3E}">
        <p14:creationId xmlns:p14="http://schemas.microsoft.com/office/powerpoint/2010/main" val="6323488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550CF46-38EE-4A78-9558-A67D55F0184B}" type="slidenum">
              <a:rPr lang="en-US" smtClean="0"/>
              <a:pPr>
                <a:defRPr/>
              </a:pPr>
              <a:t>‹#›</a:t>
            </a:fld>
            <a:endParaRPr lang="en-US" dirty="0"/>
          </a:p>
        </p:txBody>
      </p:sp>
    </p:spTree>
    <p:extLst>
      <p:ext uri="{BB962C8B-B14F-4D97-AF65-F5344CB8AC3E}">
        <p14:creationId xmlns:p14="http://schemas.microsoft.com/office/powerpoint/2010/main" val="21375659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99A650-05A5-4112-AA59-B92B5C394005}" type="slidenum">
              <a:rPr lang="en-US" smtClean="0"/>
              <a:pPr>
                <a:defRPr/>
              </a:pPr>
              <a:t>‹#›</a:t>
            </a:fld>
            <a:endParaRPr lang="en-US" dirty="0"/>
          </a:p>
        </p:txBody>
      </p:sp>
    </p:spTree>
    <p:extLst>
      <p:ext uri="{BB962C8B-B14F-4D97-AF65-F5344CB8AC3E}">
        <p14:creationId xmlns:p14="http://schemas.microsoft.com/office/powerpoint/2010/main" val="8177977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CF78AFD-C3A1-4601-A100-6C1F2897973B}" type="slidenum">
              <a:rPr lang="en-US" smtClean="0"/>
              <a:pPr>
                <a:defRPr/>
              </a:pPr>
              <a:t>‹#›</a:t>
            </a:fld>
            <a:endParaRPr lang="en-US" dirty="0"/>
          </a:p>
        </p:txBody>
      </p:sp>
    </p:spTree>
    <p:extLst>
      <p:ext uri="{BB962C8B-B14F-4D97-AF65-F5344CB8AC3E}">
        <p14:creationId xmlns:p14="http://schemas.microsoft.com/office/powerpoint/2010/main" val="83098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E7840B-B3B7-4BB1-B45B-61801311D7F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158257-1B94-4AF3-8175-269EAB42B2F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B3FE4A-BB62-44E9-88D2-71927035D2A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74A6C0-013D-409E-9E39-C2EE40487EB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AE2469-864F-42DE-865A-3C7150BE63B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DC1143-7046-40FB-A779-76F394B8DA8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6FDCDA8-230F-4250-BF44-3639D737151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FDF9B3-6BA2-4A6C-94B8-4A1059BFD81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341426-711F-4036-9E92-332E0694359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E759D6C-37C4-4A66-9474-5B70E71206B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5923B3-F3BF-4D12-AB3B-1DE6611BF71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1F84B1-90D7-4CAF-845A-39456F2E368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C24E6A-6650-4DEA-93BA-3987EBDBB9E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7963FE-25EA-4A9F-B20F-3B347EE898E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3C5CFB-6917-44D3-A209-A4F6BA00E00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3EE949-A97F-4E95-84D5-BD68EC65DB7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BD17F5-9433-472C-8B6C-E25A732E04A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CCC897-98B3-4507-BBB3-0194D091E07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2DDEB59-1E05-450A-A942-872C75C6E27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3D5901-0883-48C4-9E31-09E976E1517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9EDDCA-C597-4755-A976-FD33BABD466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C4877D6-7D89-4B79-836D-6E4DFCDD35D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CD6C99-CC2F-4E31-ADED-618C6D98C8E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C67C9C-C85B-4F94-AA22-C1D0A43A16E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8419789-52BF-451E-9454-878102C8016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CF8D47-2B72-42F0-AB4F-EE77A1250E1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FE4C92B-00AB-4897-A76A-16E9C4A8D9F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619A08-33EC-4DBB-903D-DF1AA86BD88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34E1B0-970D-4B6A-929F-7A9786F83FE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642EBF-2E65-4A60-A494-468D4338DB3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70A2EBB-A0AD-4B73-9A95-D3DA2456732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37E8532-D30C-471C-BA04-909564A23AC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E9672AE-BB3A-4ED7-838A-E921E41FFB9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A15A3BF-0A2E-40FB-BD13-DC244FA45B8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7D4115-4CAE-45BF-8004-8A56139F72E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ACE89598-2A17-4512-A751-655AA55E240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CD26B75C-D7A4-4F4F-A969-0FAD80C8EF7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B8374D7-70B3-457B-8B62-21677F8C801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95F5BB40-1C7D-428A-AEB3-D4D55631D12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976F9B0-1831-4E15-9B21-16735938A18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40FA6BB-660F-4C81-82B6-6365FABC8C8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502C497-1F30-43BE-8726-8DB57740D89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7B7C233-A8EA-4814-A94A-5508636DF44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6B0BA77-BB9A-4CA7-A21F-5133B7C973B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25EF4CB-04BA-48EF-9683-1CA531775A4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F6C87B23-3B6A-4B47-90AF-DA5A7C0DDDB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ADBCB2A8-9571-424D-A1D6-B030536AC9F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1DE32845-3AAF-4E27-8B97-1B637ACA6AA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03BBE0E-69EF-4F50-9F79-FD754F6D4F4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25B8299-FA2D-4601-8249-C9F124C3E85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895682E-16D4-491D-9D9E-CF653E325A3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A0AC2E6-3211-4BBF-96B4-90AABE1F3B5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7D5213F-E6AD-482E-B33A-60365F5D9D2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0CD7A07-3695-4622-A5D6-2F4A4C7949E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894497E-ED97-4163-BCE0-00879AFF5C0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5BE5E0C-C9FE-4C59-B400-FC0FF821B66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A1A31C7-C35F-403B-A3D8-3C08CA75B46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BC08067C-443E-4A00-955B-AD143F145DD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B10E3D83-DA60-4D08-A0BF-C9BD3C707E3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580B960-1C0D-4A31-BF57-6B6BB50C75B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0C4EF15-F116-4CF6-8B7B-419F1BAF3A2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B4E3D04-A2CF-49D4-81A0-C123D458067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5929971-412B-49C5-8D86-C8982B55C1A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EB4AD9C-C9AB-45D8-A686-976EF480E29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79C6151-988C-4644-A2D2-CACF7FE8F65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649267C-1043-458D-8768-2993C99A790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B2981BE-019E-4733-A168-58C3210EF05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4409147-7F4B-4CB7-8C70-F133D31DDB9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161BC7C-883F-452A-BC0E-1A6565E01AE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05A3CA4-17AD-4165-BA5E-45A2B7F07E3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C8E06DF-A07A-4D98-8229-5E6EE83BBA9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2E15874-BE65-414A-981F-A2574FA3784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AB412A-FEA3-4077-82C3-17B7DFC679D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D40635A-CACD-4543-A1F6-7A58E5749D0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381B8A2-C770-41DF-8AA6-B06AFC07049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712CB969-B210-4E0F-8C74-71112B928B6A}" type="datetimeFigureOut">
              <a:rPr lang="en-US" smtClean="0"/>
              <a:pPr/>
              <a:t>11/15/2018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5B60F8-DADE-4545-B1FD-CD1B362AF6C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43071AE-D8C8-46D3-B235-40900A8E60D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422E359-4D76-451D-BCC1-951BAEECBB8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3909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3909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42613AC-054F-4F38-87D4-CE8A9ACBE0C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CA234F9-5649-429D-A8C1-FE7A6300102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5523F1B-06B9-4988-82AB-C495AB42974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6FCC1909-C7FD-4206-9BD0-8BAA7BE5F72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2CB2F77-5E46-4DF0-BE13-98D0F5045BF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B034B55-ED42-4A6E-8811-BB90B749184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CBCF0A0-66EA-49EE-805B-ACF48F8803C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609600"/>
            <a:ext cx="173355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04825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CDBB9AF-CA3B-4BC0-BEDB-215E9FA9057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wm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7.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7.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E35B60F8-DADE-4545-B1FD-CD1B362AF6C8}" type="slidenum">
              <a:rPr lang="en-US" smtClean="0"/>
              <a:pPr/>
              <a:t>‹#›</a:t>
            </a:fld>
            <a:endParaRPr lang="en-US" dirty="0"/>
          </a:p>
        </p:txBody>
      </p:sp>
      <p:sp>
        <p:nvSpPr>
          <p:cNvPr id="7" name="Rectangle 2"/>
          <p:cNvSpPr>
            <a:spLocks noChangeArrowheads="1"/>
          </p:cNvSpPr>
          <p:nvPr/>
        </p:nvSpPr>
        <p:spPr bwMode="auto">
          <a:xfrm>
            <a:off x="0" y="0"/>
            <a:ext cx="9144000" cy="6858000"/>
          </a:xfrm>
          <a:prstGeom prst="rect">
            <a:avLst/>
          </a:prstGeom>
          <a:pattFill prst="lgGrid">
            <a:fgClr>
              <a:schemeClr val="accent1">
                <a:alpha val="23000"/>
              </a:schemeClr>
            </a:fgClr>
            <a:bgClr>
              <a:schemeClr val="bg1">
                <a:alpha val="23000"/>
              </a:schemeClr>
            </a:bgClr>
          </a:pattFill>
          <a:ln w="22225">
            <a:noFill/>
            <a:miter lim="800000"/>
            <a:headEnd/>
            <a:tailEnd/>
          </a:ln>
          <a:effectLst/>
        </p:spPr>
        <p:txBody>
          <a:bodyPr lIns="92075" tIns="46037" rIns="92075" bIns="46037"/>
          <a:lstStyle/>
          <a:p>
            <a:pPr algn="ctr" fontAlgn="auto">
              <a:spcBef>
                <a:spcPct val="20000"/>
              </a:spcBef>
              <a:spcAft>
                <a:spcPts val="0"/>
              </a:spcAft>
              <a:buClr>
                <a:srgbClr val="0065A3"/>
              </a:buClr>
              <a:defRPr/>
            </a:pPr>
            <a:endParaRPr lang="en-US" sz="600" dirty="0">
              <a:latin typeface="+mn-lt"/>
            </a:endParaRPr>
          </a:p>
          <a:p>
            <a:pPr algn="ctr" fontAlgn="auto">
              <a:spcBef>
                <a:spcPct val="20000"/>
              </a:spcBef>
              <a:spcAft>
                <a:spcPts val="0"/>
              </a:spcAft>
              <a:buClr>
                <a:srgbClr val="0065A3"/>
              </a:buClr>
              <a:defRPr/>
            </a:pPr>
            <a:r>
              <a:rPr lang="en-US" sz="2400" dirty="0">
                <a:latin typeface="+mn-lt"/>
              </a:rPr>
              <a:t> </a:t>
            </a:r>
          </a:p>
        </p:txBody>
      </p:sp>
      <p:pic>
        <p:nvPicPr>
          <p:cNvPr id="3076" name="Picture 7" descr="wavy colors"/>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6400800"/>
            <a:ext cx="9144000" cy="457200"/>
          </a:xfrm>
          <a:prstGeom prst="rect">
            <a:avLst/>
          </a:prstGeom>
          <a:noFill/>
          <a:ln w="9525">
            <a:noFill/>
            <a:miter lim="800000"/>
            <a:headEnd/>
            <a:tailEnd/>
          </a:ln>
        </p:spPr>
      </p:pic>
      <p:pic>
        <p:nvPicPr>
          <p:cNvPr id="3077" name="Picture 8" descr="wavy top"/>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495300"/>
          </a:xfrm>
          <a:prstGeom prst="rect">
            <a:avLst/>
          </a:prstGeom>
          <a:noFill/>
          <a:ln w="9525">
            <a:noFill/>
            <a:miter lim="800000"/>
            <a:headEnd/>
            <a:tailEnd/>
          </a:ln>
        </p:spPr>
      </p:pic>
      <p:pic>
        <p:nvPicPr>
          <p:cNvPr id="3078" name="Picture 22" descr="patty-grackle-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23825" y="76200"/>
            <a:ext cx="1476375" cy="1089025"/>
          </a:xfrm>
          <a:prstGeom prst="rect">
            <a:avLst/>
          </a:prstGeom>
          <a:noFill/>
          <a:ln w="9525">
            <a:noFill/>
            <a:miter lim="800000"/>
            <a:headEnd/>
            <a:tailEnd/>
          </a:ln>
        </p:spPr>
      </p:pic>
      <p:pic>
        <p:nvPicPr>
          <p:cNvPr id="14" name="Picture 11" descr="BSLogo"/>
          <p:cNvPicPr>
            <a:picLocks noChangeAspect="1" noChangeArrowheads="1"/>
          </p:cNvPicPr>
          <p:nvPr/>
        </p:nvPicPr>
        <p:blipFill>
          <a:blip r:embed="rId16" cstate="screen">
            <a:extLst>
              <a:ext uri="{28A0092B-C50C-407E-A947-70E740481C1C}">
                <a14:useLocalDpi xmlns:a14="http://schemas.microsoft.com/office/drawing/2010/main"/>
              </a:ext>
            </a:extLst>
          </a:blip>
          <a:srcRect l="9525" r="9525" b="11111"/>
          <a:stretch>
            <a:fillRect/>
          </a:stretch>
        </p:blipFill>
        <p:spPr bwMode="auto">
          <a:xfrm>
            <a:off x="7032625" y="4881563"/>
            <a:ext cx="2111375" cy="1976437"/>
          </a:xfrm>
          <a:prstGeom prst="rect">
            <a:avLst/>
          </a:prstGeom>
          <a:noFill/>
          <a:ln w="9525">
            <a:noFill/>
            <a:miter lim="800000"/>
            <a:headEnd/>
            <a:tailEnd/>
          </a:ln>
          <a:effectLst>
            <a:outerShdw dist="35921" dir="2700000" algn="ctr" rotWithShape="0">
              <a:srgbClr val="242F13">
                <a:alpha val="25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143000" y="609600"/>
            <a:ext cx="6934200" cy="5486400"/>
          </a:xfrm>
          <a:prstGeom prst="rect">
            <a:avLst/>
          </a:prstGeom>
          <a:solidFill>
            <a:srgbClr val="000000">
              <a:alpha val="67000"/>
            </a:srgbClr>
          </a:solidFill>
          <a:ln w="12700" cap="sq">
            <a:noFill/>
            <a:miter lim="800000"/>
            <a:headEnd type="none" w="sm" len="sm"/>
            <a:tailEnd type="none" w="sm" len="sm"/>
          </a:ln>
        </p:spPr>
        <p:txBody>
          <a:bodyPr wrap="none" anchor="ctr"/>
          <a:lstStyle/>
          <a:p>
            <a:pPr>
              <a:defRPr/>
            </a:pPr>
            <a:endParaRPr lang="en-US" dirty="0">
              <a:solidFill>
                <a:srgbClr val="000000"/>
              </a:solidFill>
              <a:latin typeface="Arial" charset="0"/>
            </a:endParaRPr>
          </a:p>
        </p:txBody>
      </p:sp>
      <p:sp>
        <p:nvSpPr>
          <p:cNvPr id="66563" name="Rectangle 3"/>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263115"/>
            </a:outerShdw>
          </a:effectLst>
        </p:spPr>
        <p:txBody>
          <a:bodyPr vert="horz" wrap="square" lIns="91440" tIns="45720" rIns="91440" bIns="45720" numCol="1" anchor="ctr" anchorCtr="0" compatLnSpc="1">
            <a:prstTxWarp prst="textNoShape">
              <a:avLst/>
            </a:prstTxWarp>
          </a:bodyPr>
          <a:lstStyle/>
          <a:p>
            <a:pPr lvl="0"/>
            <a:r>
              <a:rPr lang="en-US" smtClean="0"/>
              <a:t>Graphing comprehension quiz</a:t>
            </a:r>
          </a:p>
        </p:txBody>
      </p:sp>
      <p:sp>
        <p:nvSpPr>
          <p:cNvPr id="66564" name="Rectangle 4"/>
          <p:cNvSpPr>
            <a:spLocks noGrp="1" noChangeArrowheads="1"/>
          </p:cNvSpPr>
          <p:nvPr>
            <p:ph type="body" idx="1"/>
          </p:nvPr>
        </p:nvSpPr>
        <p:spPr bwMode="auto">
          <a:xfrm>
            <a:off x="1143000" y="1752600"/>
            <a:ext cx="6934200" cy="3429000"/>
          </a:xfrm>
          <a:prstGeom prst="rect">
            <a:avLst/>
          </a:prstGeom>
          <a:noFill/>
          <a:ln w="9525">
            <a:noFill/>
            <a:miter lim="800000"/>
            <a:headEnd/>
            <a:tailEnd/>
          </a:ln>
          <a:effectLst>
            <a:outerShdw dist="17961" dir="2700000" algn="ctr" rotWithShape="0">
              <a:srgbClr val="14292A"/>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5"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defRPr>
            </a:lvl1pPr>
          </a:lstStyle>
          <a:p>
            <a:pPr>
              <a:defRPr/>
            </a:pPr>
            <a:endParaRPr lang="en-US" dirty="0"/>
          </a:p>
        </p:txBody>
      </p:sp>
      <p:sp>
        <p:nvSpPr>
          <p:cNvPr id="66566"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defRPr>
            </a:lvl1pPr>
          </a:lstStyle>
          <a:p>
            <a:pPr>
              <a:defRPr/>
            </a:pPr>
            <a:endParaRPr lang="en-US" dirty="0"/>
          </a:p>
        </p:txBody>
      </p:sp>
      <p:sp>
        <p:nvSpPr>
          <p:cNvPr id="66567"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mn-ea"/>
              </a:defRPr>
            </a:lvl1pPr>
          </a:lstStyle>
          <a:p>
            <a:pPr>
              <a:defRPr/>
            </a:pPr>
            <a:fld id="{973614AC-D173-4620-B517-CDEB4934A1A8}" type="slidenum">
              <a:rPr lang="en-US"/>
              <a:pPr>
                <a:defRPr/>
              </a:pPr>
              <a:t>‹#›</a:t>
            </a:fld>
            <a:endParaRPr lang="en-US" dirty="0"/>
          </a:p>
        </p:txBody>
      </p:sp>
      <p:pic>
        <p:nvPicPr>
          <p:cNvPr id="12296" name="Picture 8" descr="Oscar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04480">
            <a:off x="7086600" y="4191000"/>
            <a:ext cx="1450975"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200" b="1">
          <a:solidFill>
            <a:srgbClr val="5C7532"/>
          </a:solidFill>
          <a:latin typeface="+mj-lt"/>
          <a:ea typeface="+mj-ea"/>
          <a:cs typeface="+mj-cs"/>
        </a:defRPr>
      </a:lvl1pPr>
      <a:lvl2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9pPr>
    </p:titleStyle>
    <p:bodyStyle>
      <a:lvl1pPr marL="609600" indent="-609600" algn="l" rtl="0" eaLnBrk="1" fontAlgn="base" hangingPunct="1">
        <a:spcBef>
          <a:spcPct val="20000"/>
        </a:spcBef>
        <a:spcAft>
          <a:spcPct val="0"/>
        </a:spcAft>
        <a:buClr>
          <a:srgbClr val="5C7532"/>
        </a:buClr>
        <a:buSzPct val="90000"/>
        <a:buAutoNum type="arabicParenR"/>
        <a:defRPr sz="2400" b="1">
          <a:solidFill>
            <a:srgbClr val="188610"/>
          </a:solidFill>
          <a:latin typeface="+mn-lt"/>
          <a:ea typeface="+mn-ea"/>
          <a:cs typeface="+mn-cs"/>
        </a:defRPr>
      </a:lvl1pPr>
      <a:lvl2pPr marL="990600" indent="-533400" algn="l" rtl="0" eaLnBrk="1" fontAlgn="base" hangingPunct="1">
        <a:spcBef>
          <a:spcPct val="20000"/>
        </a:spcBef>
        <a:spcAft>
          <a:spcPct val="0"/>
        </a:spcAft>
        <a:buClr>
          <a:srgbClr val="188610"/>
        </a:buClr>
        <a:buAutoNum type="alphaLcParenR"/>
        <a:defRPr sz="2000" b="1">
          <a:solidFill>
            <a:srgbClr val="254DF7"/>
          </a:solidFill>
          <a:latin typeface="+mn-lt"/>
          <a:ea typeface="+mn-ea"/>
        </a:defRPr>
      </a:lvl2pPr>
      <a:lvl3pPr marL="1371600" indent="-457200" algn="l" rtl="0" eaLnBrk="1" fontAlgn="base" hangingPunct="1">
        <a:spcBef>
          <a:spcPct val="20000"/>
        </a:spcBef>
        <a:spcAft>
          <a:spcPct val="0"/>
        </a:spcAft>
        <a:buClr>
          <a:srgbClr val="0065A3"/>
        </a:buClr>
        <a:buChar char="•"/>
        <a:defRPr sz="2400">
          <a:solidFill>
            <a:schemeClr val="tx1"/>
          </a:solidFill>
          <a:latin typeface="Arial" charset="0"/>
          <a:ea typeface="+mn-ea"/>
        </a:defRPr>
      </a:lvl3pPr>
      <a:lvl4pPr marL="1752600" indent="-381000" algn="l" rtl="0" eaLnBrk="1" fontAlgn="base" hangingPunct="1">
        <a:spcBef>
          <a:spcPct val="20000"/>
        </a:spcBef>
        <a:spcAft>
          <a:spcPct val="0"/>
        </a:spcAft>
        <a:buClr>
          <a:srgbClr val="5C7532"/>
        </a:buClr>
        <a:buChar char="–"/>
        <a:defRPr sz="2000">
          <a:solidFill>
            <a:schemeClr val="tx1"/>
          </a:solidFill>
          <a:latin typeface="Arial" charset="0"/>
          <a:ea typeface="+mn-ea"/>
        </a:defRPr>
      </a:lvl4pPr>
      <a:lvl5pPr marL="22098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5pPr>
      <a:lvl6pPr marL="26670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6pPr>
      <a:lvl7pPr marL="31242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7pPr>
      <a:lvl8pPr marL="35814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8pPr>
      <a:lvl9pPr marL="40386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pattFill prst="lgGrid">
            <a:fgClr>
              <a:schemeClr val="accent1">
                <a:alpha val="23000"/>
              </a:schemeClr>
            </a:fgClr>
            <a:bgClr>
              <a:schemeClr val="bg1">
                <a:alpha val="23000"/>
              </a:schemeClr>
            </a:bgClr>
          </a:pattFill>
          <a:ln w="22225">
            <a:noFill/>
            <a:miter lim="800000"/>
            <a:headEnd/>
            <a:tailEnd/>
          </a:ln>
          <a:effectLst/>
        </p:spPr>
        <p:txBody>
          <a:bodyPr lIns="92075" tIns="46037" rIns="92075" bIns="46037"/>
          <a:lstStyle/>
          <a:p>
            <a:pPr algn="ctr">
              <a:spcBef>
                <a:spcPct val="20000"/>
              </a:spcBef>
              <a:buClr>
                <a:srgbClr val="0065A3"/>
              </a:buClr>
              <a:defRPr/>
            </a:pPr>
            <a:endParaRPr lang="en-US" sz="600" dirty="0">
              <a:solidFill>
                <a:srgbClr val="000000"/>
              </a:solidFill>
              <a:latin typeface="+mn-lt"/>
            </a:endParaRPr>
          </a:p>
          <a:p>
            <a:pPr algn="ctr">
              <a:spcBef>
                <a:spcPct val="20000"/>
              </a:spcBef>
              <a:buClr>
                <a:srgbClr val="0065A3"/>
              </a:buClr>
              <a:defRPr/>
            </a:pPr>
            <a:r>
              <a:rPr lang="en-US" sz="2400" dirty="0">
                <a:solidFill>
                  <a:srgbClr val="000000"/>
                </a:solidFill>
                <a:latin typeface="+mn-lt"/>
              </a:rPr>
              <a:t> </a:t>
            </a:r>
          </a:p>
        </p:txBody>
      </p:sp>
      <p:pic>
        <p:nvPicPr>
          <p:cNvPr id="13315" name="Picture 7" descr="wavy colors"/>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6400800"/>
            <a:ext cx="9144000" cy="457200"/>
          </a:xfrm>
          <a:prstGeom prst="rect">
            <a:avLst/>
          </a:prstGeom>
          <a:noFill/>
          <a:ln w="9525">
            <a:noFill/>
            <a:miter lim="800000"/>
            <a:headEnd/>
            <a:tailEnd/>
          </a:ln>
        </p:spPr>
      </p:pic>
      <p:sp>
        <p:nvSpPr>
          <p:cNvPr id="13316" name="Rectangle 4"/>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3687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3687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0F0EC331-BFC3-480F-BD3B-B79247ED7FA5}" type="slidenum">
              <a:rPr lang="en-US"/>
              <a:pPr>
                <a:defRPr/>
              </a:pPr>
              <a:t>‹#›</a:t>
            </a:fld>
            <a:endParaRPr lang="en-US" dirty="0"/>
          </a:p>
        </p:txBody>
      </p:sp>
      <p:pic>
        <p:nvPicPr>
          <p:cNvPr id="13321" name="Picture 8" descr="wavy top"/>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495300"/>
          </a:xfrm>
          <a:prstGeom prst="rect">
            <a:avLst/>
          </a:prstGeom>
          <a:noFill/>
          <a:ln w="9525">
            <a:noFill/>
            <a:miter lim="800000"/>
            <a:headEnd/>
            <a:tailEnd/>
          </a:ln>
        </p:spPr>
      </p:pic>
      <p:pic>
        <p:nvPicPr>
          <p:cNvPr id="13322" name="Picture 22" descr="patty-grackle-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23825" y="76200"/>
            <a:ext cx="1476375" cy="1089025"/>
          </a:xfrm>
          <a:prstGeom prst="rect">
            <a:avLst/>
          </a:prstGeom>
          <a:noFill/>
          <a:ln w="9525">
            <a:noFill/>
            <a:miter lim="800000"/>
            <a:headEnd/>
            <a:tailEnd/>
          </a:ln>
        </p:spPr>
      </p:pic>
      <p:pic>
        <p:nvPicPr>
          <p:cNvPr id="36875" name="Picture 11" descr="BSLogo"/>
          <p:cNvPicPr>
            <a:picLocks noChangeAspect="1" noChangeArrowheads="1"/>
          </p:cNvPicPr>
          <p:nvPr/>
        </p:nvPicPr>
        <p:blipFill>
          <a:blip r:embed="rId16" cstate="screen">
            <a:extLst>
              <a:ext uri="{28A0092B-C50C-407E-A947-70E740481C1C}">
                <a14:useLocalDpi xmlns:a14="http://schemas.microsoft.com/office/drawing/2010/main"/>
              </a:ext>
            </a:extLst>
          </a:blip>
          <a:srcRect l="9525" r="9525" b="11111"/>
          <a:stretch>
            <a:fillRect/>
          </a:stretch>
        </p:blipFill>
        <p:spPr bwMode="auto">
          <a:xfrm>
            <a:off x="7032625" y="4881563"/>
            <a:ext cx="2111375" cy="1976437"/>
          </a:xfrm>
          <a:prstGeom prst="rect">
            <a:avLst/>
          </a:prstGeom>
          <a:noFill/>
          <a:ln w="9525">
            <a:noFill/>
            <a:miter lim="800000"/>
            <a:headEnd/>
            <a:tailEnd/>
          </a:ln>
          <a:effectLst>
            <a:outerShdw dist="35921" dir="2700000" algn="ctr" rotWithShape="0">
              <a:srgbClr val="242F13">
                <a:alpha val="25000"/>
              </a:srgbClr>
            </a:outerShdw>
          </a:effec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chemeClr val="accent2"/>
          </a:solidFill>
          <a:latin typeface="+mj-lt"/>
          <a:ea typeface="+mj-ea"/>
          <a:cs typeface="+mj-cs"/>
        </a:defRPr>
      </a:lvl1pPr>
      <a:lvl2pPr algn="ctr" rtl="0" eaLnBrk="1" fontAlgn="base" hangingPunct="1">
        <a:spcBef>
          <a:spcPct val="0"/>
        </a:spcBef>
        <a:spcAft>
          <a:spcPct val="0"/>
        </a:spcAft>
        <a:defRPr sz="3600" b="1">
          <a:solidFill>
            <a:schemeClr val="accent2"/>
          </a:solidFill>
          <a:latin typeface="Arial" charset="0"/>
          <a:ea typeface="ＭＳ Ｐゴシック" pitchFamily="34" charset="-128"/>
        </a:defRPr>
      </a:lvl2pPr>
      <a:lvl3pPr algn="ctr" rtl="0" eaLnBrk="1" fontAlgn="base" hangingPunct="1">
        <a:spcBef>
          <a:spcPct val="0"/>
        </a:spcBef>
        <a:spcAft>
          <a:spcPct val="0"/>
        </a:spcAft>
        <a:defRPr sz="3600" b="1">
          <a:solidFill>
            <a:schemeClr val="accent2"/>
          </a:solidFill>
          <a:latin typeface="Arial" charset="0"/>
          <a:ea typeface="ＭＳ Ｐゴシック" pitchFamily="34" charset="-128"/>
        </a:defRPr>
      </a:lvl3pPr>
      <a:lvl4pPr algn="ctr" rtl="0" eaLnBrk="1" fontAlgn="base" hangingPunct="1">
        <a:spcBef>
          <a:spcPct val="0"/>
        </a:spcBef>
        <a:spcAft>
          <a:spcPct val="0"/>
        </a:spcAft>
        <a:defRPr sz="3600" b="1">
          <a:solidFill>
            <a:schemeClr val="accent2"/>
          </a:solidFill>
          <a:latin typeface="Arial" charset="0"/>
          <a:ea typeface="ＭＳ Ｐゴシック" pitchFamily="34" charset="-128"/>
        </a:defRPr>
      </a:lvl4pPr>
      <a:lvl5pPr algn="ctr" rtl="0" eaLnBrk="1" fontAlgn="base" hangingPunct="1">
        <a:spcBef>
          <a:spcPct val="0"/>
        </a:spcBef>
        <a:spcAft>
          <a:spcPct val="0"/>
        </a:spcAft>
        <a:defRPr sz="3600" b="1">
          <a:solidFill>
            <a:schemeClr val="accent2"/>
          </a:solidFill>
          <a:latin typeface="Arial" charset="0"/>
          <a:ea typeface="ＭＳ Ｐゴシック" pitchFamily="34" charset="-128"/>
        </a:defRPr>
      </a:lvl5pPr>
      <a:lvl6pPr marL="457200" algn="ctr" rtl="0" eaLnBrk="1" fontAlgn="base" hangingPunct="1">
        <a:spcBef>
          <a:spcPct val="0"/>
        </a:spcBef>
        <a:spcAft>
          <a:spcPct val="0"/>
        </a:spcAft>
        <a:defRPr sz="3600" b="1">
          <a:solidFill>
            <a:schemeClr val="accent2"/>
          </a:solidFill>
          <a:latin typeface="Arial" charset="0"/>
          <a:ea typeface="ＭＳ Ｐゴシック" pitchFamily="34" charset="-128"/>
        </a:defRPr>
      </a:lvl6pPr>
      <a:lvl7pPr marL="914400" algn="ctr" rtl="0" eaLnBrk="1" fontAlgn="base" hangingPunct="1">
        <a:spcBef>
          <a:spcPct val="0"/>
        </a:spcBef>
        <a:spcAft>
          <a:spcPct val="0"/>
        </a:spcAft>
        <a:defRPr sz="3600" b="1">
          <a:solidFill>
            <a:schemeClr val="accent2"/>
          </a:solidFill>
          <a:latin typeface="Arial" charset="0"/>
          <a:ea typeface="ＭＳ Ｐゴシック" pitchFamily="34" charset="-128"/>
        </a:defRPr>
      </a:lvl7pPr>
      <a:lvl8pPr marL="1371600" algn="ctr" rtl="0" eaLnBrk="1" fontAlgn="base" hangingPunct="1">
        <a:spcBef>
          <a:spcPct val="0"/>
        </a:spcBef>
        <a:spcAft>
          <a:spcPct val="0"/>
        </a:spcAft>
        <a:defRPr sz="3600" b="1">
          <a:solidFill>
            <a:schemeClr val="accent2"/>
          </a:solidFill>
          <a:latin typeface="Arial" charset="0"/>
          <a:ea typeface="ＭＳ Ｐゴシック" pitchFamily="34" charset="-128"/>
        </a:defRPr>
      </a:lvl8pPr>
      <a:lvl9pPr marL="1828800" algn="ctr" rtl="0" eaLnBrk="1" fontAlgn="base" hangingPunct="1">
        <a:spcBef>
          <a:spcPct val="0"/>
        </a:spcBef>
        <a:spcAft>
          <a:spcPct val="0"/>
        </a:spcAft>
        <a:defRPr sz="3600" b="1">
          <a:solidFill>
            <a:schemeClr val="accent2"/>
          </a:solidFill>
          <a:latin typeface="Arial"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6413"/>
            <a:chOff x="0" y="0"/>
            <a:chExt cx="5759" cy="4319"/>
          </a:xfrm>
        </p:grpSpPr>
        <p:sp>
          <p:nvSpPr>
            <p:cNvPr id="73731" name="Rectangle 7" descr="Narrow vertical"/>
            <p:cNvSpPr>
              <a:spLocks noChangeArrowheads="1"/>
            </p:cNvSpPr>
            <p:nvPr/>
          </p:nvSpPr>
          <p:spPr bwMode="auto">
            <a:xfrm>
              <a:off x="288" y="48"/>
              <a:ext cx="5184" cy="240"/>
            </a:xfrm>
            <a:prstGeom prst="rect">
              <a:avLst/>
            </a:prstGeom>
            <a:pattFill prst="narVert">
              <a:fgClr>
                <a:schemeClr val="folHlink"/>
              </a:fgClr>
              <a:bgClr>
                <a:schemeClr val="bg1"/>
              </a:bgClr>
            </a:pattFill>
            <a:ln w="9525">
              <a:noFill/>
              <a:miter lim="800000"/>
              <a:headEnd/>
              <a:tailEnd/>
            </a:ln>
          </p:spPr>
          <p:txBody>
            <a:bodyPr wrap="none" lIns="92075" tIns="46037" rIns="92075" bIns="46037" anchor="ctr"/>
            <a:lstStyle/>
            <a:p>
              <a:pPr eaLnBrk="0" hangingPunct="0">
                <a:spcBef>
                  <a:spcPct val="50000"/>
                </a:spcBef>
                <a:defRPr/>
              </a:pPr>
              <a:endParaRPr kumimoji="1" lang="en-US" sz="2400" dirty="0">
                <a:solidFill>
                  <a:srgbClr val="000000"/>
                </a:solidFill>
                <a:latin typeface="Times New Roman" pitchFamily="18" charset="0"/>
              </a:endParaRPr>
            </a:p>
          </p:txBody>
        </p:sp>
        <p:sp>
          <p:nvSpPr>
            <p:cNvPr id="73732" name="Rectangle 8" descr="Narrow horizontal"/>
            <p:cNvSpPr>
              <a:spLocks noChangeArrowheads="1"/>
            </p:cNvSpPr>
            <p:nvPr/>
          </p:nvSpPr>
          <p:spPr bwMode="auto">
            <a:xfrm>
              <a:off x="48" y="288"/>
              <a:ext cx="240" cy="3744"/>
            </a:xfrm>
            <a:prstGeom prst="rect">
              <a:avLst/>
            </a:prstGeom>
            <a:pattFill prst="narHorz">
              <a:fgClr>
                <a:schemeClr val="folHlink"/>
              </a:fgClr>
              <a:bgClr>
                <a:schemeClr val="bg1"/>
              </a:bgClr>
            </a:pattFill>
            <a:ln w="9525">
              <a:noFill/>
              <a:miter lim="800000"/>
              <a:headEnd/>
              <a:tailEnd/>
            </a:ln>
          </p:spPr>
          <p:txBody>
            <a:bodyPr wrap="none" lIns="92075" tIns="46037" rIns="92075" bIns="46037" anchor="ctr"/>
            <a:lstStyle/>
            <a:p>
              <a:pPr eaLnBrk="0" hangingPunct="0">
                <a:spcBef>
                  <a:spcPct val="50000"/>
                </a:spcBef>
                <a:defRPr/>
              </a:pPr>
              <a:endParaRPr kumimoji="1" lang="en-US" sz="2400" dirty="0">
                <a:solidFill>
                  <a:srgbClr val="000000"/>
                </a:solidFill>
                <a:latin typeface="Times New Roman" pitchFamily="18" charset="0"/>
              </a:endParaRPr>
            </a:p>
          </p:txBody>
        </p:sp>
        <p:sp>
          <p:nvSpPr>
            <p:cNvPr id="73733" name="Rectangle 5" descr="Narrow vertical"/>
            <p:cNvSpPr>
              <a:spLocks noChangeArrowheads="1"/>
            </p:cNvSpPr>
            <p:nvPr/>
          </p:nvSpPr>
          <p:spPr bwMode="auto">
            <a:xfrm>
              <a:off x="288" y="4032"/>
              <a:ext cx="5184" cy="240"/>
            </a:xfrm>
            <a:prstGeom prst="rect">
              <a:avLst/>
            </a:prstGeom>
            <a:pattFill prst="narVert">
              <a:fgClr>
                <a:schemeClr val="folHlink"/>
              </a:fgClr>
              <a:bgClr>
                <a:schemeClr val="bg1"/>
              </a:bgClr>
            </a:pattFill>
            <a:ln w="9525">
              <a:noFill/>
              <a:miter lim="800000"/>
              <a:headEnd/>
              <a:tailEnd/>
            </a:ln>
          </p:spPr>
          <p:txBody>
            <a:bodyPr wrap="none" lIns="92075" tIns="46037" rIns="92075" bIns="46037" anchor="ctr"/>
            <a:lstStyle/>
            <a:p>
              <a:pPr eaLnBrk="0" hangingPunct="0">
                <a:spcBef>
                  <a:spcPct val="50000"/>
                </a:spcBef>
                <a:defRPr/>
              </a:pPr>
              <a:endParaRPr kumimoji="1" lang="en-US" sz="2400" dirty="0">
                <a:solidFill>
                  <a:srgbClr val="000000"/>
                </a:solidFill>
                <a:latin typeface="Times New Roman" pitchFamily="18" charset="0"/>
              </a:endParaRPr>
            </a:p>
          </p:txBody>
        </p:sp>
        <p:sp>
          <p:nvSpPr>
            <p:cNvPr id="73734" name="Rectangle 6" descr="Narrow horizontal"/>
            <p:cNvSpPr>
              <a:spLocks noChangeArrowheads="1"/>
            </p:cNvSpPr>
            <p:nvPr/>
          </p:nvSpPr>
          <p:spPr bwMode="auto">
            <a:xfrm>
              <a:off x="5472" y="288"/>
              <a:ext cx="240" cy="3744"/>
            </a:xfrm>
            <a:prstGeom prst="rect">
              <a:avLst/>
            </a:prstGeom>
            <a:pattFill prst="narHorz">
              <a:fgClr>
                <a:schemeClr val="folHlink"/>
              </a:fgClr>
              <a:bgClr>
                <a:schemeClr val="bg1"/>
              </a:bgClr>
            </a:pattFill>
            <a:ln w="9525">
              <a:noFill/>
              <a:miter lim="800000"/>
              <a:headEnd/>
              <a:tailEnd/>
            </a:ln>
          </p:spPr>
          <p:txBody>
            <a:bodyPr wrap="none" lIns="92075" tIns="46037" rIns="92075" bIns="46037" anchor="ctr"/>
            <a:lstStyle/>
            <a:p>
              <a:pPr eaLnBrk="0" hangingPunct="0">
                <a:spcBef>
                  <a:spcPct val="50000"/>
                </a:spcBef>
                <a:defRPr/>
              </a:pPr>
              <a:endParaRPr kumimoji="1" lang="en-US" sz="2400" dirty="0">
                <a:solidFill>
                  <a:srgbClr val="000000"/>
                </a:solidFill>
                <a:latin typeface="Times New Roman" pitchFamily="18" charset="0"/>
              </a:endParaRPr>
            </a:p>
          </p:txBody>
        </p:sp>
        <p:sp>
          <p:nvSpPr>
            <p:cNvPr id="73735" name="Rectangle 7"/>
            <p:cNvSpPr>
              <a:spLocks noChangeArrowheads="1"/>
            </p:cNvSpPr>
            <p:nvPr/>
          </p:nvSpPr>
          <p:spPr bwMode="auto">
            <a:xfrm>
              <a:off x="288" y="288"/>
              <a:ext cx="5184" cy="3744"/>
            </a:xfrm>
            <a:prstGeom prst="rect">
              <a:avLst/>
            </a:prstGeom>
            <a:noFill/>
            <a:ln w="57150" cap="sq" cmpd="tri">
              <a:solidFill>
                <a:schemeClr val="bg2"/>
              </a:solidFill>
              <a:miter lim="800000"/>
              <a:headEnd/>
              <a:tailEnd/>
            </a:ln>
          </p:spPr>
          <p:txBody>
            <a:bodyPr wrap="none" lIns="92075" tIns="46037" rIns="92075" bIns="46037" anchor="ctr"/>
            <a:lstStyle/>
            <a:p>
              <a:pPr eaLnBrk="0" hangingPunct="0">
                <a:spcBef>
                  <a:spcPct val="50000"/>
                </a:spcBef>
                <a:defRPr/>
              </a:pPr>
              <a:endParaRPr kumimoji="1" lang="en-US" sz="2400" dirty="0">
                <a:solidFill>
                  <a:srgbClr val="000000"/>
                </a:solidFill>
                <a:latin typeface="Times New Roman" pitchFamily="18" charset="0"/>
              </a:endParaRPr>
            </a:p>
          </p:txBody>
        </p:sp>
        <p:sp>
          <p:nvSpPr>
            <p:cNvPr id="73736" name="Rectangle 8"/>
            <p:cNvSpPr>
              <a:spLocks noChangeArrowheads="1"/>
            </p:cNvSpPr>
            <p:nvPr/>
          </p:nvSpPr>
          <p:spPr bwMode="auto">
            <a:xfrm>
              <a:off x="48" y="48"/>
              <a:ext cx="5664" cy="4224"/>
            </a:xfrm>
            <a:prstGeom prst="rect">
              <a:avLst/>
            </a:prstGeom>
            <a:noFill/>
            <a:ln w="12700" cap="sq">
              <a:solidFill>
                <a:schemeClr val="bg2"/>
              </a:solidFill>
              <a:miter lim="800000"/>
              <a:headEnd/>
              <a:tailEnd/>
            </a:ln>
          </p:spPr>
          <p:txBody>
            <a:bodyPr wrap="none" lIns="92075" tIns="46037" rIns="92075" bIns="46037" anchor="ctr"/>
            <a:lstStyle/>
            <a:p>
              <a:pPr eaLnBrk="0" hangingPunct="0">
                <a:spcBef>
                  <a:spcPct val="50000"/>
                </a:spcBef>
                <a:defRPr/>
              </a:pPr>
              <a:endParaRPr kumimoji="1" lang="en-US" sz="2400" dirty="0">
                <a:solidFill>
                  <a:srgbClr val="000000"/>
                </a:solidFill>
                <a:latin typeface="Times New Roman" pitchFamily="18" charset="0"/>
              </a:endParaRPr>
            </a:p>
          </p:txBody>
        </p:sp>
        <p:grpSp>
          <p:nvGrpSpPr>
            <p:cNvPr id="3" name="Group 9"/>
            <p:cNvGrpSpPr>
              <a:grpSpLocks/>
            </p:cNvGrpSpPr>
            <p:nvPr/>
          </p:nvGrpSpPr>
          <p:grpSpPr bwMode="auto">
            <a:xfrm>
              <a:off x="0" y="0"/>
              <a:ext cx="384" cy="384"/>
              <a:chOff x="0" y="0"/>
              <a:chExt cx="384" cy="384"/>
            </a:xfrm>
          </p:grpSpPr>
          <p:sp>
            <p:nvSpPr>
              <p:cNvPr id="73738" name="Rectangle 10"/>
              <p:cNvSpPr>
                <a:spLocks noChangeArrowheads="1"/>
              </p:cNvSpPr>
              <p:nvPr/>
            </p:nvSpPr>
            <p:spPr bwMode="auto">
              <a:xfrm>
                <a:off x="0" y="0"/>
                <a:ext cx="384" cy="384"/>
              </a:xfrm>
              <a:prstGeom prst="rect">
                <a:avLst/>
              </a:prstGeom>
              <a:solidFill>
                <a:schemeClr val="bg1"/>
              </a:solidFill>
              <a:ln w="57150" cap="sq" cmpd="tri">
                <a:solidFill>
                  <a:schemeClr val="bg2"/>
                </a:solidFill>
                <a:miter lim="800000"/>
                <a:headEnd/>
                <a:tailEnd/>
              </a:ln>
            </p:spPr>
            <p:txBody>
              <a:bodyPr/>
              <a:lstStyle/>
              <a:p>
                <a:pPr>
                  <a:defRPr/>
                </a:pPr>
                <a:endParaRPr lang="en-US" dirty="0">
                  <a:solidFill>
                    <a:srgbClr val="000000"/>
                  </a:solidFill>
                  <a:latin typeface="Arial" charset="0"/>
                </a:endParaRPr>
              </a:p>
            </p:txBody>
          </p:sp>
          <p:sp>
            <p:nvSpPr>
              <p:cNvPr id="73739" name="Oval 11"/>
              <p:cNvSpPr>
                <a:spLocks noChangeArrowheads="1"/>
              </p:cNvSpPr>
              <p:nvPr/>
            </p:nvSpPr>
            <p:spPr bwMode="auto">
              <a:xfrm>
                <a:off x="101"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p:spPr>
            <p:txBody>
              <a:bodyPr/>
              <a:lstStyle/>
              <a:p>
                <a:pPr>
                  <a:defRPr/>
                </a:pPr>
                <a:endParaRPr lang="en-US" dirty="0">
                  <a:solidFill>
                    <a:srgbClr val="000000"/>
                  </a:solidFill>
                  <a:latin typeface="Arial" charset="0"/>
                </a:endParaRPr>
              </a:p>
            </p:txBody>
          </p:sp>
        </p:grpSp>
        <p:grpSp>
          <p:nvGrpSpPr>
            <p:cNvPr id="4" name="Group 12"/>
            <p:cNvGrpSpPr>
              <a:grpSpLocks/>
            </p:cNvGrpSpPr>
            <p:nvPr/>
          </p:nvGrpSpPr>
          <p:grpSpPr bwMode="auto">
            <a:xfrm>
              <a:off x="0" y="3935"/>
              <a:ext cx="384" cy="384"/>
              <a:chOff x="0" y="3935"/>
              <a:chExt cx="384" cy="384"/>
            </a:xfrm>
          </p:grpSpPr>
          <p:sp>
            <p:nvSpPr>
              <p:cNvPr id="73741" name="Rectangle 13"/>
              <p:cNvSpPr>
                <a:spLocks noChangeArrowheads="1"/>
              </p:cNvSpPr>
              <p:nvPr/>
            </p:nvSpPr>
            <p:spPr bwMode="auto">
              <a:xfrm>
                <a:off x="0" y="3935"/>
                <a:ext cx="384" cy="384"/>
              </a:xfrm>
              <a:prstGeom prst="rect">
                <a:avLst/>
              </a:prstGeom>
              <a:solidFill>
                <a:schemeClr val="bg1"/>
              </a:solidFill>
              <a:ln w="57150" cap="sq" cmpd="tri">
                <a:solidFill>
                  <a:schemeClr val="bg2"/>
                </a:solidFill>
                <a:miter lim="800000"/>
                <a:headEnd/>
                <a:tailEnd/>
              </a:ln>
            </p:spPr>
            <p:txBody>
              <a:bodyPr/>
              <a:lstStyle/>
              <a:p>
                <a:pPr>
                  <a:defRPr/>
                </a:pPr>
                <a:endParaRPr lang="en-US" dirty="0">
                  <a:solidFill>
                    <a:srgbClr val="000000"/>
                  </a:solidFill>
                  <a:latin typeface="Arial" charset="0"/>
                </a:endParaRPr>
              </a:p>
            </p:txBody>
          </p:sp>
          <p:sp>
            <p:nvSpPr>
              <p:cNvPr id="73742" name="Oval 14"/>
              <p:cNvSpPr>
                <a:spLocks noChangeArrowheads="1"/>
              </p:cNvSpPr>
              <p:nvPr/>
            </p:nvSpPr>
            <p:spPr bwMode="auto">
              <a:xfrm>
                <a:off x="101"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p:spPr>
            <p:txBody>
              <a:bodyPr/>
              <a:lstStyle/>
              <a:p>
                <a:pPr>
                  <a:defRPr/>
                </a:pPr>
                <a:endParaRPr lang="en-US" dirty="0">
                  <a:solidFill>
                    <a:srgbClr val="000000"/>
                  </a:solidFill>
                  <a:latin typeface="Arial" charset="0"/>
                </a:endParaRPr>
              </a:p>
            </p:txBody>
          </p:sp>
        </p:grpSp>
        <p:grpSp>
          <p:nvGrpSpPr>
            <p:cNvPr id="5" name="Group 15"/>
            <p:cNvGrpSpPr>
              <a:grpSpLocks/>
            </p:cNvGrpSpPr>
            <p:nvPr/>
          </p:nvGrpSpPr>
          <p:grpSpPr bwMode="auto">
            <a:xfrm>
              <a:off x="5375" y="3935"/>
              <a:ext cx="384" cy="384"/>
              <a:chOff x="5375" y="3935"/>
              <a:chExt cx="384" cy="384"/>
            </a:xfrm>
          </p:grpSpPr>
          <p:sp>
            <p:nvSpPr>
              <p:cNvPr id="73744" name="Rectangle 16"/>
              <p:cNvSpPr>
                <a:spLocks noChangeArrowheads="1"/>
              </p:cNvSpPr>
              <p:nvPr/>
            </p:nvSpPr>
            <p:spPr bwMode="auto">
              <a:xfrm>
                <a:off x="5375" y="3935"/>
                <a:ext cx="384" cy="384"/>
              </a:xfrm>
              <a:prstGeom prst="rect">
                <a:avLst/>
              </a:prstGeom>
              <a:solidFill>
                <a:schemeClr val="bg1"/>
              </a:solidFill>
              <a:ln w="57150" cap="sq" cmpd="tri">
                <a:solidFill>
                  <a:schemeClr val="bg2"/>
                </a:solidFill>
                <a:miter lim="800000"/>
                <a:headEnd/>
                <a:tailEnd/>
              </a:ln>
            </p:spPr>
            <p:txBody>
              <a:bodyPr/>
              <a:lstStyle/>
              <a:p>
                <a:pPr>
                  <a:defRPr/>
                </a:pPr>
                <a:endParaRPr lang="en-US" dirty="0">
                  <a:solidFill>
                    <a:srgbClr val="000000"/>
                  </a:solidFill>
                  <a:latin typeface="Arial" charset="0"/>
                </a:endParaRPr>
              </a:p>
            </p:txBody>
          </p:sp>
          <p:sp>
            <p:nvSpPr>
              <p:cNvPr id="73745" name="Oval 17"/>
              <p:cNvSpPr>
                <a:spLocks noChangeArrowheads="1"/>
              </p:cNvSpPr>
              <p:nvPr/>
            </p:nvSpPr>
            <p:spPr bwMode="auto">
              <a:xfrm>
                <a:off x="5476"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p:spPr>
            <p:txBody>
              <a:bodyPr/>
              <a:lstStyle/>
              <a:p>
                <a:pPr>
                  <a:defRPr/>
                </a:pPr>
                <a:endParaRPr lang="en-US" dirty="0">
                  <a:solidFill>
                    <a:srgbClr val="000000"/>
                  </a:solidFill>
                  <a:latin typeface="Arial" charset="0"/>
                </a:endParaRPr>
              </a:p>
            </p:txBody>
          </p:sp>
        </p:grpSp>
        <p:grpSp>
          <p:nvGrpSpPr>
            <p:cNvPr id="6" name="Group 18"/>
            <p:cNvGrpSpPr>
              <a:grpSpLocks/>
            </p:cNvGrpSpPr>
            <p:nvPr/>
          </p:nvGrpSpPr>
          <p:grpSpPr bwMode="auto">
            <a:xfrm>
              <a:off x="5375" y="0"/>
              <a:ext cx="384" cy="384"/>
              <a:chOff x="5375" y="0"/>
              <a:chExt cx="384" cy="384"/>
            </a:xfrm>
          </p:grpSpPr>
          <p:sp>
            <p:nvSpPr>
              <p:cNvPr id="73747" name="Rectangle 19"/>
              <p:cNvSpPr>
                <a:spLocks noChangeArrowheads="1"/>
              </p:cNvSpPr>
              <p:nvPr/>
            </p:nvSpPr>
            <p:spPr bwMode="auto">
              <a:xfrm>
                <a:off x="5375" y="0"/>
                <a:ext cx="384" cy="384"/>
              </a:xfrm>
              <a:prstGeom prst="rect">
                <a:avLst/>
              </a:prstGeom>
              <a:solidFill>
                <a:schemeClr val="bg1"/>
              </a:solidFill>
              <a:ln w="57150" cap="sq" cmpd="tri">
                <a:solidFill>
                  <a:schemeClr val="bg2"/>
                </a:solidFill>
                <a:miter lim="800000"/>
                <a:headEnd/>
                <a:tailEnd/>
              </a:ln>
            </p:spPr>
            <p:txBody>
              <a:bodyPr/>
              <a:lstStyle/>
              <a:p>
                <a:pPr>
                  <a:defRPr/>
                </a:pPr>
                <a:endParaRPr lang="en-US" dirty="0">
                  <a:solidFill>
                    <a:srgbClr val="000000"/>
                  </a:solidFill>
                  <a:latin typeface="Arial" charset="0"/>
                </a:endParaRPr>
              </a:p>
            </p:txBody>
          </p:sp>
          <p:sp>
            <p:nvSpPr>
              <p:cNvPr id="73748" name="Oval 20"/>
              <p:cNvSpPr>
                <a:spLocks noChangeArrowheads="1"/>
              </p:cNvSpPr>
              <p:nvPr/>
            </p:nvSpPr>
            <p:spPr bwMode="auto">
              <a:xfrm>
                <a:off x="5476"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p:spPr>
            <p:txBody>
              <a:bodyPr/>
              <a:lstStyle/>
              <a:p>
                <a:pPr>
                  <a:defRPr/>
                </a:pPr>
                <a:endParaRPr lang="en-US" dirty="0">
                  <a:solidFill>
                    <a:srgbClr val="000000"/>
                  </a:solidFill>
                  <a:latin typeface="Arial" charset="0"/>
                </a:endParaRPr>
              </a:p>
            </p:txBody>
          </p:sp>
        </p:grpSp>
      </p:grpSp>
      <p:sp>
        <p:nvSpPr>
          <p:cNvPr id="14339" name="Rectangle 21"/>
          <p:cNvSpPr>
            <a:spLocks noGrp="1" noChangeArrowheads="1"/>
          </p:cNvSpPr>
          <p:nvPr>
            <p:ph type="title"/>
          </p:nvPr>
        </p:nvSpPr>
        <p:spPr bwMode="auto">
          <a:xfrm>
            <a:off x="685800" y="990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smtClean="0"/>
              <a:t>Certificate of Completion</a:t>
            </a:r>
          </a:p>
        </p:txBody>
      </p:sp>
      <p:sp>
        <p:nvSpPr>
          <p:cNvPr id="14340"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3751" name="Picture 23" descr="BSLogo"/>
          <p:cNvPicPr>
            <a:picLocks noChangeAspect="1" noChangeArrowheads="1"/>
          </p:cNvPicPr>
          <p:nvPr/>
        </p:nvPicPr>
        <p:blipFill>
          <a:blip r:embed="rId13" cstate="screen">
            <a:extLst>
              <a:ext uri="{28A0092B-C50C-407E-A947-70E740481C1C}">
                <a14:useLocalDpi xmlns:a14="http://schemas.microsoft.com/office/drawing/2010/main"/>
              </a:ext>
            </a:extLst>
          </a:blip>
          <a:srcRect l="9525" r="9525" b="11111"/>
          <a:stretch>
            <a:fillRect/>
          </a:stretch>
        </p:blipFill>
        <p:spPr bwMode="auto">
          <a:xfrm>
            <a:off x="685800" y="4191000"/>
            <a:ext cx="2111375" cy="1976438"/>
          </a:xfrm>
          <a:prstGeom prst="rect">
            <a:avLst/>
          </a:prstGeom>
          <a:noFill/>
          <a:ln w="9525">
            <a:noFill/>
            <a:miter lim="800000"/>
            <a:headEnd/>
            <a:tailEnd/>
          </a:ln>
          <a:effectLst>
            <a:outerShdw dist="35921" dir="2700000" algn="ctr" rotWithShape="0">
              <a:srgbClr val="242F13">
                <a:alpha val="25000"/>
              </a:srgbClr>
            </a:outerShdw>
          </a:effectLst>
        </p:spPr>
      </p:pic>
      <p:pic>
        <p:nvPicPr>
          <p:cNvPr id="14342" name="Picture 24" descr="CLO"/>
          <p:cNvPicPr>
            <a:picLocks noChangeAspect="1" noChangeArrowheads="1"/>
          </p:cNvPicPr>
          <p:nvPr/>
        </p:nvPicPr>
        <p:blipFill>
          <a:blip r:embed="rId14" cstate="print"/>
          <a:srcRect/>
          <a:stretch>
            <a:fillRect/>
          </a:stretch>
        </p:blipFill>
        <p:spPr bwMode="auto">
          <a:xfrm>
            <a:off x="2743200" y="660400"/>
            <a:ext cx="36576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D0F3EE-78FC-3F4D-A75A-27989502AF82}" type="datetimeFigureOut">
              <a:rPr lang="en-US" smtClean="0"/>
              <a:t>11/15/2018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5B60F8-DADE-4545-B1FD-CD1B362AF6C8}" type="slidenum">
              <a:rPr lang="en-US" smtClean="0"/>
              <a:pPr/>
              <a:t>‹#›</a:t>
            </a:fld>
            <a:endParaRPr lang="en-US" dirty="0"/>
          </a:p>
        </p:txBody>
      </p:sp>
    </p:spTree>
    <p:extLst>
      <p:ext uri="{BB962C8B-B14F-4D97-AF65-F5344CB8AC3E}">
        <p14:creationId xmlns:p14="http://schemas.microsoft.com/office/powerpoint/2010/main" val="179794425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8914" name="Picture 2" descr="BSLogo"/>
          <p:cNvPicPr>
            <a:picLocks noChangeAspect="1" noChangeArrowheads="1"/>
          </p:cNvPicPr>
          <p:nvPr/>
        </p:nvPicPr>
        <p:blipFill>
          <a:blip r:embed="rId14" cstate="screen">
            <a:extLst>
              <a:ext uri="{28A0092B-C50C-407E-A947-70E740481C1C}">
                <a14:useLocalDpi xmlns:a14="http://schemas.microsoft.com/office/drawing/2010/main"/>
              </a:ext>
            </a:extLst>
          </a:blip>
          <a:srcRect l="9525" r="9525" b="11111"/>
          <a:stretch>
            <a:fillRect/>
          </a:stretch>
        </p:blipFill>
        <p:spPr bwMode="auto">
          <a:xfrm>
            <a:off x="228600" y="4648200"/>
            <a:ext cx="2111375" cy="1976438"/>
          </a:xfrm>
          <a:prstGeom prst="rect">
            <a:avLst/>
          </a:prstGeom>
          <a:noFill/>
          <a:ln w="9525">
            <a:noFill/>
            <a:miter lim="800000"/>
            <a:headEnd/>
            <a:tailEnd/>
          </a:ln>
          <a:effectLst>
            <a:outerShdw dist="35921" dir="2700000" algn="ctr" rotWithShape="0">
              <a:srgbClr val="242F13">
                <a:alpha val="25000"/>
              </a:srgbClr>
            </a:outerShdw>
          </a:effectLst>
        </p:spPr>
      </p:pic>
      <p:sp>
        <p:nvSpPr>
          <p:cNvPr id="38915"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F33"/>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6" name="Rectangle 4"/>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3D472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7"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38918"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38919"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6746D1D4-B48D-4D37-A60D-BBA3358A957F}" type="slidenum">
              <a:rPr lang="en-US"/>
              <a:pPr>
                <a:defRPr/>
              </a:pPr>
              <a:t>‹#›</a:t>
            </a:fld>
            <a:endParaRPr lang="en-US" dirty="0"/>
          </a:p>
        </p:txBody>
      </p:sp>
      <p:pic>
        <p:nvPicPr>
          <p:cNvPr id="4104" name="Picture 8" descr="Oscar2"/>
          <p:cNvPicPr>
            <a:picLocks noChangeAspect="1" noChangeArrowheads="1"/>
          </p:cNvPicPr>
          <p:nvPr/>
        </p:nvPicPr>
        <p:blipFill>
          <a:blip r:embed="rId15" cstate="print"/>
          <a:srcRect/>
          <a:stretch>
            <a:fillRect/>
          </a:stretch>
        </p:blipFill>
        <p:spPr bwMode="auto">
          <a:xfrm>
            <a:off x="6477000" y="457200"/>
            <a:ext cx="2436813" cy="2686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1" fontAlgn="base" hangingPunct="1">
        <a:spcBef>
          <a:spcPct val="0"/>
        </a:spcBef>
        <a:spcAft>
          <a:spcPct val="0"/>
        </a:spcAft>
        <a:defRPr sz="3600" b="1">
          <a:solidFill>
            <a:srgbClr val="188610"/>
          </a:solidFill>
          <a:latin typeface="+mj-lt"/>
          <a:ea typeface="+mj-ea"/>
          <a:cs typeface="+mj-cs"/>
        </a:defRPr>
      </a:lvl1pPr>
      <a:lvl2pPr algn="ctr" rtl="0" eaLnBrk="1" fontAlgn="base" hangingPunct="1">
        <a:spcBef>
          <a:spcPct val="0"/>
        </a:spcBef>
        <a:spcAft>
          <a:spcPct val="0"/>
        </a:spcAft>
        <a:defRPr sz="3600" b="1">
          <a:solidFill>
            <a:srgbClr val="188610"/>
          </a:solidFill>
          <a:latin typeface="Arial" charset="0"/>
          <a:ea typeface="ＭＳ Ｐゴシック" pitchFamily="34" charset="-128"/>
        </a:defRPr>
      </a:lvl2pPr>
      <a:lvl3pPr algn="ctr" rtl="0" eaLnBrk="1" fontAlgn="base" hangingPunct="1">
        <a:spcBef>
          <a:spcPct val="0"/>
        </a:spcBef>
        <a:spcAft>
          <a:spcPct val="0"/>
        </a:spcAft>
        <a:defRPr sz="3600" b="1">
          <a:solidFill>
            <a:srgbClr val="188610"/>
          </a:solidFill>
          <a:latin typeface="Arial" charset="0"/>
          <a:ea typeface="ＭＳ Ｐゴシック" pitchFamily="34" charset="-128"/>
        </a:defRPr>
      </a:lvl3pPr>
      <a:lvl4pPr algn="ctr" rtl="0" eaLnBrk="1" fontAlgn="base" hangingPunct="1">
        <a:spcBef>
          <a:spcPct val="0"/>
        </a:spcBef>
        <a:spcAft>
          <a:spcPct val="0"/>
        </a:spcAft>
        <a:defRPr sz="3600" b="1">
          <a:solidFill>
            <a:srgbClr val="188610"/>
          </a:solidFill>
          <a:latin typeface="Arial" charset="0"/>
          <a:ea typeface="ＭＳ Ｐゴシック" pitchFamily="34" charset="-128"/>
        </a:defRPr>
      </a:lvl4pPr>
      <a:lvl5pPr algn="ctr" rtl="0" eaLnBrk="1" fontAlgn="base" hangingPunct="1">
        <a:spcBef>
          <a:spcPct val="0"/>
        </a:spcBef>
        <a:spcAft>
          <a:spcPct val="0"/>
        </a:spcAft>
        <a:defRPr sz="3600" b="1">
          <a:solidFill>
            <a:srgbClr val="188610"/>
          </a:solidFill>
          <a:latin typeface="Arial" charset="0"/>
          <a:ea typeface="ＭＳ Ｐゴシック" pitchFamily="34" charset="-128"/>
        </a:defRPr>
      </a:lvl5pPr>
      <a:lvl6pPr marL="457200" algn="ctr" rtl="0" eaLnBrk="1" fontAlgn="base" hangingPunct="1">
        <a:spcBef>
          <a:spcPct val="0"/>
        </a:spcBef>
        <a:spcAft>
          <a:spcPct val="0"/>
        </a:spcAft>
        <a:defRPr sz="3600" b="1">
          <a:solidFill>
            <a:srgbClr val="188610"/>
          </a:solidFill>
          <a:latin typeface="Arial" charset="0"/>
          <a:ea typeface="ＭＳ Ｐゴシック" pitchFamily="34" charset="-128"/>
        </a:defRPr>
      </a:lvl6pPr>
      <a:lvl7pPr marL="914400" algn="ctr" rtl="0" eaLnBrk="1" fontAlgn="base" hangingPunct="1">
        <a:spcBef>
          <a:spcPct val="0"/>
        </a:spcBef>
        <a:spcAft>
          <a:spcPct val="0"/>
        </a:spcAft>
        <a:defRPr sz="3600" b="1">
          <a:solidFill>
            <a:srgbClr val="188610"/>
          </a:solidFill>
          <a:latin typeface="Arial" charset="0"/>
          <a:ea typeface="ＭＳ Ｐゴシック" pitchFamily="34" charset="-128"/>
        </a:defRPr>
      </a:lvl7pPr>
      <a:lvl8pPr marL="1371600" algn="ctr" rtl="0" eaLnBrk="1" fontAlgn="base" hangingPunct="1">
        <a:spcBef>
          <a:spcPct val="0"/>
        </a:spcBef>
        <a:spcAft>
          <a:spcPct val="0"/>
        </a:spcAft>
        <a:defRPr sz="3600" b="1">
          <a:solidFill>
            <a:srgbClr val="188610"/>
          </a:solidFill>
          <a:latin typeface="Arial" charset="0"/>
          <a:ea typeface="ＭＳ Ｐゴシック" pitchFamily="34" charset="-128"/>
        </a:defRPr>
      </a:lvl8pPr>
      <a:lvl9pPr marL="1828800" algn="ctr" rtl="0" eaLnBrk="1" fontAlgn="base" hangingPunct="1">
        <a:spcBef>
          <a:spcPct val="0"/>
        </a:spcBef>
        <a:spcAft>
          <a:spcPct val="0"/>
        </a:spcAft>
        <a:defRPr sz="3600" b="1">
          <a:solidFill>
            <a:srgbClr val="188610"/>
          </a:solidFill>
          <a:latin typeface="Arial"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6"/>
        </a:buBlip>
        <a:defRPr sz="3200">
          <a:solidFill>
            <a:srgbClr val="5C7532"/>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F33"/>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3D472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409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B61E97FC-3E01-4B7B-8A4A-D88932079F41}" type="slidenum">
              <a:rPr lang="en-US"/>
              <a:pPr>
                <a:defRPr/>
              </a:pPr>
              <a:t>‹#›</a:t>
            </a:fld>
            <a:endParaRPr lang="en-US" dirty="0"/>
          </a:p>
        </p:txBody>
      </p:sp>
      <p:pic>
        <p:nvPicPr>
          <p:cNvPr id="5127" name="Picture 7" descr="Oscar2"/>
          <p:cNvPicPr>
            <a:picLocks noChangeAspect="1" noChangeArrowheads="1"/>
          </p:cNvPicPr>
          <p:nvPr/>
        </p:nvPicPr>
        <p:blipFill>
          <a:blip r:embed="rId14" cstate="print"/>
          <a:srcRect/>
          <a:stretch>
            <a:fillRect/>
          </a:stretch>
        </p:blipFill>
        <p:spPr bwMode="auto">
          <a:xfrm>
            <a:off x="6908800" y="457200"/>
            <a:ext cx="2005013" cy="2209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rgbClr val="188610"/>
          </a:solidFill>
          <a:latin typeface="+mj-lt"/>
          <a:ea typeface="+mj-ea"/>
          <a:cs typeface="+mj-cs"/>
        </a:defRPr>
      </a:lvl1pPr>
      <a:lvl2pPr algn="ctr" rtl="0" eaLnBrk="1" fontAlgn="base" hangingPunct="1">
        <a:spcBef>
          <a:spcPct val="0"/>
        </a:spcBef>
        <a:spcAft>
          <a:spcPct val="0"/>
        </a:spcAft>
        <a:defRPr sz="3600" b="1">
          <a:solidFill>
            <a:srgbClr val="188610"/>
          </a:solidFill>
          <a:latin typeface="Arial" charset="0"/>
          <a:ea typeface="ＭＳ Ｐゴシック" pitchFamily="34" charset="-128"/>
        </a:defRPr>
      </a:lvl2pPr>
      <a:lvl3pPr algn="ctr" rtl="0" eaLnBrk="1" fontAlgn="base" hangingPunct="1">
        <a:spcBef>
          <a:spcPct val="0"/>
        </a:spcBef>
        <a:spcAft>
          <a:spcPct val="0"/>
        </a:spcAft>
        <a:defRPr sz="3600" b="1">
          <a:solidFill>
            <a:srgbClr val="188610"/>
          </a:solidFill>
          <a:latin typeface="Arial" charset="0"/>
          <a:ea typeface="ＭＳ Ｐゴシック" pitchFamily="34" charset="-128"/>
        </a:defRPr>
      </a:lvl3pPr>
      <a:lvl4pPr algn="ctr" rtl="0" eaLnBrk="1" fontAlgn="base" hangingPunct="1">
        <a:spcBef>
          <a:spcPct val="0"/>
        </a:spcBef>
        <a:spcAft>
          <a:spcPct val="0"/>
        </a:spcAft>
        <a:defRPr sz="3600" b="1">
          <a:solidFill>
            <a:srgbClr val="188610"/>
          </a:solidFill>
          <a:latin typeface="Arial" charset="0"/>
          <a:ea typeface="ＭＳ Ｐゴシック" pitchFamily="34" charset="-128"/>
        </a:defRPr>
      </a:lvl4pPr>
      <a:lvl5pPr algn="ctr" rtl="0" eaLnBrk="1" fontAlgn="base" hangingPunct="1">
        <a:spcBef>
          <a:spcPct val="0"/>
        </a:spcBef>
        <a:spcAft>
          <a:spcPct val="0"/>
        </a:spcAft>
        <a:defRPr sz="3600" b="1">
          <a:solidFill>
            <a:srgbClr val="188610"/>
          </a:solidFill>
          <a:latin typeface="Arial" charset="0"/>
          <a:ea typeface="ＭＳ Ｐゴシック" pitchFamily="34" charset="-128"/>
        </a:defRPr>
      </a:lvl5pPr>
      <a:lvl6pPr marL="457200" algn="ctr" rtl="0" eaLnBrk="1" fontAlgn="base" hangingPunct="1">
        <a:spcBef>
          <a:spcPct val="0"/>
        </a:spcBef>
        <a:spcAft>
          <a:spcPct val="0"/>
        </a:spcAft>
        <a:defRPr sz="3600" b="1">
          <a:solidFill>
            <a:srgbClr val="188610"/>
          </a:solidFill>
          <a:latin typeface="Arial" charset="0"/>
          <a:ea typeface="ＭＳ Ｐゴシック" pitchFamily="34" charset="-128"/>
        </a:defRPr>
      </a:lvl6pPr>
      <a:lvl7pPr marL="914400" algn="ctr" rtl="0" eaLnBrk="1" fontAlgn="base" hangingPunct="1">
        <a:spcBef>
          <a:spcPct val="0"/>
        </a:spcBef>
        <a:spcAft>
          <a:spcPct val="0"/>
        </a:spcAft>
        <a:defRPr sz="3600" b="1">
          <a:solidFill>
            <a:srgbClr val="188610"/>
          </a:solidFill>
          <a:latin typeface="Arial" charset="0"/>
          <a:ea typeface="ＭＳ Ｐゴシック" pitchFamily="34" charset="-128"/>
        </a:defRPr>
      </a:lvl7pPr>
      <a:lvl8pPr marL="1371600" algn="ctr" rtl="0" eaLnBrk="1" fontAlgn="base" hangingPunct="1">
        <a:spcBef>
          <a:spcPct val="0"/>
        </a:spcBef>
        <a:spcAft>
          <a:spcPct val="0"/>
        </a:spcAft>
        <a:defRPr sz="3600" b="1">
          <a:solidFill>
            <a:srgbClr val="188610"/>
          </a:solidFill>
          <a:latin typeface="Arial" charset="0"/>
          <a:ea typeface="ＭＳ Ｐゴシック" pitchFamily="34" charset="-128"/>
        </a:defRPr>
      </a:lvl8pPr>
      <a:lvl9pPr marL="1828800" algn="ctr" rtl="0" eaLnBrk="1" fontAlgn="base" hangingPunct="1">
        <a:spcBef>
          <a:spcPct val="0"/>
        </a:spcBef>
        <a:spcAft>
          <a:spcPct val="0"/>
        </a:spcAft>
        <a:defRPr sz="3600" b="1">
          <a:solidFill>
            <a:srgbClr val="188610"/>
          </a:solidFill>
          <a:latin typeface="Arial"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5C7532"/>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Tree%20Light"/>
          <p:cNvPicPr>
            <a:picLocks noChangeAspect="1" noChangeArrowheads="1"/>
          </p:cNvPicPr>
          <p:nvPr/>
        </p:nvPicPr>
        <p:blipFill>
          <a:blip r:embed="rId13" cstate="screen">
            <a:lum bright="44000" contrast="-5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4" name="Rectangle 4"/>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31D"/>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Rectangle 5"/>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224D13"/>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5120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5120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5CAA2BDE-DEC9-418C-8832-62455CCA8F01}" type="slidenum">
              <a:rPr lang="en-US"/>
              <a:pPr>
                <a:defRPr/>
              </a:pPr>
              <a:t>‹#›</a:t>
            </a:fld>
            <a:endParaRPr lang="en-US" dirty="0"/>
          </a:p>
        </p:txBody>
      </p:sp>
      <p:pic>
        <p:nvPicPr>
          <p:cNvPr id="6152" name="Picture 11" descr="Oscar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73204">
            <a:off x="7323138" y="457200"/>
            <a:ext cx="1590675"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rgbClr val="5C7532"/>
          </a:solidFill>
          <a:latin typeface="+mj-lt"/>
          <a:ea typeface="+mj-ea"/>
          <a:cs typeface="+mj-cs"/>
        </a:defRPr>
      </a:lvl1pPr>
      <a:lvl2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600" b="1">
          <a:solidFill>
            <a:srgbClr val="FDF7A5"/>
          </a:solidFill>
          <a:latin typeface="Trebuchet MS" pitchFamily="34" charset="0"/>
          <a:ea typeface="ＭＳ Ｐゴシック" pitchFamily="34" charset="-128"/>
        </a:defRPr>
      </a:lvl6pPr>
      <a:lvl7pPr marL="914400" algn="ctr" rtl="0" eaLnBrk="1" fontAlgn="base" hangingPunct="1">
        <a:spcBef>
          <a:spcPct val="0"/>
        </a:spcBef>
        <a:spcAft>
          <a:spcPct val="0"/>
        </a:spcAft>
        <a:defRPr sz="3600" b="1">
          <a:solidFill>
            <a:srgbClr val="FDF7A5"/>
          </a:solidFill>
          <a:latin typeface="Trebuchet MS" pitchFamily="34" charset="0"/>
          <a:ea typeface="ＭＳ Ｐゴシック" pitchFamily="34" charset="-128"/>
        </a:defRPr>
      </a:lvl7pPr>
      <a:lvl8pPr marL="1371600" algn="ctr" rtl="0" eaLnBrk="1" fontAlgn="base" hangingPunct="1">
        <a:spcBef>
          <a:spcPct val="0"/>
        </a:spcBef>
        <a:spcAft>
          <a:spcPct val="0"/>
        </a:spcAft>
        <a:defRPr sz="3600" b="1">
          <a:solidFill>
            <a:srgbClr val="FDF7A5"/>
          </a:solidFill>
          <a:latin typeface="Trebuchet MS" pitchFamily="34" charset="0"/>
          <a:ea typeface="ＭＳ Ｐゴシック" pitchFamily="34" charset="-128"/>
        </a:defRPr>
      </a:lvl8pPr>
      <a:lvl9pPr marL="1828800" algn="ctr" rtl="0" eaLnBrk="1" fontAlgn="base" hangingPunct="1">
        <a:spcBef>
          <a:spcPct val="0"/>
        </a:spcBef>
        <a:spcAft>
          <a:spcPct val="0"/>
        </a:spcAft>
        <a:defRPr sz="3600" b="1">
          <a:solidFill>
            <a:srgbClr val="FDF7A5"/>
          </a:solidFill>
          <a:latin typeface="Trebuchet MS"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009900"/>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rgbClr val="007400"/>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rgbClr val="007400"/>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rgbClr val="007400"/>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rgbClr val="007400"/>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Tree%20Light"/>
          <p:cNvPicPr>
            <a:picLocks noChangeAspect="1" noChangeArrowheads="1"/>
          </p:cNvPicPr>
          <p:nvPr/>
        </p:nvPicPr>
        <p:blipFill>
          <a:blip r:embed="rId13" cstate="screen">
            <a:lum bright="40000" contrast="-7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4"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31D"/>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224D13"/>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5120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5120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8EEF4040-C412-47C9-B284-AAFF1CBF5E75}" type="slidenum">
              <a:rPr lang="en-US"/>
              <a:pPr>
                <a:defRPr/>
              </a:pPr>
              <a:t>‹#›</a:t>
            </a:fld>
            <a:endParaRPr lang="en-US" dirty="0"/>
          </a:p>
        </p:txBody>
      </p:sp>
      <p:sp>
        <p:nvSpPr>
          <p:cNvPr id="133129" name="AutoShape 2"/>
          <p:cNvSpPr>
            <a:spLocks noChangeArrowheads="1"/>
          </p:cNvSpPr>
          <p:nvPr/>
        </p:nvSpPr>
        <p:spPr bwMode="auto">
          <a:xfrm>
            <a:off x="5867400" y="228600"/>
            <a:ext cx="3124200" cy="6477000"/>
          </a:xfrm>
          <a:prstGeom prst="roundRect">
            <a:avLst>
              <a:gd name="adj" fmla="val 7037"/>
            </a:avLst>
          </a:prstGeom>
          <a:solidFill>
            <a:srgbClr val="FFF5AF">
              <a:alpha val="80000"/>
            </a:srgbClr>
          </a:solidFill>
          <a:ln w="12700" cap="sq">
            <a:noFill/>
            <a:round/>
            <a:headEnd type="none" w="sm" len="sm"/>
            <a:tailEnd type="none" w="sm" len="sm"/>
          </a:ln>
          <a:effectLst>
            <a:prstShdw prst="shdw17" dist="17961" dir="2700000">
              <a:srgbClr val="FFFE91"/>
            </a:prstShdw>
          </a:effectLst>
        </p:spPr>
        <p:txBody>
          <a:bodyPr wrap="none" anchor="ctr"/>
          <a:lstStyle/>
          <a:p>
            <a:pPr>
              <a:defRPr/>
            </a:pPr>
            <a:endParaRPr lang="en-US" dirty="0">
              <a:solidFill>
                <a:srgbClr val="000000"/>
              </a:solidFill>
              <a:latin typeface="+mn-lt"/>
            </a:endParaRPr>
          </a:p>
        </p:txBody>
      </p:sp>
      <p:sp>
        <p:nvSpPr>
          <p:cNvPr id="133131" name="AutoShape 11" descr="liteslate"/>
          <p:cNvSpPr>
            <a:spLocks noChangeArrowheads="1"/>
          </p:cNvSpPr>
          <p:nvPr/>
        </p:nvSpPr>
        <p:spPr bwMode="auto">
          <a:xfrm>
            <a:off x="6118225" y="5821363"/>
            <a:ext cx="2654300" cy="850900"/>
          </a:xfrm>
          <a:prstGeom prst="roundRect">
            <a:avLst>
              <a:gd name="adj" fmla="val 50000"/>
            </a:avLst>
          </a:prstGeom>
          <a:blipFill dpi="0" rotWithShape="1">
            <a:blip r:embed="rId14" cstate="print"/>
            <a:srcRect/>
            <a:stretch>
              <a:fillRect/>
            </a:stretch>
          </a:blipFill>
          <a:ln w="19050">
            <a:solidFill>
              <a:srgbClr val="C7A655"/>
            </a:solidFill>
            <a:round/>
            <a:headEnd/>
            <a:tailEnd/>
          </a:ln>
          <a:effectLst>
            <a:prstShdw prst="shdw17" dist="17961" dir="13500000">
              <a:srgbClr val="AB8437"/>
            </a:prstShdw>
          </a:effectLst>
        </p:spPr>
        <p:txBody>
          <a:bodyPr wrap="none" anchor="ctr"/>
          <a:lstStyle/>
          <a:p>
            <a:pPr>
              <a:defRPr/>
            </a:pPr>
            <a:endParaRPr lang="en-US"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rgbClr val="5C7532"/>
          </a:solidFill>
          <a:latin typeface="+mj-lt"/>
          <a:ea typeface="+mj-ea"/>
          <a:cs typeface="+mj-cs"/>
        </a:defRPr>
      </a:lvl1pPr>
      <a:lvl2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009900"/>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rgbClr val="007400"/>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rgbClr val="007400"/>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rgbClr val="007400"/>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rgbClr val="007400"/>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rgbClr val="007400"/>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rgbClr val="007400"/>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rgbClr val="007400"/>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rgbClr val="0074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Tree%20Light"/>
          <p:cNvPicPr>
            <a:picLocks noChangeAspect="1" noChangeArrowheads="1"/>
          </p:cNvPicPr>
          <p:nvPr/>
        </p:nvPicPr>
        <p:blipFill>
          <a:blip r:embed="rId13" cstate="screen">
            <a:lum bright="40000" contrast="-7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4"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31D"/>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224D13"/>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5120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5120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0FD60A8D-04F7-4C9D-8ADC-C866327F5349}" type="slidenum">
              <a:rPr lang="en-US"/>
              <a:pPr>
                <a:defRPr/>
              </a:pPr>
              <a:t>‹#›</a:t>
            </a:fld>
            <a:endParaRPr lang="en-US" dirty="0"/>
          </a:p>
        </p:txBody>
      </p:sp>
      <p:sp>
        <p:nvSpPr>
          <p:cNvPr id="310280" name="AutoShape 2"/>
          <p:cNvSpPr>
            <a:spLocks noChangeArrowheads="1"/>
          </p:cNvSpPr>
          <p:nvPr/>
        </p:nvSpPr>
        <p:spPr bwMode="auto">
          <a:xfrm>
            <a:off x="5867400" y="228600"/>
            <a:ext cx="3124200" cy="6477000"/>
          </a:xfrm>
          <a:prstGeom prst="roundRect">
            <a:avLst>
              <a:gd name="adj" fmla="val 7037"/>
            </a:avLst>
          </a:prstGeom>
          <a:solidFill>
            <a:srgbClr val="FFF5AF">
              <a:alpha val="80000"/>
            </a:srgbClr>
          </a:solidFill>
          <a:ln w="12700" cap="sq">
            <a:noFill/>
            <a:round/>
            <a:headEnd type="none" w="sm" len="sm"/>
            <a:tailEnd type="none" w="sm" len="sm"/>
          </a:ln>
          <a:effectLst>
            <a:prstShdw prst="shdw17" dist="17961" dir="2700000">
              <a:srgbClr val="FFFE91"/>
            </a:prstShdw>
          </a:effectLst>
        </p:spPr>
        <p:txBody>
          <a:bodyPr wrap="none" anchor="ctr"/>
          <a:lstStyle/>
          <a:p>
            <a:pPr>
              <a:defRPr/>
            </a:pPr>
            <a:endParaRPr lang="en-US" dirty="0">
              <a:solidFill>
                <a:srgbClr val="000000"/>
              </a:solidFill>
              <a:latin typeface="+mn-lt"/>
            </a:endParaRPr>
          </a:p>
        </p:txBody>
      </p:sp>
      <p:sp>
        <p:nvSpPr>
          <p:cNvPr id="310281" name="AutoShape 9" descr="liteslate"/>
          <p:cNvSpPr>
            <a:spLocks noChangeArrowheads="1"/>
          </p:cNvSpPr>
          <p:nvPr/>
        </p:nvSpPr>
        <p:spPr bwMode="auto">
          <a:xfrm>
            <a:off x="6118225" y="5821363"/>
            <a:ext cx="2654300" cy="850900"/>
          </a:xfrm>
          <a:prstGeom prst="roundRect">
            <a:avLst>
              <a:gd name="adj" fmla="val 50000"/>
            </a:avLst>
          </a:prstGeom>
          <a:blipFill dpi="0" rotWithShape="1">
            <a:blip r:embed="rId14" cstate="print"/>
            <a:srcRect/>
            <a:stretch>
              <a:fillRect/>
            </a:stretch>
          </a:blipFill>
          <a:ln w="19050">
            <a:solidFill>
              <a:srgbClr val="C7A655"/>
            </a:solidFill>
            <a:round/>
            <a:headEnd/>
            <a:tailEnd/>
          </a:ln>
          <a:effectLst>
            <a:prstShdw prst="shdw17" dist="17961" dir="13500000">
              <a:srgbClr val="AB8437"/>
            </a:prstShdw>
          </a:effectLst>
        </p:spPr>
        <p:txBody>
          <a:bodyPr wrap="none" anchor="ctr"/>
          <a:lstStyle/>
          <a:p>
            <a:pPr>
              <a:defRPr/>
            </a:pPr>
            <a:endParaRPr lang="en-US"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rgbClr val="5C7532"/>
          </a:solidFill>
          <a:latin typeface="+mj-lt"/>
          <a:ea typeface="+mj-ea"/>
          <a:cs typeface="+mj-cs"/>
        </a:defRPr>
      </a:lvl1pPr>
      <a:lvl2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009900"/>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rgbClr val="007400"/>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rgbClr val="007400"/>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rgbClr val="007400"/>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rgbClr val="007400"/>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rgbClr val="007400"/>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rgbClr val="007400"/>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rgbClr val="007400"/>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rgbClr val="0074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Tree%20Light"/>
          <p:cNvPicPr>
            <a:picLocks noChangeAspect="1" noChangeArrowheads="1"/>
          </p:cNvPicPr>
          <p:nvPr/>
        </p:nvPicPr>
        <p:blipFill>
          <a:blip r:embed="rId13" cstate="screen">
            <a:lum bright="44000" contrast="-5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4"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31D"/>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224D13"/>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5120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5120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9F5D4B1A-A6A2-44AB-B851-6BC79ABD3101}" type="slidenum">
              <a:rPr lang="en-US"/>
              <a:pPr>
                <a:defRPr/>
              </a:pPr>
              <a:t>‹#›</a:t>
            </a:fld>
            <a:endParaRPr lang="en-US" dirty="0"/>
          </a:p>
        </p:txBody>
      </p:sp>
      <p:pic>
        <p:nvPicPr>
          <p:cNvPr id="9224" name="Picture 8" descr="Oscar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73204">
            <a:off x="7323138" y="457200"/>
            <a:ext cx="1590675"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rgbClr val="5C7532"/>
          </a:solidFill>
          <a:latin typeface="+mj-lt"/>
          <a:ea typeface="+mj-ea"/>
          <a:cs typeface="+mj-cs"/>
        </a:defRPr>
      </a:lvl1pPr>
      <a:lvl2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009900"/>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rgbClr val="007400"/>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rgbClr val="007400"/>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rgbClr val="007400"/>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rgbClr val="007400"/>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rgbClr val="007400"/>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rgbClr val="007400"/>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rgbClr val="007400"/>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rgbClr val="0074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ree%20Light"/>
          <p:cNvPicPr>
            <a:picLocks noChangeAspect="1" noChangeArrowheads="1"/>
          </p:cNvPicPr>
          <p:nvPr/>
        </p:nvPicPr>
        <p:blipFill>
          <a:blip r:embed="rId13" cstate="screen">
            <a:lum bright="44000" contrast="-5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4" name="Rectangle 2"/>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35431D"/>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Rectangle 3"/>
          <p:cNvSpPr>
            <a:spLocks noGrp="1" noChangeArrowheads="1"/>
          </p:cNvSpPr>
          <p:nvPr>
            <p:ph type="body" idx="1"/>
          </p:nvPr>
        </p:nvSpPr>
        <p:spPr bwMode="auto">
          <a:xfrm>
            <a:off x="1143000" y="1752600"/>
            <a:ext cx="6934200" cy="4343400"/>
          </a:xfrm>
          <a:prstGeom prst="rect">
            <a:avLst/>
          </a:prstGeom>
          <a:noFill/>
          <a:ln w="9525">
            <a:noFill/>
            <a:miter lim="800000"/>
            <a:headEnd/>
            <a:tailEnd/>
          </a:ln>
          <a:effectLst>
            <a:outerShdw dist="17961" dir="2700000" algn="ctr" rotWithShape="0">
              <a:srgbClr val="224D13"/>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defRPr>
            </a:lvl1pPr>
          </a:lstStyle>
          <a:p>
            <a:pPr>
              <a:defRPr/>
            </a:pPr>
            <a:endParaRPr lang="en-US" dirty="0"/>
          </a:p>
        </p:txBody>
      </p:sp>
      <p:sp>
        <p:nvSpPr>
          <p:cNvPr id="5120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defRPr>
            </a:lvl1pPr>
          </a:lstStyle>
          <a:p>
            <a:pPr>
              <a:defRPr/>
            </a:pPr>
            <a:endParaRPr lang="en-US" dirty="0"/>
          </a:p>
        </p:txBody>
      </p:sp>
      <p:sp>
        <p:nvSpPr>
          <p:cNvPr id="5120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defRPr>
            </a:lvl1pPr>
          </a:lstStyle>
          <a:p>
            <a:pPr>
              <a:defRPr/>
            </a:pPr>
            <a:fld id="{FBD88F3A-7477-4B7A-9EBF-588C1E38BCB0}" type="slidenum">
              <a:rPr lang="en-US"/>
              <a:pPr>
                <a:defRPr/>
              </a:pPr>
              <a:t>‹#›</a:t>
            </a:fld>
            <a:endParaRPr lang="en-US" dirty="0"/>
          </a:p>
        </p:txBody>
      </p:sp>
      <p:pic>
        <p:nvPicPr>
          <p:cNvPr id="10248" name="Picture 8" descr="Oscar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73204">
            <a:off x="7323138" y="457200"/>
            <a:ext cx="1590675"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600" b="1">
          <a:solidFill>
            <a:srgbClr val="5C7532"/>
          </a:solidFill>
          <a:latin typeface="+mj-lt"/>
          <a:ea typeface="+mj-ea"/>
          <a:cs typeface="+mj-cs"/>
        </a:defRPr>
      </a:lvl1pPr>
      <a:lvl2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600" b="1">
          <a:solidFill>
            <a:srgbClr val="5C7532"/>
          </a:solidFill>
          <a:latin typeface="Trebuchet MS"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0065A3"/>
        </a:buClr>
        <a:buBlip>
          <a:blip r:embed="rId15"/>
        </a:buBlip>
        <a:defRPr sz="3200">
          <a:solidFill>
            <a:srgbClr val="009900"/>
          </a:solidFill>
          <a:latin typeface="+mn-lt"/>
          <a:ea typeface="+mn-ea"/>
          <a:cs typeface="+mn-cs"/>
        </a:defRPr>
      </a:lvl1pPr>
      <a:lvl2pPr marL="742950" indent="-285750" algn="l" rtl="0" eaLnBrk="1" fontAlgn="base" hangingPunct="1">
        <a:spcBef>
          <a:spcPct val="20000"/>
        </a:spcBef>
        <a:spcAft>
          <a:spcPct val="0"/>
        </a:spcAft>
        <a:buClr>
          <a:srgbClr val="5C7532"/>
        </a:buClr>
        <a:buChar char="–"/>
        <a:defRPr sz="2800">
          <a:solidFill>
            <a:srgbClr val="007400"/>
          </a:solidFill>
          <a:latin typeface="+mn-lt"/>
          <a:ea typeface="+mn-ea"/>
        </a:defRPr>
      </a:lvl2pPr>
      <a:lvl3pPr marL="1143000" indent="-228600" algn="l" rtl="0" eaLnBrk="1" fontAlgn="base" hangingPunct="1">
        <a:spcBef>
          <a:spcPct val="20000"/>
        </a:spcBef>
        <a:spcAft>
          <a:spcPct val="0"/>
        </a:spcAft>
        <a:buClr>
          <a:srgbClr val="0065A3"/>
        </a:buClr>
        <a:buChar char="•"/>
        <a:defRPr sz="2400">
          <a:solidFill>
            <a:srgbClr val="007400"/>
          </a:solidFill>
          <a:latin typeface="+mn-lt"/>
          <a:ea typeface="+mn-ea"/>
        </a:defRPr>
      </a:lvl3pPr>
      <a:lvl4pPr marL="1600200" indent="-228600" algn="l" rtl="0" eaLnBrk="1" fontAlgn="base" hangingPunct="1">
        <a:spcBef>
          <a:spcPct val="20000"/>
        </a:spcBef>
        <a:spcAft>
          <a:spcPct val="0"/>
        </a:spcAft>
        <a:buClr>
          <a:srgbClr val="5C7532"/>
        </a:buClr>
        <a:buChar char="–"/>
        <a:defRPr sz="2000">
          <a:solidFill>
            <a:srgbClr val="007400"/>
          </a:solidFill>
          <a:latin typeface="+mn-lt"/>
          <a:ea typeface="+mn-ea"/>
        </a:defRPr>
      </a:lvl4pPr>
      <a:lvl5pPr marL="2057400" indent="-228600" algn="l" rtl="0" eaLnBrk="1" fontAlgn="base" hangingPunct="1">
        <a:spcBef>
          <a:spcPct val="20000"/>
        </a:spcBef>
        <a:spcAft>
          <a:spcPct val="0"/>
        </a:spcAft>
        <a:buClr>
          <a:srgbClr val="0065A3"/>
        </a:buClr>
        <a:buChar char="»"/>
        <a:defRPr sz="2000">
          <a:solidFill>
            <a:srgbClr val="007400"/>
          </a:solidFill>
          <a:latin typeface="+mn-lt"/>
          <a:ea typeface="+mn-ea"/>
        </a:defRPr>
      </a:lvl5pPr>
      <a:lvl6pPr marL="2514600" indent="-228600" algn="l" rtl="0" eaLnBrk="1" fontAlgn="base" hangingPunct="1">
        <a:spcBef>
          <a:spcPct val="20000"/>
        </a:spcBef>
        <a:spcAft>
          <a:spcPct val="0"/>
        </a:spcAft>
        <a:buClr>
          <a:srgbClr val="0065A3"/>
        </a:buClr>
        <a:buChar char="»"/>
        <a:defRPr sz="2000">
          <a:solidFill>
            <a:srgbClr val="007400"/>
          </a:solidFill>
          <a:latin typeface="+mn-lt"/>
          <a:ea typeface="+mn-ea"/>
        </a:defRPr>
      </a:lvl6pPr>
      <a:lvl7pPr marL="2971800" indent="-228600" algn="l" rtl="0" eaLnBrk="1" fontAlgn="base" hangingPunct="1">
        <a:spcBef>
          <a:spcPct val="20000"/>
        </a:spcBef>
        <a:spcAft>
          <a:spcPct val="0"/>
        </a:spcAft>
        <a:buClr>
          <a:srgbClr val="0065A3"/>
        </a:buClr>
        <a:buChar char="»"/>
        <a:defRPr sz="2000">
          <a:solidFill>
            <a:srgbClr val="007400"/>
          </a:solidFill>
          <a:latin typeface="+mn-lt"/>
          <a:ea typeface="+mn-ea"/>
        </a:defRPr>
      </a:lvl7pPr>
      <a:lvl8pPr marL="3429000" indent="-228600" algn="l" rtl="0" eaLnBrk="1" fontAlgn="base" hangingPunct="1">
        <a:spcBef>
          <a:spcPct val="20000"/>
        </a:spcBef>
        <a:spcAft>
          <a:spcPct val="0"/>
        </a:spcAft>
        <a:buClr>
          <a:srgbClr val="0065A3"/>
        </a:buClr>
        <a:buChar char="»"/>
        <a:defRPr sz="2000">
          <a:solidFill>
            <a:srgbClr val="007400"/>
          </a:solidFill>
          <a:latin typeface="+mn-lt"/>
          <a:ea typeface="+mn-ea"/>
        </a:defRPr>
      </a:lvl8pPr>
      <a:lvl9pPr marL="3886200" indent="-228600" algn="l" rtl="0" eaLnBrk="1" fontAlgn="base" hangingPunct="1">
        <a:spcBef>
          <a:spcPct val="20000"/>
        </a:spcBef>
        <a:spcAft>
          <a:spcPct val="0"/>
        </a:spcAft>
        <a:buClr>
          <a:srgbClr val="0065A3"/>
        </a:buClr>
        <a:buChar char="»"/>
        <a:defRPr sz="2000">
          <a:solidFill>
            <a:srgbClr val="0074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143000" y="609600"/>
            <a:ext cx="6934200" cy="5486400"/>
          </a:xfrm>
          <a:prstGeom prst="rect">
            <a:avLst/>
          </a:prstGeom>
          <a:solidFill>
            <a:srgbClr val="000000">
              <a:alpha val="67000"/>
            </a:srgbClr>
          </a:solidFill>
          <a:ln w="12700" cap="sq">
            <a:noFill/>
            <a:miter lim="800000"/>
            <a:headEnd type="none" w="sm" len="sm"/>
            <a:tailEnd type="none" w="sm" len="sm"/>
          </a:ln>
        </p:spPr>
        <p:txBody>
          <a:bodyPr wrap="none" anchor="ctr"/>
          <a:lstStyle/>
          <a:p>
            <a:pPr>
              <a:defRPr/>
            </a:pPr>
            <a:endParaRPr lang="en-US" dirty="0">
              <a:solidFill>
                <a:srgbClr val="000000"/>
              </a:solidFill>
              <a:latin typeface="Arial" charset="0"/>
            </a:endParaRPr>
          </a:p>
        </p:txBody>
      </p:sp>
      <p:sp>
        <p:nvSpPr>
          <p:cNvPr id="66563" name="Rectangle 3"/>
          <p:cNvSpPr>
            <a:spLocks noGrp="1" noChangeArrowheads="1"/>
          </p:cNvSpPr>
          <p:nvPr>
            <p:ph type="title"/>
          </p:nvPr>
        </p:nvSpPr>
        <p:spPr bwMode="auto">
          <a:xfrm>
            <a:off x="1143000" y="609600"/>
            <a:ext cx="6934200" cy="1143000"/>
          </a:xfrm>
          <a:prstGeom prst="rect">
            <a:avLst/>
          </a:prstGeom>
          <a:noFill/>
          <a:ln w="9525">
            <a:noFill/>
            <a:miter lim="800000"/>
            <a:headEnd/>
            <a:tailEnd/>
          </a:ln>
          <a:effectLst>
            <a:outerShdw dist="17961" dir="2700000" algn="ctr" rotWithShape="0">
              <a:srgbClr val="263115"/>
            </a:outerShdw>
          </a:effectLst>
        </p:spPr>
        <p:txBody>
          <a:bodyPr vert="horz" wrap="square" lIns="91440" tIns="45720" rIns="91440" bIns="45720" numCol="1" anchor="ctr" anchorCtr="0" compatLnSpc="1">
            <a:prstTxWarp prst="textNoShape">
              <a:avLst/>
            </a:prstTxWarp>
          </a:bodyPr>
          <a:lstStyle/>
          <a:p>
            <a:pPr lvl="0"/>
            <a:r>
              <a:rPr lang="en-US" smtClean="0"/>
              <a:t>Graphing comprehension quiz</a:t>
            </a:r>
          </a:p>
        </p:txBody>
      </p:sp>
      <p:sp>
        <p:nvSpPr>
          <p:cNvPr id="66564" name="Rectangle 4"/>
          <p:cNvSpPr>
            <a:spLocks noGrp="1" noChangeArrowheads="1"/>
          </p:cNvSpPr>
          <p:nvPr>
            <p:ph type="body" idx="1"/>
          </p:nvPr>
        </p:nvSpPr>
        <p:spPr bwMode="auto">
          <a:xfrm>
            <a:off x="1143000" y="1752600"/>
            <a:ext cx="6934200" cy="3429000"/>
          </a:xfrm>
          <a:prstGeom prst="rect">
            <a:avLst/>
          </a:prstGeom>
          <a:noFill/>
          <a:ln w="9525">
            <a:noFill/>
            <a:miter lim="800000"/>
            <a:headEnd/>
            <a:tailEnd/>
          </a:ln>
          <a:effectLst>
            <a:outerShdw dist="17961" dir="2700000" algn="ctr" rotWithShape="0">
              <a:srgbClr val="14292A"/>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5"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defRPr>
            </a:lvl1pPr>
          </a:lstStyle>
          <a:p>
            <a:pPr>
              <a:defRPr/>
            </a:pPr>
            <a:endParaRPr lang="en-US" dirty="0"/>
          </a:p>
        </p:txBody>
      </p:sp>
      <p:sp>
        <p:nvSpPr>
          <p:cNvPr id="66566"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defRPr>
            </a:lvl1pPr>
          </a:lstStyle>
          <a:p>
            <a:pPr>
              <a:defRPr/>
            </a:pPr>
            <a:endParaRPr lang="en-US" dirty="0"/>
          </a:p>
        </p:txBody>
      </p:sp>
      <p:sp>
        <p:nvSpPr>
          <p:cNvPr id="66567"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mn-ea"/>
              </a:defRPr>
            </a:lvl1pPr>
          </a:lstStyle>
          <a:p>
            <a:pPr>
              <a:defRPr/>
            </a:pPr>
            <a:fld id="{E98534FF-7D55-4E1D-A01C-FABD1AACB07F}" type="slidenum">
              <a:rPr lang="en-US"/>
              <a:pPr>
                <a:defRPr/>
              </a:pPr>
              <a:t>‹#›</a:t>
            </a:fld>
            <a:endParaRPr lang="en-US" dirty="0"/>
          </a:p>
        </p:txBody>
      </p:sp>
      <p:pic>
        <p:nvPicPr>
          <p:cNvPr id="11272" name="Picture 8" descr="Oscar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04480">
            <a:off x="7086600" y="4191000"/>
            <a:ext cx="1450975"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3200" b="1">
          <a:solidFill>
            <a:srgbClr val="5C7532"/>
          </a:solidFill>
          <a:latin typeface="+mj-lt"/>
          <a:ea typeface="+mj-ea"/>
          <a:cs typeface="+mj-cs"/>
        </a:defRPr>
      </a:lvl1pPr>
      <a:lvl2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2pPr>
      <a:lvl3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3pPr>
      <a:lvl4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4pPr>
      <a:lvl5pPr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5pPr>
      <a:lvl6pPr marL="4572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6pPr>
      <a:lvl7pPr marL="9144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7pPr>
      <a:lvl8pPr marL="13716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8pPr>
      <a:lvl9pPr marL="1828800" algn="ctr" rtl="0" eaLnBrk="1" fontAlgn="base" hangingPunct="1">
        <a:spcBef>
          <a:spcPct val="0"/>
        </a:spcBef>
        <a:spcAft>
          <a:spcPct val="0"/>
        </a:spcAft>
        <a:defRPr sz="3200" b="1">
          <a:solidFill>
            <a:srgbClr val="5C7532"/>
          </a:solidFill>
          <a:latin typeface="Trebuchet MS" pitchFamily="34" charset="0"/>
          <a:ea typeface="ＭＳ Ｐゴシック" pitchFamily="34" charset="-128"/>
        </a:defRPr>
      </a:lvl9pPr>
    </p:titleStyle>
    <p:bodyStyle>
      <a:lvl1pPr marL="609600" indent="-609600" algn="l" rtl="0" eaLnBrk="1" fontAlgn="base" hangingPunct="1">
        <a:spcBef>
          <a:spcPct val="20000"/>
        </a:spcBef>
        <a:spcAft>
          <a:spcPct val="0"/>
        </a:spcAft>
        <a:buClr>
          <a:srgbClr val="5C7532"/>
        </a:buClr>
        <a:buSzPct val="90000"/>
        <a:buAutoNum type="arabicParenR"/>
        <a:defRPr sz="2400" b="1">
          <a:solidFill>
            <a:srgbClr val="188610"/>
          </a:solidFill>
          <a:latin typeface="+mn-lt"/>
          <a:ea typeface="+mn-ea"/>
          <a:cs typeface="+mn-cs"/>
        </a:defRPr>
      </a:lvl1pPr>
      <a:lvl2pPr marL="990600" indent="-533400" algn="l" rtl="0" eaLnBrk="1" fontAlgn="base" hangingPunct="1">
        <a:spcBef>
          <a:spcPct val="20000"/>
        </a:spcBef>
        <a:spcAft>
          <a:spcPct val="0"/>
        </a:spcAft>
        <a:buClr>
          <a:srgbClr val="188610"/>
        </a:buClr>
        <a:buAutoNum type="alphaLcParenR"/>
        <a:defRPr sz="2000" b="1">
          <a:solidFill>
            <a:srgbClr val="254DF7"/>
          </a:solidFill>
          <a:latin typeface="+mn-lt"/>
          <a:ea typeface="+mn-ea"/>
        </a:defRPr>
      </a:lvl2pPr>
      <a:lvl3pPr marL="1371600" indent="-457200" algn="l" rtl="0" eaLnBrk="1" fontAlgn="base" hangingPunct="1">
        <a:spcBef>
          <a:spcPct val="20000"/>
        </a:spcBef>
        <a:spcAft>
          <a:spcPct val="0"/>
        </a:spcAft>
        <a:buClr>
          <a:srgbClr val="0065A3"/>
        </a:buClr>
        <a:buChar char="•"/>
        <a:defRPr sz="2400">
          <a:solidFill>
            <a:schemeClr val="tx1"/>
          </a:solidFill>
          <a:latin typeface="Arial" charset="0"/>
          <a:ea typeface="+mn-ea"/>
        </a:defRPr>
      </a:lvl3pPr>
      <a:lvl4pPr marL="1752600" indent="-381000" algn="l" rtl="0" eaLnBrk="1" fontAlgn="base" hangingPunct="1">
        <a:spcBef>
          <a:spcPct val="20000"/>
        </a:spcBef>
        <a:spcAft>
          <a:spcPct val="0"/>
        </a:spcAft>
        <a:buClr>
          <a:srgbClr val="5C7532"/>
        </a:buClr>
        <a:buChar char="–"/>
        <a:defRPr sz="2000">
          <a:solidFill>
            <a:schemeClr val="tx1"/>
          </a:solidFill>
          <a:latin typeface="Arial" charset="0"/>
          <a:ea typeface="+mn-ea"/>
        </a:defRPr>
      </a:lvl4pPr>
      <a:lvl5pPr marL="22098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5pPr>
      <a:lvl6pPr marL="26670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6pPr>
      <a:lvl7pPr marL="31242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7pPr>
      <a:lvl8pPr marL="35814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8pPr>
      <a:lvl9pPr marL="4038600" indent="-381000" algn="l" rtl="0" eaLnBrk="1" fontAlgn="base" hangingPunct="1">
        <a:spcBef>
          <a:spcPct val="20000"/>
        </a:spcBef>
        <a:spcAft>
          <a:spcPct val="0"/>
        </a:spcAft>
        <a:buClr>
          <a:srgbClr val="0065A3"/>
        </a:buClr>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73.xml"/><Relationship Id="rId5" Type="http://schemas.openxmlformats.org/officeDocument/2006/relationships/image" Target="../media/image2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3.png"/><Relationship Id="rId3" Type="http://schemas.openxmlformats.org/officeDocument/2006/relationships/slideLayout" Target="../slideLayouts/slideLayout84.xml"/><Relationship Id="rId7" Type="http://schemas.openxmlformats.org/officeDocument/2006/relationships/image" Target="../media/image31.png"/><Relationship Id="rId12" Type="http://schemas.openxmlformats.org/officeDocument/2006/relationships/slide" Target="slide28.xml"/><Relationship Id="rId2" Type="http://schemas.openxmlformats.org/officeDocument/2006/relationships/audio" Target="file:///C:\Users\Usha\Downloads\MS910219216.WAV" TargetMode="External"/><Relationship Id="rId1" Type="http://schemas.microsoft.com/office/2007/relationships/media" Target="file:///C:\Users\Usha\Downloads\MS910219216.WAV" TargetMode="External"/><Relationship Id="rId6" Type="http://schemas.openxmlformats.org/officeDocument/2006/relationships/slide" Target="slide44.xml"/><Relationship Id="rId11" Type="http://schemas.openxmlformats.org/officeDocument/2006/relationships/image" Target="../media/image17.png"/><Relationship Id="rId5" Type="http://schemas.openxmlformats.org/officeDocument/2006/relationships/image" Target="../media/image30.png"/><Relationship Id="rId10" Type="http://schemas.openxmlformats.org/officeDocument/2006/relationships/slide" Target="slide12.xml"/><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slide" Target="slide5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13.xml"/><Relationship Id="rId2" Type="http://schemas.openxmlformats.org/officeDocument/2006/relationships/image" Target="../media/image34.png"/><Relationship Id="rId1" Type="http://schemas.openxmlformats.org/officeDocument/2006/relationships/slideLayout" Target="../slideLayouts/slideLayout84.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0.png"/><Relationship Id="rId1" Type="http://schemas.openxmlformats.org/officeDocument/2006/relationships/slideLayout" Target="../slideLayouts/slideLayout84.xml"/><Relationship Id="rId5" Type="http://schemas.openxmlformats.org/officeDocument/2006/relationships/image" Target="../media/image17.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84.xml"/><Relationship Id="rId6" Type="http://schemas.openxmlformats.org/officeDocument/2006/relationships/image" Target="../media/image36.jpeg"/><Relationship Id="rId5" Type="http://schemas.openxmlformats.org/officeDocument/2006/relationships/chart" Target="../charts/chart1.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jpe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7.jpe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7.jpe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0.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0.png"/><Relationship Id="rId1" Type="http://schemas.openxmlformats.org/officeDocument/2006/relationships/slideLayout" Target="../slideLayouts/slideLayout8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84.xml"/><Relationship Id="rId5" Type="http://schemas.openxmlformats.org/officeDocument/2006/relationships/slide" Target="slide2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4.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25.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Layout" Target="../slideLayouts/slideLayout84.xml"/><Relationship Id="rId6" Type="http://schemas.openxmlformats.org/officeDocument/2006/relationships/slide" Target="slide26.xml"/><Relationship Id="rId5" Type="http://schemas.openxmlformats.org/officeDocument/2006/relationships/image" Target="../media/image26.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png"/><Relationship Id="rId1" Type="http://schemas.openxmlformats.org/officeDocument/2006/relationships/slideLayout" Target="../slideLayouts/slideLayout84.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84.xml"/><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0.png"/><Relationship Id="rId1" Type="http://schemas.openxmlformats.org/officeDocument/2006/relationships/slideLayout" Target="../slideLayouts/slideLayout84.xml"/><Relationship Id="rId5" Type="http://schemas.openxmlformats.org/officeDocument/2006/relationships/slide" Target="slide15.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7.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4.xml"/><Relationship Id="rId5" Type="http://schemas.openxmlformats.org/officeDocument/2006/relationships/slide" Target="slide31.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4.xml"/><Relationship Id="rId5" Type="http://schemas.openxmlformats.org/officeDocument/2006/relationships/slide" Target="slide3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4.xml"/><Relationship Id="rId5" Type="http://schemas.openxmlformats.org/officeDocument/2006/relationships/slide" Target="slide33.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84.xml"/><Relationship Id="rId6" Type="http://schemas.openxmlformats.org/officeDocument/2006/relationships/image" Target="../media/image30.png"/><Relationship Id="rId5" Type="http://schemas.openxmlformats.org/officeDocument/2006/relationships/chart" Target="../charts/char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4.xml"/><Relationship Id="rId6" Type="http://schemas.openxmlformats.org/officeDocument/2006/relationships/slide" Target="slide35.xml"/><Relationship Id="rId5" Type="http://schemas.openxmlformats.org/officeDocument/2006/relationships/image" Target="../media/image46.jpe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chart" Target="../charts/chart4.xml"/><Relationship Id="rId1" Type="http://schemas.openxmlformats.org/officeDocument/2006/relationships/slideLayout" Target="../slideLayouts/slideLayout84.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5.xml"/><Relationship Id="rId1" Type="http://schemas.openxmlformats.org/officeDocument/2006/relationships/slideLayout" Target="../slideLayouts/slideLayout84.xml"/><Relationship Id="rId5" Type="http://schemas.openxmlformats.org/officeDocument/2006/relationships/image" Target="../media/image20.png"/><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0.png"/><Relationship Id="rId1" Type="http://schemas.openxmlformats.org/officeDocument/2006/relationships/slideLayout" Target="../slideLayouts/slideLayout84.xml"/><Relationship Id="rId5" Type="http://schemas.openxmlformats.org/officeDocument/2006/relationships/slide" Target="slide38.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0.png"/><Relationship Id="rId1" Type="http://schemas.openxmlformats.org/officeDocument/2006/relationships/slideLayout" Target="../slideLayouts/slideLayout84.xml"/><Relationship Id="rId5" Type="http://schemas.openxmlformats.org/officeDocument/2006/relationships/image" Target="../media/image15.png"/><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1.jpeg"/><Relationship Id="rId1" Type="http://schemas.openxmlformats.org/officeDocument/2006/relationships/slideLayout" Target="../slideLayouts/slideLayout84.xml"/><Relationship Id="rId6" Type="http://schemas.openxmlformats.org/officeDocument/2006/relationships/slide" Target="slide41.xml"/><Relationship Id="rId5" Type="http://schemas.openxmlformats.org/officeDocument/2006/relationships/image" Target="../media/image26.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0.png"/><Relationship Id="rId1" Type="http://schemas.openxmlformats.org/officeDocument/2006/relationships/slideLayout" Target="../slideLayouts/slideLayout84.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1.jpeg"/><Relationship Id="rId1" Type="http://schemas.openxmlformats.org/officeDocument/2006/relationships/slideLayout" Target="../slideLayouts/slideLayout84.xml"/><Relationship Id="rId6" Type="http://schemas.openxmlformats.org/officeDocument/2006/relationships/image" Target="../media/image20.png"/><Relationship Id="rId5" Type="http://schemas.openxmlformats.org/officeDocument/2006/relationships/slide" Target="slide43.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4.xml"/><Relationship Id="rId5" Type="http://schemas.openxmlformats.org/officeDocument/2006/relationships/slide" Target="slide1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84.xml"/><Relationship Id="rId5" Type="http://schemas.openxmlformats.org/officeDocument/2006/relationships/image" Target="../media/image30.png"/><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7.jpe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 Target="slide47.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53.png"/><Relationship Id="rId1" Type="http://schemas.openxmlformats.org/officeDocument/2006/relationships/slideLayout" Target="../slideLayouts/slideLayout84.xml"/><Relationship Id="rId5" Type="http://schemas.openxmlformats.org/officeDocument/2006/relationships/chart" Target="../charts/chart11.xml"/><Relationship Id="rId4" Type="http://schemas.openxmlformats.org/officeDocument/2006/relationships/chart" Target="../charts/char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0.png"/><Relationship Id="rId1" Type="http://schemas.openxmlformats.org/officeDocument/2006/relationships/slideLayout" Target="../slideLayouts/slideLayout84.xml"/><Relationship Id="rId6" Type="http://schemas.openxmlformats.org/officeDocument/2006/relationships/slide" Target="slide50.xml"/><Relationship Id="rId5" Type="http://schemas.openxmlformats.org/officeDocument/2006/relationships/chart" Target="../charts/chart1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 Target="slide11.xml"/><Relationship Id="rId1" Type="http://schemas.openxmlformats.org/officeDocument/2006/relationships/slideLayout" Target="../slideLayouts/slideLayout84.xml"/><Relationship Id="rId4" Type="http://schemas.openxmlformats.org/officeDocument/2006/relationships/chart" Target="../charts/char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3.xml"/><Relationship Id="rId5" Type="http://schemas.openxmlformats.org/officeDocument/2006/relationships/image" Target="../media/image27.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ctrTitle"/>
          </p:nvPr>
        </p:nvSpPr>
        <p:spPr>
          <a:xfrm>
            <a:off x="685800" y="1613610"/>
            <a:ext cx="7772400" cy="884237"/>
          </a:xfrm>
          <a:effectLst>
            <a:outerShdw dist="17961" dir="2700000" algn="ctr" rotWithShape="0">
              <a:srgbClr val="475F27"/>
            </a:outerShdw>
          </a:effectLst>
        </p:spPr>
        <p:txBody>
          <a:bodyPr/>
          <a:lstStyle/>
          <a:p>
            <a:pPr fontAlgn="auto">
              <a:spcAft>
                <a:spcPts val="0"/>
              </a:spcAft>
              <a:defRPr/>
            </a:pPr>
            <a:r>
              <a:rPr lang="en-US" spc="300" dirty="0" smtClean="0">
                <a:solidFill>
                  <a:srgbClr val="A6C476"/>
                </a:solidFill>
                <a:latin typeface="Trebuchet MS" pitchFamily="34" charset="0"/>
              </a:rPr>
              <a:t>Grasping Graphing</a:t>
            </a:r>
          </a:p>
        </p:txBody>
      </p:sp>
      <p:sp>
        <p:nvSpPr>
          <p:cNvPr id="37892" name="Rectangle 4" hidden="1"/>
          <p:cNvSpPr>
            <a:spLocks noGrp="1" noChangeArrowheads="1"/>
          </p:cNvSpPr>
          <p:nvPr>
            <p:ph type="subTitle" idx="1"/>
          </p:nvPr>
        </p:nvSpPr>
        <p:spPr>
          <a:xfrm>
            <a:off x="1844675" y="1752600"/>
            <a:ext cx="5486400" cy="1752600"/>
          </a:xfrm>
          <a:effectLst>
            <a:outerShdw dist="17961" dir="2700000" algn="ctr" rotWithShape="0">
              <a:srgbClr val="3B4F21"/>
            </a:outerShdw>
          </a:effectLst>
        </p:spPr>
        <p:txBody>
          <a:bodyPr/>
          <a:lstStyle/>
          <a:p>
            <a:pPr fontAlgn="auto">
              <a:spcAft>
                <a:spcPts val="0"/>
              </a:spcAft>
              <a:defRPr/>
            </a:pPr>
            <a:r>
              <a:rPr lang="en-US" sz="2800" b="1" dirty="0" smtClean="0">
                <a:solidFill>
                  <a:srgbClr val="779941"/>
                </a:solidFill>
                <a:latin typeface="Trebuchet MS" pitchFamily="34" charset="0"/>
              </a:rPr>
              <a:t>Solutions to Understanding </a:t>
            </a:r>
          </a:p>
          <a:p>
            <a:pPr fontAlgn="auto">
              <a:spcBef>
                <a:spcPct val="0"/>
              </a:spcBef>
              <a:spcAft>
                <a:spcPts val="0"/>
              </a:spcAft>
              <a:defRPr/>
            </a:pPr>
            <a:r>
              <a:rPr lang="en-US" sz="2800" b="1" dirty="0" smtClean="0">
                <a:solidFill>
                  <a:srgbClr val="779941"/>
                </a:solidFill>
                <a:latin typeface="Trebuchet MS" pitchFamily="34" charset="0"/>
              </a:rPr>
              <a:t>and Presenting Data</a:t>
            </a:r>
          </a:p>
        </p:txBody>
      </p:sp>
      <p:sp>
        <p:nvSpPr>
          <p:cNvPr id="37896" name="Rectangle 8"/>
          <p:cNvSpPr>
            <a:spLocks noChangeArrowheads="1"/>
          </p:cNvSpPr>
          <p:nvPr/>
        </p:nvSpPr>
        <p:spPr bwMode="auto">
          <a:xfrm>
            <a:off x="1828800" y="2497847"/>
            <a:ext cx="5486400" cy="1633348"/>
          </a:xfrm>
          <a:prstGeom prst="rect">
            <a:avLst/>
          </a:prstGeom>
          <a:noFill/>
          <a:ln w="9525">
            <a:noFill/>
            <a:miter lim="800000"/>
            <a:headEnd/>
            <a:tailEnd/>
          </a:ln>
          <a:effectLst>
            <a:outerShdw dist="17961" dir="2700000" algn="ctr" rotWithShape="0">
              <a:srgbClr val="475F27"/>
            </a:outerShdw>
          </a:effectLst>
        </p:spPr>
        <p:txBody>
          <a:bodyPr/>
          <a:lstStyle/>
          <a:p>
            <a:pPr algn="ctr" fontAlgn="auto">
              <a:spcBef>
                <a:spcPts val="0"/>
              </a:spcBef>
              <a:spcAft>
                <a:spcPts val="0"/>
              </a:spcAft>
              <a:defRPr/>
            </a:pPr>
            <a:r>
              <a:rPr kumimoji="1" lang="en-US" sz="2800" b="1" dirty="0" smtClean="0">
                <a:solidFill>
                  <a:srgbClr val="779941"/>
                </a:solidFill>
                <a:latin typeface="Trebuchet MS" pitchFamily="34" charset="0"/>
              </a:rPr>
              <a:t>Understanding </a:t>
            </a:r>
            <a:endParaRPr kumimoji="1" lang="en-US" sz="2800" b="1" dirty="0">
              <a:solidFill>
                <a:srgbClr val="779941"/>
              </a:solidFill>
              <a:latin typeface="Trebuchet MS" pitchFamily="34" charset="0"/>
            </a:endParaRPr>
          </a:p>
          <a:p>
            <a:pPr algn="ctr" fontAlgn="auto">
              <a:spcBef>
                <a:spcPts val="0"/>
              </a:spcBef>
              <a:spcAft>
                <a:spcPts val="0"/>
              </a:spcAft>
              <a:defRPr/>
            </a:pPr>
            <a:r>
              <a:rPr kumimoji="1" lang="en-US" sz="2800" b="1" dirty="0">
                <a:solidFill>
                  <a:srgbClr val="779941"/>
                </a:solidFill>
                <a:latin typeface="Trebuchet MS" pitchFamily="34" charset="0"/>
              </a:rPr>
              <a:t>and Presenting Data</a:t>
            </a: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509527"/>
            <a:ext cx="4572000" cy="671052"/>
          </a:xfrm>
          <a:prstGeom prst="rect">
            <a:avLst/>
          </a:prstGeom>
        </p:spPr>
      </p:pic>
      <p:sp>
        <p:nvSpPr>
          <p:cNvPr id="6" name="Rectangle 5"/>
          <p:cNvSpPr/>
          <p:nvPr/>
        </p:nvSpPr>
        <p:spPr>
          <a:xfrm>
            <a:off x="0" y="-1"/>
            <a:ext cx="9144000" cy="474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610171"/>
            <a:ext cx="9144000" cy="2373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162799" y="1828800"/>
            <a:ext cx="1981201" cy="2286000"/>
            <a:chOff x="7162799" y="1828800"/>
            <a:chExt cx="1981201" cy="2819400"/>
          </a:xfrm>
        </p:grpSpPr>
        <p:pic>
          <p:nvPicPr>
            <p:cNvPr id="151555" name="Picture 10" descr="balloonsma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6370" y="1828800"/>
              <a:ext cx="1828800" cy="2819400"/>
            </a:xfrm>
            <a:prstGeom prst="rect">
              <a:avLst/>
            </a:prstGeom>
            <a:noFill/>
            <a:ln w="9525">
              <a:noFill/>
              <a:miter lim="800000"/>
              <a:headEnd/>
              <a:tailEnd/>
            </a:ln>
          </p:spPr>
        </p:pic>
        <p:sp>
          <p:nvSpPr>
            <p:cNvPr id="151557" name="Rectangle 5"/>
            <p:cNvSpPr>
              <a:spLocks noChangeArrowheads="1"/>
            </p:cNvSpPr>
            <p:nvPr/>
          </p:nvSpPr>
          <p:spPr bwMode="auto">
            <a:xfrm>
              <a:off x="7162799" y="2291316"/>
              <a:ext cx="1981201" cy="914400"/>
            </a:xfrm>
            <a:prstGeom prst="rect">
              <a:avLst/>
            </a:prstGeom>
            <a:noFill/>
            <a:ln w="9525">
              <a:noFill/>
              <a:miter lim="800000"/>
              <a:headEnd/>
              <a:tailEnd/>
            </a:ln>
          </p:spPr>
          <p:txBody>
            <a:bodyPr/>
            <a:lstStyle/>
            <a:p>
              <a:pPr algn="ctr">
                <a:lnSpc>
                  <a:spcPct val="110000"/>
                </a:lnSpc>
              </a:pPr>
              <a:r>
                <a:rPr kumimoji="1" lang="en-US" sz="2400" dirty="0" smtClean="0">
                  <a:solidFill>
                    <a:srgbClr val="002060"/>
                  </a:solidFill>
                  <a:latin typeface="Franklin Gothic Medium" pitchFamily="34" charset="0"/>
                </a:rPr>
                <a:t>So</a:t>
              </a:r>
              <a:r>
                <a:rPr kumimoji="1" lang="en-US" sz="2400" smtClean="0">
                  <a:solidFill>
                    <a:srgbClr val="002060"/>
                  </a:solidFill>
                  <a:latin typeface="Franklin Gothic Medium" pitchFamily="34" charset="0"/>
                </a:rPr>
                <a:t>, the </a:t>
              </a:r>
              <a:r>
                <a:rPr kumimoji="1" lang="en-US" sz="2400" dirty="0" smtClean="0">
                  <a:solidFill>
                    <a:srgbClr val="002060"/>
                  </a:solidFill>
                  <a:latin typeface="Franklin Gothic Medium" pitchFamily="34" charset="0"/>
                </a:rPr>
                <a:t>graphs we want to use are…</a:t>
              </a:r>
              <a:endParaRPr kumimoji="1" lang="en-US" sz="2400" dirty="0">
                <a:solidFill>
                  <a:srgbClr val="002060"/>
                </a:solidFill>
                <a:latin typeface="Franklin Gothic Medium" pitchFamily="34" charset="0"/>
              </a:endParaRPr>
            </a:p>
          </p:txBody>
        </p:sp>
      </p:grpSp>
      <p:sp>
        <p:nvSpPr>
          <p:cNvPr id="10" name="Right Arrow 9"/>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pic>
        <p:nvPicPr>
          <p:cNvPr id="11" name="Picture 10" descr="Data Table 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8600" y="1066800"/>
            <a:ext cx="6934200" cy="4267200"/>
          </a:xfrm>
          <a:prstGeom prst="rect">
            <a:avLst/>
          </a:prstGeom>
          <a:ln w="31750" cap="rnd" cmpd="thickThin">
            <a:solidFill>
              <a:schemeClr val="tx1"/>
            </a:solidFill>
            <a:bevel/>
          </a:ln>
        </p:spPr>
      </p:pic>
      <p:grpSp>
        <p:nvGrpSpPr>
          <p:cNvPr id="2" name="Group 12"/>
          <p:cNvGrpSpPr>
            <a:grpSpLocks/>
          </p:cNvGrpSpPr>
          <p:nvPr/>
        </p:nvGrpSpPr>
        <p:grpSpPr bwMode="auto">
          <a:xfrm>
            <a:off x="228600" y="3886200"/>
            <a:ext cx="3124200" cy="1981200"/>
            <a:chOff x="48" y="2928"/>
            <a:chExt cx="1872" cy="1344"/>
          </a:xfrm>
        </p:grpSpPr>
        <p:pic>
          <p:nvPicPr>
            <p:cNvPr id="151560" name="Picture 11" descr="balloonRalph"/>
            <p:cNvPicPr>
              <a:picLocks noChangeAspect="1" noChangeArrowheads="1"/>
            </p:cNvPicPr>
            <p:nvPr/>
          </p:nvPicPr>
          <p:blipFill>
            <a:blip r:embed="rId4" cstate="print"/>
            <a:srcRect/>
            <a:stretch>
              <a:fillRect/>
            </a:stretch>
          </p:blipFill>
          <p:spPr bwMode="auto">
            <a:xfrm>
              <a:off x="48" y="2928"/>
              <a:ext cx="1872" cy="1344"/>
            </a:xfrm>
            <a:prstGeom prst="rect">
              <a:avLst/>
            </a:prstGeom>
            <a:noFill/>
            <a:ln w="9525">
              <a:noFill/>
              <a:miter lim="800000"/>
              <a:headEnd/>
              <a:tailEnd/>
            </a:ln>
          </p:spPr>
        </p:pic>
        <p:sp>
          <p:nvSpPr>
            <p:cNvPr id="151561" name="Rectangle 8"/>
            <p:cNvSpPr>
              <a:spLocks noChangeArrowheads="1"/>
            </p:cNvSpPr>
            <p:nvPr/>
          </p:nvSpPr>
          <p:spPr bwMode="auto">
            <a:xfrm>
              <a:off x="198" y="2998"/>
              <a:ext cx="1585" cy="912"/>
            </a:xfrm>
            <a:prstGeom prst="rect">
              <a:avLst/>
            </a:prstGeom>
            <a:noFill/>
            <a:ln w="9525">
              <a:noFill/>
              <a:miter lim="800000"/>
              <a:headEnd/>
              <a:tailEnd/>
            </a:ln>
          </p:spPr>
          <p:txBody>
            <a:bodyPr/>
            <a:lstStyle/>
            <a:p>
              <a:pPr>
                <a:lnSpc>
                  <a:spcPct val="115000"/>
                </a:lnSpc>
                <a:spcBef>
                  <a:spcPct val="20000"/>
                </a:spcBef>
                <a:buClr>
                  <a:srgbClr val="0065A3"/>
                </a:buClr>
              </a:pPr>
              <a:r>
                <a:rPr lang="en-US" sz="2400" dirty="0">
                  <a:solidFill>
                    <a:srgbClr val="546228"/>
                  </a:solidFill>
                  <a:latin typeface="Franklin Gothic Medium" pitchFamily="34" charset="0"/>
                </a:rPr>
                <a:t>I know Oscar, we want a pie </a:t>
              </a:r>
              <a:r>
                <a:rPr lang="en-US" sz="2400" dirty="0" smtClean="0">
                  <a:solidFill>
                    <a:srgbClr val="546228"/>
                  </a:solidFill>
                  <a:latin typeface="Franklin Gothic Medium" pitchFamily="34" charset="0"/>
                </a:rPr>
                <a:t>chart. </a:t>
              </a:r>
              <a:br>
                <a:rPr lang="en-US" sz="2400" dirty="0" smtClean="0">
                  <a:solidFill>
                    <a:srgbClr val="546228"/>
                  </a:solidFill>
                  <a:latin typeface="Franklin Gothic Medium" pitchFamily="34" charset="0"/>
                </a:rPr>
              </a:br>
              <a:r>
                <a:rPr lang="en-US" sz="2400" dirty="0" smtClean="0">
                  <a:solidFill>
                    <a:srgbClr val="546228"/>
                  </a:solidFill>
                  <a:latin typeface="Franklin Gothic Medium" pitchFamily="34" charset="0"/>
                </a:rPr>
                <a:t>I </a:t>
              </a:r>
              <a:r>
                <a:rPr lang="en-US" sz="2400" dirty="0">
                  <a:solidFill>
                    <a:srgbClr val="546228"/>
                  </a:solidFill>
                  <a:latin typeface="Franklin Gothic Medium" pitchFamily="34" charset="0"/>
                </a:rPr>
                <a:t>love pies!</a:t>
              </a:r>
            </a:p>
          </p:txBody>
        </p:sp>
      </p:grpSp>
      <p:pic>
        <p:nvPicPr>
          <p:cNvPr id="13" name="Picture 7" descr="Ralph"/>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849215">
            <a:off x="-2747170" y="4594268"/>
            <a:ext cx="5494338" cy="39449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S91021921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8077200" y="6248400"/>
            <a:ext cx="304800" cy="304800"/>
          </a:xfrm>
          <a:prstGeom prst="rect">
            <a:avLst/>
          </a:prstGeom>
        </p:spPr>
      </p:pic>
      <p:pic>
        <p:nvPicPr>
          <p:cNvPr id="22" name="Picture 12" descr="balloonsmall"/>
          <p:cNvPicPr>
            <a:picLocks noChangeAspect="1" noChangeArrowheads="1"/>
          </p:cNvPicPr>
          <p:nvPr/>
        </p:nvPicPr>
        <p:blipFill>
          <a:blip r:embed="rId5" cstate="print"/>
          <a:srcRect/>
          <a:stretch>
            <a:fillRect/>
          </a:stretch>
        </p:blipFill>
        <p:spPr bwMode="auto">
          <a:xfrm rot="5400000">
            <a:off x="3162300" y="-2400300"/>
            <a:ext cx="1600200" cy="7162800"/>
          </a:xfrm>
          <a:prstGeom prst="rect">
            <a:avLst/>
          </a:prstGeom>
          <a:noFill/>
          <a:ln w="9525">
            <a:noFill/>
            <a:miter lim="800000"/>
            <a:headEnd/>
            <a:tailEnd/>
          </a:ln>
        </p:spPr>
      </p:pic>
      <p:sp>
        <p:nvSpPr>
          <p:cNvPr id="2" name="TextBox 1"/>
          <p:cNvSpPr txBox="1"/>
          <p:nvPr/>
        </p:nvSpPr>
        <p:spPr>
          <a:xfrm>
            <a:off x="533400" y="457200"/>
            <a:ext cx="6236595" cy="1463478"/>
          </a:xfrm>
          <a:prstGeom prst="rect">
            <a:avLst/>
          </a:prstGeom>
          <a:noFill/>
        </p:spPr>
        <p:txBody>
          <a:bodyPr wrap="square" rtlCol="0">
            <a:spAutoFit/>
          </a:bodyPr>
          <a:lstStyle/>
          <a:p>
            <a:pPr>
              <a:lnSpc>
                <a:spcPct val="135000"/>
              </a:lnSpc>
            </a:pPr>
            <a:r>
              <a:rPr lang="en-US" sz="2200" dirty="0" smtClean="0">
                <a:solidFill>
                  <a:srgbClr val="002060"/>
                </a:solidFill>
                <a:latin typeface="Franklin Gothic Medium" pitchFamily="34" charset="0"/>
              </a:rPr>
              <a:t>Click on each graph to learn how Ralph can display his data in different ways. Click the arrow at the bottom when you are ready to move on.</a:t>
            </a:r>
            <a:endParaRPr lang="en-US" sz="2200" dirty="0">
              <a:solidFill>
                <a:srgbClr val="002060"/>
              </a:solidFill>
              <a:latin typeface="Franklin Gothic Medium" pitchFamily="34" charset="0"/>
            </a:endParaRPr>
          </a:p>
        </p:txBody>
      </p:sp>
      <p:grpSp>
        <p:nvGrpSpPr>
          <p:cNvPr id="36" name="Group 35"/>
          <p:cNvGrpSpPr/>
          <p:nvPr/>
        </p:nvGrpSpPr>
        <p:grpSpPr>
          <a:xfrm>
            <a:off x="3276600" y="4267200"/>
            <a:ext cx="2590800" cy="2057400"/>
            <a:chOff x="3200400" y="4800600"/>
            <a:chExt cx="2514600" cy="2057400"/>
          </a:xfrm>
        </p:grpSpPr>
        <p:sp>
          <p:nvSpPr>
            <p:cNvPr id="32" name="Rectangle 31">
              <a:hlinkClick r:id="rId6" action="ppaction://hlinksldjump"/>
            </p:cNvPr>
            <p:cNvSpPr/>
            <p:nvPr/>
          </p:nvSpPr>
          <p:spPr>
            <a:xfrm>
              <a:off x="3200400" y="4800600"/>
              <a:ext cx="2514600" cy="205740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276600" y="4825425"/>
              <a:ext cx="2337062" cy="1880175"/>
              <a:chOff x="4267200" y="3241975"/>
              <a:chExt cx="3598334" cy="2998487"/>
            </a:xfrm>
          </p:grpSpPr>
          <p:pic>
            <p:nvPicPr>
              <p:cNvPr id="8" name="Picture 3" descr="bargraph">
                <a:hlinkClick r:id="rId6" action="ppaction://hlinksldjump"/>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67200" y="3810000"/>
                <a:ext cx="3598334" cy="2430462"/>
              </a:xfrm>
              <a:prstGeom prst="rect">
                <a:avLst/>
              </a:prstGeom>
              <a:noFill/>
              <a:ln w="9525">
                <a:noFill/>
                <a:miter lim="800000"/>
                <a:headEnd/>
                <a:tailEnd/>
              </a:ln>
            </p:spPr>
          </p:pic>
          <p:sp>
            <p:nvSpPr>
              <p:cNvPr id="9" name="TextBox 8"/>
              <p:cNvSpPr txBox="1"/>
              <p:nvPr/>
            </p:nvSpPr>
            <p:spPr>
              <a:xfrm>
                <a:off x="4501848" y="3241975"/>
                <a:ext cx="3352799" cy="932594"/>
              </a:xfrm>
              <a:prstGeom prst="rect">
                <a:avLst/>
              </a:prstGeom>
              <a:noFill/>
            </p:spPr>
            <p:txBody>
              <a:bodyPr wrap="square" rtlCol="0">
                <a:spAutoFit/>
              </a:bodyPr>
              <a:lstStyle/>
              <a:p>
                <a:r>
                  <a:rPr lang="en-US" sz="3200" dirty="0" smtClean="0">
                    <a:solidFill>
                      <a:schemeClr val="accent2">
                        <a:lumMod val="75000"/>
                      </a:schemeClr>
                    </a:solidFill>
                    <a:latin typeface="Franklin Gothic Medium" pitchFamily="34" charset="0"/>
                    <a:cs typeface="Arial" pitchFamily="34" charset="0"/>
                  </a:rPr>
                  <a:t>bar </a:t>
                </a:r>
                <a:r>
                  <a:rPr lang="en-US" sz="3200" dirty="0">
                    <a:solidFill>
                      <a:schemeClr val="accent2">
                        <a:lumMod val="75000"/>
                      </a:schemeClr>
                    </a:solidFill>
                    <a:latin typeface="Franklin Gothic Medium" pitchFamily="34" charset="0"/>
                    <a:cs typeface="Arial" pitchFamily="34" charset="0"/>
                  </a:rPr>
                  <a:t>graphs</a:t>
                </a:r>
              </a:p>
            </p:txBody>
          </p:sp>
        </p:grpSp>
      </p:grpSp>
      <p:grpSp>
        <p:nvGrpSpPr>
          <p:cNvPr id="37" name="Group 36"/>
          <p:cNvGrpSpPr/>
          <p:nvPr/>
        </p:nvGrpSpPr>
        <p:grpSpPr>
          <a:xfrm>
            <a:off x="5943600" y="2971800"/>
            <a:ext cx="2895600" cy="2438400"/>
            <a:chOff x="6098630" y="3124200"/>
            <a:chExt cx="2895600" cy="2362200"/>
          </a:xfrm>
        </p:grpSpPr>
        <p:sp>
          <p:nvSpPr>
            <p:cNvPr id="26" name="Rectangle 25">
              <a:hlinkClick r:id="rId8" action="ppaction://hlinksldjump"/>
            </p:cNvPr>
            <p:cNvSpPr/>
            <p:nvPr/>
          </p:nvSpPr>
          <p:spPr>
            <a:xfrm>
              <a:off x="6098630" y="3124200"/>
              <a:ext cx="2895600" cy="236220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145201" y="3124200"/>
              <a:ext cx="2770200" cy="2286000"/>
              <a:chOff x="3889753" y="2897301"/>
              <a:chExt cx="4263647" cy="3403487"/>
            </a:xfrm>
          </p:grpSpPr>
          <p:pic>
            <p:nvPicPr>
              <p:cNvPr id="13" name="Picture 12" descr="scatterplot">
                <a:hlinkClick r:id="rId8" action="ppaction://hlinksldjump"/>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89753" y="3124200"/>
                <a:ext cx="4263647" cy="3176588"/>
              </a:xfrm>
              <a:prstGeom prst="rect">
                <a:avLst/>
              </a:prstGeom>
              <a:noFill/>
              <a:ln w="9525">
                <a:noFill/>
                <a:miter lim="800000"/>
                <a:headEnd/>
                <a:tailEnd/>
              </a:ln>
              <a:effectLst>
                <a:prstShdw prst="shdw17" dist="17961" dir="2700000">
                  <a:srgbClr val="999999"/>
                </a:prstShdw>
              </a:effectLst>
            </p:spPr>
          </p:pic>
          <p:sp>
            <p:nvSpPr>
              <p:cNvPr id="12" name="TextBox 11"/>
              <p:cNvSpPr txBox="1"/>
              <p:nvPr/>
            </p:nvSpPr>
            <p:spPr>
              <a:xfrm>
                <a:off x="4361259" y="2897301"/>
                <a:ext cx="3792141" cy="870636"/>
              </a:xfrm>
              <a:prstGeom prst="rect">
                <a:avLst/>
              </a:prstGeom>
              <a:noFill/>
            </p:spPr>
            <p:txBody>
              <a:bodyPr wrap="square" rtlCol="0">
                <a:spAutoFit/>
              </a:bodyPr>
              <a:lstStyle/>
              <a:p>
                <a:r>
                  <a:rPr lang="en-US" sz="3200" dirty="0">
                    <a:solidFill>
                      <a:schemeClr val="accent2">
                        <a:lumMod val="75000"/>
                      </a:schemeClr>
                    </a:solidFill>
                    <a:latin typeface="Franklin Gothic Medium" pitchFamily="34" charset="0"/>
                    <a:cs typeface="Arial" pitchFamily="34" charset="0"/>
                  </a:rPr>
                  <a:t>scatter plots</a:t>
                </a:r>
              </a:p>
            </p:txBody>
          </p:sp>
        </p:grpSp>
      </p:grpSp>
      <p:grpSp>
        <p:nvGrpSpPr>
          <p:cNvPr id="34" name="Group 33"/>
          <p:cNvGrpSpPr/>
          <p:nvPr/>
        </p:nvGrpSpPr>
        <p:grpSpPr>
          <a:xfrm>
            <a:off x="762000" y="2895600"/>
            <a:ext cx="2438400" cy="2438400"/>
            <a:chOff x="533400" y="3048000"/>
            <a:chExt cx="2438400" cy="2438400"/>
          </a:xfrm>
        </p:grpSpPr>
        <p:sp>
          <p:nvSpPr>
            <p:cNvPr id="24" name="Rectangle 23">
              <a:hlinkClick r:id="rId10" action="ppaction://hlinksldjump"/>
            </p:cNvPr>
            <p:cNvSpPr/>
            <p:nvPr/>
          </p:nvSpPr>
          <p:spPr>
            <a:xfrm>
              <a:off x="533400" y="3048000"/>
              <a:ext cx="2438400" cy="243840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38200" y="3124200"/>
              <a:ext cx="2133600" cy="2206487"/>
              <a:chOff x="4666077" y="3388230"/>
              <a:chExt cx="3323638" cy="3245915"/>
            </a:xfrm>
          </p:grpSpPr>
          <p:pic>
            <p:nvPicPr>
              <p:cNvPr id="16" name="Picture 9" descr="MCj04316260000[1]">
                <a:hlinkClick r:id="rId10" action="ppaction://hlinksldjump"/>
              </p:cNvPr>
              <p:cNvPicPr>
                <a:picLocks noChangeAspect="1" noChangeArrowheads="1"/>
              </p:cNvPicPr>
              <p:nvPr/>
            </p:nvPicPr>
            <p:blipFill>
              <a:blip r:embed="rId11" cstate="print"/>
              <a:srcRect/>
              <a:stretch>
                <a:fillRect/>
              </a:stretch>
            </p:blipFill>
            <p:spPr bwMode="auto">
              <a:xfrm>
                <a:off x="5012808" y="4060807"/>
                <a:ext cx="2573338" cy="2573338"/>
              </a:xfrm>
              <a:prstGeom prst="rect">
                <a:avLst/>
              </a:prstGeom>
              <a:noFill/>
              <a:ln w="9525">
                <a:noFill/>
                <a:miter lim="800000"/>
                <a:headEnd/>
                <a:tailEnd/>
              </a:ln>
            </p:spPr>
          </p:pic>
          <p:sp>
            <p:nvSpPr>
              <p:cNvPr id="17" name="TextBox 16">
                <a:hlinkClick r:id="rId10" action="ppaction://hlinksldjump"/>
              </p:cNvPr>
              <p:cNvSpPr txBox="1"/>
              <p:nvPr/>
            </p:nvSpPr>
            <p:spPr>
              <a:xfrm>
                <a:off x="4666077" y="3388230"/>
                <a:ext cx="3323638" cy="897652"/>
              </a:xfrm>
              <a:prstGeom prst="rect">
                <a:avLst/>
              </a:prstGeom>
              <a:noFill/>
            </p:spPr>
            <p:txBody>
              <a:bodyPr wrap="square" rtlCol="0">
                <a:spAutoFit/>
              </a:bodyPr>
              <a:lstStyle/>
              <a:p>
                <a:r>
                  <a:rPr lang="en-US" sz="3200" dirty="0">
                    <a:solidFill>
                      <a:schemeClr val="accent2">
                        <a:lumMod val="75000"/>
                      </a:schemeClr>
                    </a:solidFill>
                    <a:latin typeface="Franklin Gothic Medium" pitchFamily="34" charset="0"/>
                    <a:cs typeface="Arial" pitchFamily="34" charset="0"/>
                  </a:rPr>
                  <a:t>pie </a:t>
                </a:r>
                <a:r>
                  <a:rPr lang="en-US" sz="3200" dirty="0" smtClean="0">
                    <a:solidFill>
                      <a:schemeClr val="accent2">
                        <a:lumMod val="75000"/>
                      </a:schemeClr>
                    </a:solidFill>
                    <a:latin typeface="Franklin Gothic Medium" pitchFamily="34" charset="0"/>
                    <a:cs typeface="Arial" pitchFamily="34" charset="0"/>
                  </a:rPr>
                  <a:t>graphs</a:t>
                </a:r>
                <a:endParaRPr lang="en-US" sz="3200" dirty="0">
                  <a:solidFill>
                    <a:schemeClr val="accent2">
                      <a:lumMod val="75000"/>
                    </a:schemeClr>
                  </a:solidFill>
                  <a:latin typeface="Franklin Gothic Medium" pitchFamily="34" charset="0"/>
                  <a:cs typeface="Arial" pitchFamily="34" charset="0"/>
                </a:endParaRPr>
              </a:p>
            </p:txBody>
          </p:sp>
        </p:grpSp>
      </p:grpSp>
      <p:grpSp>
        <p:nvGrpSpPr>
          <p:cNvPr id="35" name="Group 34"/>
          <p:cNvGrpSpPr/>
          <p:nvPr/>
        </p:nvGrpSpPr>
        <p:grpSpPr>
          <a:xfrm>
            <a:off x="3276600" y="2057400"/>
            <a:ext cx="2590800" cy="1828800"/>
            <a:chOff x="3124200" y="2362200"/>
            <a:chExt cx="2590800" cy="1828800"/>
          </a:xfrm>
        </p:grpSpPr>
        <p:sp>
          <p:nvSpPr>
            <p:cNvPr id="33" name="Rectangle 32">
              <a:hlinkClick r:id="rId12" action="ppaction://hlinksldjump"/>
            </p:cNvPr>
            <p:cNvSpPr/>
            <p:nvPr/>
          </p:nvSpPr>
          <p:spPr>
            <a:xfrm>
              <a:off x="3124200" y="2362200"/>
              <a:ext cx="2590800" cy="182880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276601" y="2362200"/>
              <a:ext cx="2362199" cy="1752600"/>
              <a:chOff x="5257800" y="2297113"/>
              <a:chExt cx="3849715" cy="3468687"/>
            </a:xfrm>
          </p:grpSpPr>
          <p:pic>
            <p:nvPicPr>
              <p:cNvPr id="19" name="Picture 10" descr="Export Wizard-1">
                <a:hlinkClick r:id="rId12" action="ppaction://hlinksldjump"/>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57800" y="3352800"/>
                <a:ext cx="3609975" cy="2413000"/>
              </a:xfrm>
              <a:prstGeom prst="rect">
                <a:avLst/>
              </a:prstGeom>
              <a:noFill/>
              <a:ln w="9525">
                <a:noFill/>
                <a:miter lim="800000"/>
                <a:headEnd/>
                <a:tailEnd/>
              </a:ln>
            </p:spPr>
          </p:pic>
          <p:sp>
            <p:nvSpPr>
              <p:cNvPr id="20" name="TextBox 19"/>
              <p:cNvSpPr txBox="1"/>
              <p:nvPr/>
            </p:nvSpPr>
            <p:spPr>
              <a:xfrm>
                <a:off x="5506167" y="2297113"/>
                <a:ext cx="3601348" cy="974625"/>
              </a:xfrm>
              <a:prstGeom prst="rect">
                <a:avLst/>
              </a:prstGeom>
              <a:noFill/>
            </p:spPr>
            <p:txBody>
              <a:bodyPr wrap="square" rtlCol="0">
                <a:spAutoFit/>
              </a:bodyPr>
              <a:lstStyle/>
              <a:p>
                <a:r>
                  <a:rPr lang="en-US" sz="3200" dirty="0">
                    <a:solidFill>
                      <a:schemeClr val="accent2">
                        <a:lumMod val="75000"/>
                      </a:schemeClr>
                    </a:solidFill>
                    <a:latin typeface="Franklin Gothic Medium" pitchFamily="34" charset="0"/>
                    <a:cs typeface="Arial" pitchFamily="34" charset="0"/>
                  </a:rPr>
                  <a:t>line graphs</a:t>
                </a:r>
              </a:p>
            </p:txBody>
          </p:sp>
        </p:grpSp>
      </p:grpSp>
      <p:sp>
        <p:nvSpPr>
          <p:cNvPr id="21" name="Right Arrow 20">
            <a:hlinkClick r:id="rId1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audio>
              <p:cMediaNode vol="4000">
                <p:cTn id="2" fill="remove" display="0">
                  <p:stCondLst>
                    <p:cond delay="indefinite"/>
                  </p:stCondLst>
                  <p:endCondLst>
                    <p:cond evt="onPrev" delay="0">
                      <p:tgtEl>
                        <p:sldTgt/>
                      </p:tgtEl>
                    </p:cond>
                    <p:cond evt="onStopAudio" delay="0">
                      <p:tgtEl>
                        <p:sldTgt/>
                      </p:tgtEl>
                    </p:cond>
                  </p:endCondLst>
                </p:cTn>
                <p:tgtEl>
                  <p:spTgt spid="2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2362200" y="762000"/>
            <a:ext cx="4572000" cy="782343"/>
            <a:chOff x="990600" y="3886200"/>
            <a:chExt cx="4572000" cy="782343"/>
          </a:xfrm>
        </p:grpSpPr>
        <p:pic>
          <p:nvPicPr>
            <p:cNvPr id="5" name="Picture 12" descr="balloonsma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2885428" y="1991372"/>
              <a:ext cx="782343" cy="4572000"/>
            </a:xfrm>
            <a:prstGeom prst="rect">
              <a:avLst/>
            </a:prstGeom>
            <a:noFill/>
            <a:ln w="9525">
              <a:noFill/>
              <a:miter lim="800000"/>
              <a:headEnd/>
              <a:tailEnd/>
            </a:ln>
          </p:spPr>
        </p:pic>
        <p:sp>
          <p:nvSpPr>
            <p:cNvPr id="3" name="TextBox 2"/>
            <p:cNvSpPr txBox="1"/>
            <p:nvPr/>
          </p:nvSpPr>
          <p:spPr>
            <a:xfrm>
              <a:off x="1143000" y="4038600"/>
              <a:ext cx="4114800" cy="523220"/>
            </a:xfrm>
            <a:prstGeom prst="rect">
              <a:avLst/>
            </a:prstGeom>
            <a:noFill/>
          </p:spPr>
          <p:txBody>
            <a:bodyPr wrap="square" rtlCol="0">
              <a:spAutoFit/>
            </a:bodyPr>
            <a:lstStyle/>
            <a:p>
              <a:r>
                <a:rPr lang="en-US" sz="2400" dirty="0" smtClean="0">
                  <a:solidFill>
                    <a:srgbClr val="002060"/>
                  </a:solidFill>
                  <a:latin typeface="Franklin Gothic Medium" pitchFamily="34" charset="0"/>
                </a:rPr>
                <a:t>Lets talk about </a:t>
              </a:r>
              <a:r>
                <a:rPr lang="en-US" sz="2800" dirty="0" smtClean="0">
                  <a:solidFill>
                    <a:srgbClr val="002060"/>
                  </a:solidFill>
                  <a:latin typeface="Franklin Gothic Medium" pitchFamily="34" charset="0"/>
                </a:rPr>
                <a:t>Pie Graphs</a:t>
              </a:r>
              <a:r>
                <a:rPr lang="en-US" sz="2400" dirty="0" smtClean="0">
                  <a:solidFill>
                    <a:srgbClr val="002060"/>
                  </a:solidFill>
                  <a:latin typeface="Franklin Gothic Medium" pitchFamily="34" charset="0"/>
                </a:rPr>
                <a:t>.</a:t>
              </a:r>
              <a:endParaRPr lang="en-US" sz="2400" dirty="0">
                <a:solidFill>
                  <a:srgbClr val="002060"/>
                </a:solidFill>
                <a:latin typeface="Franklin Gothic Medium" pitchFamily="34" charset="0"/>
              </a:endParaRPr>
            </a:p>
          </p:txBody>
        </p:sp>
      </p:grpSp>
      <p:grpSp>
        <p:nvGrpSpPr>
          <p:cNvPr id="16" name="Group 15"/>
          <p:cNvGrpSpPr/>
          <p:nvPr/>
        </p:nvGrpSpPr>
        <p:grpSpPr>
          <a:xfrm>
            <a:off x="152400" y="152399"/>
            <a:ext cx="7363238" cy="3604295"/>
            <a:chOff x="533400" y="1676400"/>
            <a:chExt cx="7363238" cy="2986647"/>
          </a:xfrm>
        </p:grpSpPr>
        <p:pic>
          <p:nvPicPr>
            <p:cNvPr id="7" name="Picture 12" descr="balloonsmall"/>
            <p:cNvPicPr>
              <a:picLocks noChangeAspect="1" noChangeArrowheads="1"/>
            </p:cNvPicPr>
            <p:nvPr/>
          </p:nvPicPr>
          <p:blipFill>
            <a:blip r:embed="rId3" cstate="print"/>
            <a:srcRect/>
            <a:stretch>
              <a:fillRect/>
            </a:stretch>
          </p:blipFill>
          <p:spPr bwMode="auto">
            <a:xfrm rot="5400000" flipH="1">
              <a:off x="2767219" y="-557419"/>
              <a:ext cx="2895600" cy="7363238"/>
            </a:xfrm>
            <a:prstGeom prst="rect">
              <a:avLst/>
            </a:prstGeom>
            <a:noFill/>
            <a:ln w="9525">
              <a:noFill/>
              <a:miter lim="800000"/>
              <a:headEnd/>
              <a:tailEnd/>
            </a:ln>
          </p:spPr>
        </p:pic>
        <p:sp>
          <p:nvSpPr>
            <p:cNvPr id="2" name="TextBox 1"/>
            <p:cNvSpPr txBox="1"/>
            <p:nvPr/>
          </p:nvSpPr>
          <p:spPr>
            <a:xfrm>
              <a:off x="838199" y="1908673"/>
              <a:ext cx="6415635" cy="2754374"/>
            </a:xfrm>
            <a:prstGeom prst="rect">
              <a:avLst/>
            </a:prstGeom>
            <a:noFill/>
          </p:spPr>
          <p:txBody>
            <a:bodyPr wrap="square" rtlCol="0">
              <a:spAutoFit/>
            </a:bodyPr>
            <a:lstStyle/>
            <a:p>
              <a:r>
                <a:rPr lang="en-US" sz="2400" dirty="0" smtClean="0">
                  <a:solidFill>
                    <a:srgbClr val="002060"/>
                  </a:solidFill>
                  <a:latin typeface="Franklin Gothic Medium" pitchFamily="34" charset="0"/>
                </a:rPr>
                <a:t>Pie graphs compare parts of your data. They compare proportions, or percentages, of a whole. Remember, a whole pie is 100% of a pie!</a:t>
              </a:r>
            </a:p>
            <a:p>
              <a:endParaRPr lang="en-US" sz="2400" dirty="0" smtClean="0">
                <a:solidFill>
                  <a:srgbClr val="002060"/>
                </a:solidFill>
                <a:latin typeface="Franklin Gothic Medium" pitchFamily="34" charset="0"/>
              </a:endParaRPr>
            </a:p>
            <a:p>
              <a:r>
                <a:rPr lang="en-US" sz="2400" dirty="0" smtClean="0">
                  <a:solidFill>
                    <a:srgbClr val="002060"/>
                  </a:solidFill>
                  <a:latin typeface="Franklin Gothic Medium" pitchFamily="34" charset="0"/>
                </a:rPr>
                <a:t>To make a pie graph, you need to organize your data into</a:t>
              </a:r>
              <a:r>
                <a:rPr lang="en-US" sz="2000" dirty="0" smtClean="0">
                  <a:solidFill>
                    <a:srgbClr val="002060"/>
                  </a:solidFill>
                  <a:latin typeface="Franklin Gothic Medium" pitchFamily="34" charset="0"/>
                </a:rPr>
                <a:t> </a:t>
              </a:r>
              <a:r>
                <a:rPr lang="en-US" sz="2400" dirty="0" smtClean="0">
                  <a:solidFill>
                    <a:srgbClr val="002060"/>
                  </a:solidFill>
                  <a:latin typeface="Franklin Gothic Medium" pitchFamily="34" charset="0"/>
                </a:rPr>
                <a:t>categories and calculate the percentage of each category. </a:t>
              </a:r>
            </a:p>
            <a:p>
              <a:endParaRPr lang="en-US" dirty="0"/>
            </a:p>
          </p:txBody>
        </p:sp>
      </p:grpSp>
      <p:grpSp>
        <p:nvGrpSpPr>
          <p:cNvPr id="12" name="Group 11"/>
          <p:cNvGrpSpPr/>
          <p:nvPr/>
        </p:nvGrpSpPr>
        <p:grpSpPr>
          <a:xfrm>
            <a:off x="2438400" y="2943873"/>
            <a:ext cx="6400800" cy="2667000"/>
            <a:chOff x="3048000" y="3505200"/>
            <a:chExt cx="5316538" cy="2573338"/>
          </a:xfrm>
        </p:grpSpPr>
        <p:pic>
          <p:nvPicPr>
            <p:cNvPr id="13" name="Picture 9" descr="MCj04316260000[1]"/>
            <p:cNvPicPr>
              <a:picLocks noChangeAspect="1" noChangeArrowheads="1"/>
            </p:cNvPicPr>
            <p:nvPr/>
          </p:nvPicPr>
          <p:blipFill>
            <a:blip r:embed="rId4" cstate="print"/>
            <a:srcRect/>
            <a:stretch>
              <a:fillRect/>
            </a:stretch>
          </p:blipFill>
          <p:spPr bwMode="auto">
            <a:xfrm>
              <a:off x="5791200" y="3505200"/>
              <a:ext cx="2573338" cy="2573338"/>
            </a:xfrm>
            <a:prstGeom prst="rect">
              <a:avLst/>
            </a:prstGeom>
            <a:noFill/>
            <a:ln w="9525">
              <a:noFill/>
              <a:miter lim="800000"/>
              <a:headEnd/>
              <a:tailEnd/>
            </a:ln>
          </p:spPr>
        </p:pic>
        <p:sp>
          <p:nvSpPr>
            <p:cNvPr id="14" name="TextBox 13"/>
            <p:cNvSpPr txBox="1"/>
            <p:nvPr/>
          </p:nvSpPr>
          <p:spPr>
            <a:xfrm>
              <a:off x="3048000" y="4343400"/>
              <a:ext cx="2514600" cy="646331"/>
            </a:xfrm>
            <a:prstGeom prst="rect">
              <a:avLst/>
            </a:prstGeom>
            <a:noFill/>
          </p:spPr>
          <p:txBody>
            <a:bodyPr wrap="square" rtlCol="0">
              <a:spAutoFit/>
            </a:bodyPr>
            <a:lstStyle/>
            <a:p>
              <a:endParaRPr lang="en-US" sz="3600" dirty="0">
                <a:solidFill>
                  <a:schemeClr val="accent2">
                    <a:lumMod val="75000"/>
                  </a:schemeClr>
                </a:solidFill>
                <a:latin typeface="Franklin Gothic Medium" pitchFamily="34" charset="0"/>
                <a:cs typeface="Arial" pitchFamily="34" charset="0"/>
              </a:endParaRPr>
            </a:p>
          </p:txBody>
        </p:sp>
      </p:grpSp>
      <p:grpSp>
        <p:nvGrpSpPr>
          <p:cNvPr id="19" name="Group 18"/>
          <p:cNvGrpSpPr/>
          <p:nvPr/>
        </p:nvGrpSpPr>
        <p:grpSpPr>
          <a:xfrm>
            <a:off x="1676400" y="4572000"/>
            <a:ext cx="3429000" cy="685800"/>
            <a:chOff x="1676400" y="4572000"/>
            <a:chExt cx="3429000" cy="685800"/>
          </a:xfrm>
        </p:grpSpPr>
        <p:pic>
          <p:nvPicPr>
            <p:cNvPr id="9" name="Picture 11" descr="balloonRalph"/>
            <p:cNvPicPr>
              <a:picLocks noChangeAspect="1" noChangeArrowheads="1"/>
            </p:cNvPicPr>
            <p:nvPr/>
          </p:nvPicPr>
          <p:blipFill>
            <a:blip r:embed="rId5" cstate="print"/>
            <a:srcRect/>
            <a:stretch>
              <a:fillRect/>
            </a:stretch>
          </p:blipFill>
          <p:spPr bwMode="auto">
            <a:xfrm rot="5400000">
              <a:off x="3048000" y="3200400"/>
              <a:ext cx="685800" cy="3429000"/>
            </a:xfrm>
            <a:prstGeom prst="rect">
              <a:avLst/>
            </a:prstGeom>
            <a:noFill/>
            <a:ln w="9525">
              <a:noFill/>
              <a:miter lim="800000"/>
              <a:headEnd/>
              <a:tailEnd/>
            </a:ln>
          </p:spPr>
        </p:pic>
        <p:sp>
          <p:nvSpPr>
            <p:cNvPr id="10" name="Rectangle 8"/>
            <p:cNvSpPr>
              <a:spLocks noChangeArrowheads="1"/>
            </p:cNvSpPr>
            <p:nvPr/>
          </p:nvSpPr>
          <p:spPr bwMode="auto">
            <a:xfrm>
              <a:off x="2438400" y="4648200"/>
              <a:ext cx="2667000" cy="533967"/>
            </a:xfrm>
            <a:prstGeom prst="rect">
              <a:avLst/>
            </a:prstGeom>
            <a:noFill/>
            <a:ln w="9525">
              <a:noFill/>
              <a:miter lim="800000"/>
              <a:headEnd/>
              <a:tailEnd/>
            </a:ln>
          </p:spPr>
          <p:txBody>
            <a:bodyPr/>
            <a:lstStyle/>
            <a:p>
              <a:r>
                <a:rPr lang="en-US" sz="2400" dirty="0" err="1" smtClean="0">
                  <a:solidFill>
                    <a:srgbClr val="546228"/>
                  </a:solidFill>
                  <a:latin typeface="Franklin Gothic Medium" pitchFamily="34" charset="0"/>
                </a:rPr>
                <a:t>Mmm</a:t>
              </a:r>
              <a:r>
                <a:rPr lang="en-US" sz="2400" dirty="0" smtClean="0">
                  <a:solidFill>
                    <a:srgbClr val="546228"/>
                  </a:solidFill>
                  <a:latin typeface="Franklin Gothic Medium" pitchFamily="34" charset="0"/>
                </a:rPr>
                <a:t>, I love pies!</a:t>
              </a:r>
              <a:endParaRPr lang="en-US" sz="2400" dirty="0">
                <a:solidFill>
                  <a:srgbClr val="546228"/>
                </a:solidFill>
                <a:latin typeface="Franklin Gothic Medium" pitchFamily="34" charset="0"/>
              </a:endParaRPr>
            </a:p>
          </p:txBody>
        </p:sp>
      </p:grpSp>
      <p:pic>
        <p:nvPicPr>
          <p:cNvPr id="17" name="Picture 7" descr="Ralph"/>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9849215">
            <a:off x="-2282552" y="3603668"/>
            <a:ext cx="5494338" cy="3944937"/>
          </a:xfrm>
          <a:prstGeom prst="rect">
            <a:avLst/>
          </a:prstGeom>
          <a:noFill/>
          <a:ln w="9525">
            <a:noFill/>
            <a:miter lim="800000"/>
            <a:headEnd/>
            <a:tailEnd/>
          </a:ln>
        </p:spPr>
      </p:pic>
      <p:sp>
        <p:nvSpPr>
          <p:cNvPr id="15" name="Right Arrow 14">
            <a:hlinkClick r:id="rId7"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495794" y="130347"/>
            <a:ext cx="6705600" cy="2833371"/>
            <a:chOff x="52954" y="1487250"/>
            <a:chExt cx="7696200" cy="2303659"/>
          </a:xfrm>
        </p:grpSpPr>
        <p:pic>
          <p:nvPicPr>
            <p:cNvPr id="5" name="Picture 12" descr="balloonsmall"/>
            <p:cNvPicPr>
              <a:picLocks noChangeAspect="1" noChangeArrowheads="1"/>
            </p:cNvPicPr>
            <p:nvPr/>
          </p:nvPicPr>
          <p:blipFill>
            <a:blip r:embed="rId2" cstate="print"/>
            <a:srcRect/>
            <a:stretch>
              <a:fillRect/>
            </a:stretch>
          </p:blipFill>
          <p:spPr bwMode="auto">
            <a:xfrm rot="5400000" flipH="1">
              <a:off x="2785881" y="-1245677"/>
              <a:ext cx="2230346" cy="7696200"/>
            </a:xfrm>
            <a:prstGeom prst="rect">
              <a:avLst/>
            </a:prstGeom>
            <a:noFill/>
            <a:ln w="9525">
              <a:noFill/>
              <a:miter lim="800000"/>
              <a:headEnd/>
              <a:tailEnd/>
            </a:ln>
          </p:spPr>
        </p:pic>
        <p:sp>
          <p:nvSpPr>
            <p:cNvPr id="6" name="TextBox 5"/>
            <p:cNvSpPr txBox="1"/>
            <p:nvPr/>
          </p:nvSpPr>
          <p:spPr>
            <a:xfrm>
              <a:off x="445943" y="1613853"/>
              <a:ext cx="6629400" cy="2177056"/>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Brainstorm some categories that Ralph could compare using his data. </a:t>
              </a:r>
            </a:p>
            <a:p>
              <a:pPr>
                <a:lnSpc>
                  <a:spcPct val="125000"/>
                </a:lnSpc>
              </a:pPr>
              <a:endParaRPr lang="en-US" sz="2400" dirty="0" smtClean="0">
                <a:solidFill>
                  <a:srgbClr val="002060"/>
                </a:solidFill>
                <a:latin typeface="Franklin Gothic Medium" pitchFamily="34" charset="0"/>
              </a:endParaRPr>
            </a:p>
            <a:p>
              <a:pPr>
                <a:lnSpc>
                  <a:spcPct val="125000"/>
                </a:lnSpc>
              </a:pPr>
              <a:r>
                <a:rPr lang="en-US" sz="2400" dirty="0" smtClean="0">
                  <a:solidFill>
                    <a:srgbClr val="002060"/>
                  </a:solidFill>
                  <a:latin typeface="Franklin Gothic Medium" pitchFamily="34" charset="0"/>
                </a:rPr>
                <a:t>When you’re done, I’ll show you the pie graph that Ralph and I made.</a:t>
              </a:r>
            </a:p>
            <a:p>
              <a:endParaRPr lang="en-US" dirty="0"/>
            </a:p>
          </p:txBody>
        </p:sp>
      </p:grpSp>
      <p:sp>
        <p:nvSpPr>
          <p:cNvPr id="13" name="Right Arrow 12">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pic>
        <p:nvPicPr>
          <p:cNvPr id="14" name="Picture 13" descr="Data Table 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2400" y="2933315"/>
            <a:ext cx="6248400" cy="3845169"/>
          </a:xfrm>
          <a:prstGeom prst="rect">
            <a:avLst/>
          </a:prstGeom>
          <a:ln w="31750" cap="rnd" cmpd="thickThin">
            <a:solidFill>
              <a:schemeClr val="tx1"/>
            </a:solidFill>
            <a:bevel/>
          </a:ln>
        </p:spPr>
      </p:pic>
      <p:pic>
        <p:nvPicPr>
          <p:cNvPr id="10" name="Picture 9" descr="MCj04316260000[1]"/>
          <p:cNvPicPr>
            <a:picLocks noChangeAspect="1" noChangeArrowheads="1"/>
          </p:cNvPicPr>
          <p:nvPr/>
        </p:nvPicPr>
        <p:blipFill>
          <a:blip r:embed="rId5" cstate="print"/>
          <a:srcRect/>
          <a:stretch>
            <a:fillRect/>
          </a:stretch>
        </p:blipFill>
        <p:spPr bwMode="auto">
          <a:xfrm>
            <a:off x="6068128" y="2057400"/>
            <a:ext cx="2618673" cy="2133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51223" y="669982"/>
            <a:ext cx="4472378" cy="3392483"/>
            <a:chOff x="48" y="2928"/>
            <a:chExt cx="1938" cy="1344"/>
          </a:xfrm>
        </p:grpSpPr>
        <p:pic>
          <p:nvPicPr>
            <p:cNvPr id="6" name="Picture 11" descr="balloonRalph"/>
            <p:cNvPicPr>
              <a:picLocks noChangeAspect="1" noChangeArrowheads="1"/>
            </p:cNvPicPr>
            <p:nvPr/>
          </p:nvPicPr>
          <p:blipFill>
            <a:blip r:embed="rId2" cstate="print"/>
            <a:srcRect/>
            <a:stretch>
              <a:fillRect/>
            </a:stretch>
          </p:blipFill>
          <p:spPr bwMode="auto">
            <a:xfrm>
              <a:off x="48" y="2928"/>
              <a:ext cx="1938" cy="1344"/>
            </a:xfrm>
            <a:prstGeom prst="rect">
              <a:avLst/>
            </a:prstGeom>
            <a:noFill/>
            <a:ln w="9525">
              <a:noFill/>
              <a:miter lim="800000"/>
              <a:headEnd/>
              <a:tailEnd/>
            </a:ln>
          </p:spPr>
        </p:pic>
        <p:sp>
          <p:nvSpPr>
            <p:cNvPr id="7" name="Rectangle 8"/>
            <p:cNvSpPr>
              <a:spLocks noChangeArrowheads="1"/>
            </p:cNvSpPr>
            <p:nvPr/>
          </p:nvSpPr>
          <p:spPr bwMode="auto">
            <a:xfrm>
              <a:off x="177" y="3012"/>
              <a:ext cx="1680" cy="758"/>
            </a:xfrm>
            <a:prstGeom prst="rect">
              <a:avLst/>
            </a:prstGeom>
            <a:noFill/>
            <a:ln w="9525">
              <a:noFill/>
              <a:miter lim="800000"/>
              <a:headEnd/>
              <a:tailEnd/>
            </a:ln>
          </p:spPr>
          <p:txBody>
            <a:bodyPr/>
            <a:lstStyle/>
            <a:p>
              <a:pPr>
                <a:lnSpc>
                  <a:spcPct val="125000"/>
                </a:lnSpc>
              </a:pPr>
              <a:r>
                <a:rPr lang="en-US" sz="2400" dirty="0" smtClean="0">
                  <a:solidFill>
                    <a:srgbClr val="336600"/>
                  </a:solidFill>
                  <a:latin typeface="Franklin Gothic Medium" pitchFamily="34" charset="0"/>
                </a:rPr>
                <a:t>I remember the birds sang more in April. I’d like to show how many bird songs I heard in March versus how many I heard in April. </a:t>
              </a:r>
              <a:endParaRPr lang="en-US" sz="2400" dirty="0">
                <a:solidFill>
                  <a:srgbClr val="336600"/>
                </a:solidFill>
                <a:latin typeface="Franklin Gothic Medium" pitchFamily="34" charset="0"/>
              </a:endParaRPr>
            </a:p>
          </p:txBody>
        </p:sp>
      </p:grpSp>
      <p:grpSp>
        <p:nvGrpSpPr>
          <p:cNvPr id="8" name="Group 7"/>
          <p:cNvGrpSpPr/>
          <p:nvPr/>
        </p:nvGrpSpPr>
        <p:grpSpPr>
          <a:xfrm>
            <a:off x="4025023" y="279554"/>
            <a:ext cx="3451225" cy="1222069"/>
            <a:chOff x="3962400" y="1371600"/>
            <a:chExt cx="3934238" cy="4643862"/>
          </a:xfrm>
        </p:grpSpPr>
        <p:pic>
          <p:nvPicPr>
            <p:cNvPr id="9" name="Picture 12" descr="balloon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flipH="1">
              <a:off x="3757819" y="1576181"/>
              <a:ext cx="4343400" cy="3934238"/>
            </a:xfrm>
            <a:prstGeom prst="rect">
              <a:avLst/>
            </a:prstGeom>
            <a:noFill/>
            <a:ln w="9525">
              <a:noFill/>
              <a:miter lim="800000"/>
              <a:headEnd/>
              <a:tailEnd/>
            </a:ln>
          </p:spPr>
        </p:pic>
        <p:sp>
          <p:nvSpPr>
            <p:cNvPr id="10" name="TextBox 9"/>
            <p:cNvSpPr txBox="1"/>
            <p:nvPr/>
          </p:nvSpPr>
          <p:spPr>
            <a:xfrm>
              <a:off x="4271924" y="1805077"/>
              <a:ext cx="3435098" cy="4210385"/>
            </a:xfrm>
            <a:prstGeom prst="rect">
              <a:avLst/>
            </a:prstGeom>
            <a:noFill/>
          </p:spPr>
          <p:txBody>
            <a:bodyPr wrap="square" rtlCol="0">
              <a:spAutoFit/>
            </a:bodyPr>
            <a:lstStyle/>
            <a:p>
              <a:r>
                <a:rPr lang="en-US" sz="2400" dirty="0">
                  <a:solidFill>
                    <a:srgbClr val="002060"/>
                  </a:solidFill>
                  <a:latin typeface="Franklin Gothic Medium" pitchFamily="34" charset="0"/>
                </a:rPr>
                <a:t>T</a:t>
              </a:r>
              <a:r>
                <a:rPr lang="en-US" sz="2400" dirty="0" smtClean="0">
                  <a:solidFill>
                    <a:srgbClr val="002060"/>
                  </a:solidFill>
                  <a:latin typeface="Franklin Gothic Medium" pitchFamily="34" charset="0"/>
                </a:rPr>
                <a:t>hat sounds like a job for a pie graph!</a:t>
              </a:r>
            </a:p>
            <a:p>
              <a:endParaRPr lang="en-US" dirty="0"/>
            </a:p>
          </p:txBody>
        </p:sp>
      </p:grpSp>
      <p:grpSp>
        <p:nvGrpSpPr>
          <p:cNvPr id="11" name="Group 10"/>
          <p:cNvGrpSpPr/>
          <p:nvPr/>
        </p:nvGrpSpPr>
        <p:grpSpPr>
          <a:xfrm>
            <a:off x="6126423" y="5867003"/>
            <a:ext cx="2819400" cy="838200"/>
            <a:chOff x="173180" y="5791200"/>
            <a:chExt cx="2819400" cy="838200"/>
          </a:xfrm>
        </p:grpSpPr>
        <p:sp>
          <p:nvSpPr>
            <p:cNvPr id="12" name="Rounded Rectangle 11">
              <a:hlinkClick r:id="rId4" action="ppaction://hlinksldjump"/>
            </p:cNvPr>
            <p:cNvSpPr/>
            <p:nvPr/>
          </p:nvSpPr>
          <p:spPr>
            <a:xfrm>
              <a:off x="228600" y="5791200"/>
              <a:ext cx="2743200" cy="838200"/>
            </a:xfrm>
            <a:prstGeom prst="roundRect">
              <a:avLst/>
            </a:prstGeom>
            <a:solidFill>
              <a:srgbClr val="FF33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hlinkClick r:id="rId4" action="ppaction://hlinksldjump"/>
            </p:cNvPr>
            <p:cNvSpPr txBox="1"/>
            <p:nvPr/>
          </p:nvSpPr>
          <p:spPr>
            <a:xfrm>
              <a:off x="173180" y="5867400"/>
              <a:ext cx="2819400" cy="646331"/>
            </a:xfrm>
            <a:prstGeom prst="rect">
              <a:avLst/>
            </a:prstGeom>
            <a:noFill/>
          </p:spPr>
          <p:txBody>
            <a:bodyPr wrap="square" rtlCol="0">
              <a:spAutoFit/>
            </a:bodyPr>
            <a:lstStyle/>
            <a:p>
              <a:pPr algn="ctr"/>
              <a:r>
                <a:rPr lang="en-US" dirty="0" smtClean="0">
                  <a:solidFill>
                    <a:schemeClr val="bg1"/>
                  </a:solidFill>
                  <a:latin typeface="Franklin Gothic Medium" pitchFamily="34" charset="0"/>
                </a:rPr>
                <a:t>Click here to learn how to make a pie graph</a:t>
              </a:r>
              <a:endParaRPr lang="en-US" dirty="0">
                <a:solidFill>
                  <a:schemeClr val="bg1"/>
                </a:solidFill>
                <a:latin typeface="Franklin Gothic Medium" pitchFamily="34" charset="0"/>
              </a:endParaRPr>
            </a:p>
          </p:txBody>
        </p:sp>
      </p:grpSp>
      <p:grpSp>
        <p:nvGrpSpPr>
          <p:cNvPr id="28" name="Group 27"/>
          <p:cNvGrpSpPr/>
          <p:nvPr/>
        </p:nvGrpSpPr>
        <p:grpSpPr>
          <a:xfrm>
            <a:off x="3577765" y="3323734"/>
            <a:ext cx="3177712" cy="2577631"/>
            <a:chOff x="4040211" y="3976110"/>
            <a:chExt cx="3418263" cy="2678763"/>
          </a:xfrm>
        </p:grpSpPr>
        <p:sp>
          <p:nvSpPr>
            <p:cNvPr id="15" name="Cloud Callout 14"/>
            <p:cNvSpPr/>
            <p:nvPr/>
          </p:nvSpPr>
          <p:spPr>
            <a:xfrm rot="4969177">
              <a:off x="4409961" y="3606360"/>
              <a:ext cx="2678763" cy="3418263"/>
            </a:xfrm>
            <a:prstGeom prst="cloudCallout">
              <a:avLst>
                <a:gd name="adj1" fmla="val -46917"/>
                <a:gd name="adj2" fmla="val 91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4114800" y="4495800"/>
              <a:ext cx="2895600" cy="1524000"/>
              <a:chOff x="5486400" y="2819400"/>
              <a:chExt cx="2895600" cy="1524000"/>
            </a:xfrm>
          </p:grpSpPr>
          <p:sp>
            <p:nvSpPr>
              <p:cNvPr id="17" name="TextBox 16"/>
              <p:cNvSpPr txBox="1"/>
              <p:nvPr/>
            </p:nvSpPr>
            <p:spPr>
              <a:xfrm>
                <a:off x="6096000" y="2819400"/>
                <a:ext cx="2286000" cy="276999"/>
              </a:xfrm>
              <a:prstGeom prst="rect">
                <a:avLst/>
              </a:prstGeom>
              <a:noFill/>
            </p:spPr>
            <p:txBody>
              <a:bodyPr wrap="square" rtlCol="0">
                <a:spAutoFit/>
              </a:bodyPr>
              <a:lstStyle/>
              <a:p>
                <a:r>
                  <a:rPr lang="en-US" sz="1200" dirty="0" smtClean="0">
                    <a:latin typeface="Franklin Gothic Medium" pitchFamily="34" charset="0"/>
                  </a:rPr>
                  <a:t>Bird songs in March and April</a:t>
                </a:r>
                <a:endParaRPr lang="en-US" sz="1200" dirty="0">
                  <a:latin typeface="Franklin Gothic Medium" pitchFamily="34" charset="0"/>
                </a:endParaRPr>
              </a:p>
            </p:txBody>
          </p:sp>
          <p:graphicFrame>
            <p:nvGraphicFramePr>
              <p:cNvPr id="18" name="Chart 17"/>
              <p:cNvGraphicFramePr/>
              <p:nvPr>
                <p:extLst>
                  <p:ext uri="{D42A27DB-BD31-4B8C-83A1-F6EECF244321}">
                    <p14:modId xmlns:p14="http://schemas.microsoft.com/office/powerpoint/2010/main" val="927886710"/>
                  </p:ext>
                </p:extLst>
              </p:nvPr>
            </p:nvGraphicFramePr>
            <p:xfrm>
              <a:off x="5486400" y="2971800"/>
              <a:ext cx="2362200" cy="1371600"/>
            </p:xfrm>
            <a:graphic>
              <a:graphicData uri="http://schemas.openxmlformats.org/drawingml/2006/chart">
                <c:chart xmlns:c="http://schemas.openxmlformats.org/drawingml/2006/chart" xmlns:r="http://schemas.openxmlformats.org/officeDocument/2006/relationships" r:id="rId5"/>
              </a:graphicData>
            </a:graphic>
          </p:graphicFrame>
          <p:pic>
            <p:nvPicPr>
              <p:cNvPr id="21" name="Picture 20" descr="funny bird.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000" y="3048000"/>
                <a:ext cx="914400" cy="914400"/>
              </a:xfrm>
              <a:prstGeom prst="rect">
                <a:avLst/>
              </a:prstGeom>
            </p:spPr>
          </p:pic>
        </p:grpSp>
      </p:grpSp>
      <p:pic>
        <p:nvPicPr>
          <p:cNvPr id="27" name="Picture 7" descr="Ralph"/>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94764">
            <a:off x="-1873918" y="2209792"/>
            <a:ext cx="5494338" cy="39449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6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 fill="hold">
                            <p:stCondLst>
                              <p:cond delay="7000"/>
                            </p:stCondLst>
                            <p:childTnLst>
                              <p:par>
                                <p:cTn id="12" presetID="1" presetClass="entr" presetSubtype="0" fill="hold" nodeType="afterEffect">
                                  <p:stCondLst>
                                    <p:cond delay="1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8500"/>
                            </p:stCondLst>
                            <p:childTnLst>
                              <p:par>
                                <p:cTn id="15" presetID="1" presetClass="entr" presetSubtype="0" fill="hold" nodeType="afterEffect">
                                  <p:stCondLst>
                                    <p:cond delay="20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5712370" y="134004"/>
            <a:ext cx="3352800" cy="5657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5943600" y="317500"/>
            <a:ext cx="3009900" cy="4787900"/>
          </a:xfrm>
          <a:prstGeom prst="rect">
            <a:avLst/>
          </a:prstGeom>
          <a:noFill/>
          <a:ln w="9525">
            <a:noFill/>
            <a:miter lim="800000"/>
            <a:headEnd/>
            <a:tailEnd/>
          </a:ln>
        </p:spPr>
        <p:txBody>
          <a:bodyPr/>
          <a:lstStyle/>
          <a:p>
            <a:pPr>
              <a:lnSpc>
                <a:spcPct val="105000"/>
              </a:lnSpc>
              <a:spcBef>
                <a:spcPct val="25000"/>
              </a:spcBef>
              <a:buFontTx/>
              <a:buAutoNum type="arabicPeriod"/>
            </a:pPr>
            <a:r>
              <a:rPr kumimoji="1" lang="en-US" sz="2000" dirty="0">
                <a:solidFill>
                  <a:srgbClr val="000000"/>
                </a:solidFill>
                <a:latin typeface="Franklin Gothic Medium" pitchFamily="34" charset="0"/>
              </a:rPr>
              <a:t> </a:t>
            </a:r>
            <a:r>
              <a:rPr kumimoji="1" lang="en-US" sz="2000" dirty="0" smtClean="0">
                <a:solidFill>
                  <a:srgbClr val="000000"/>
                </a:solidFill>
                <a:latin typeface="Franklin Gothic Medium" pitchFamily="34" charset="0"/>
              </a:rPr>
              <a:t>Reorganize </a:t>
            </a:r>
            <a:r>
              <a:rPr kumimoji="1" lang="en-US" sz="2000" dirty="0">
                <a:solidFill>
                  <a:srgbClr val="000000"/>
                </a:solidFill>
                <a:latin typeface="Franklin Gothic Medium" pitchFamily="34" charset="0"/>
              </a:rPr>
              <a:t>your </a:t>
            </a:r>
            <a:r>
              <a:rPr kumimoji="1" lang="en-US" sz="2000" dirty="0" smtClean="0">
                <a:solidFill>
                  <a:srgbClr val="000000"/>
                </a:solidFill>
                <a:latin typeface="Franklin Gothic Medium" pitchFamily="34" charset="0"/>
              </a:rPr>
              <a:t>data to show what is relevant to your question. </a:t>
            </a:r>
            <a:endParaRPr kumimoji="1" lang="en-US" sz="2000" dirty="0">
              <a:solidFill>
                <a:srgbClr val="000000"/>
              </a:solidFill>
              <a:latin typeface="Franklin Gothic Medium" pitchFamily="34" charset="0"/>
            </a:endParaRPr>
          </a:p>
          <a:p>
            <a:pPr>
              <a:lnSpc>
                <a:spcPct val="115000"/>
              </a:lnSpc>
              <a:spcBef>
                <a:spcPct val="25000"/>
              </a:spcBef>
            </a:pPr>
            <a:r>
              <a:rPr kumimoji="1" lang="en-US" sz="2000" dirty="0" smtClean="0">
                <a:solidFill>
                  <a:srgbClr val="0070C0"/>
                </a:solidFill>
                <a:latin typeface="Franklin Gothic Medium" pitchFamily="34" charset="0"/>
              </a:rPr>
              <a:t>In </a:t>
            </a:r>
            <a:r>
              <a:rPr kumimoji="1" lang="en-US" sz="2000" dirty="0">
                <a:solidFill>
                  <a:srgbClr val="0070C0"/>
                </a:solidFill>
                <a:latin typeface="Franklin Gothic Medium" pitchFamily="34" charset="0"/>
              </a:rPr>
              <a:t>this </a:t>
            </a:r>
            <a:r>
              <a:rPr kumimoji="1" lang="en-US" sz="2000" dirty="0" smtClean="0">
                <a:solidFill>
                  <a:srgbClr val="0070C0"/>
                </a:solidFill>
                <a:latin typeface="Franklin Gothic Medium" pitchFamily="34" charset="0"/>
              </a:rPr>
              <a:t>case, </a:t>
            </a:r>
            <a:r>
              <a:rPr kumimoji="1" lang="en-US" sz="2000" dirty="0">
                <a:solidFill>
                  <a:srgbClr val="0070C0"/>
                </a:solidFill>
                <a:latin typeface="Franklin Gothic Medium" pitchFamily="34" charset="0"/>
              </a:rPr>
              <a:t>we </a:t>
            </a:r>
            <a:r>
              <a:rPr kumimoji="1" lang="en-US" sz="2000" dirty="0" smtClean="0">
                <a:solidFill>
                  <a:srgbClr val="0070C0"/>
                </a:solidFill>
                <a:latin typeface="Franklin Gothic Medium" pitchFamily="34" charset="0"/>
              </a:rPr>
              <a:t>will </a:t>
            </a:r>
            <a:r>
              <a:rPr kumimoji="1" lang="en-US" sz="2000" dirty="0">
                <a:solidFill>
                  <a:srgbClr val="0070C0"/>
                </a:solidFill>
                <a:latin typeface="Franklin Gothic Medium" pitchFamily="34" charset="0"/>
              </a:rPr>
              <a:t>focus on the data showing us </a:t>
            </a:r>
            <a:r>
              <a:rPr kumimoji="1" lang="en-US" sz="2000" dirty="0" smtClean="0">
                <a:solidFill>
                  <a:srgbClr val="0070C0"/>
                </a:solidFill>
                <a:latin typeface="Franklin Gothic Medium" pitchFamily="34" charset="0"/>
              </a:rPr>
              <a:t>the </a:t>
            </a:r>
            <a:r>
              <a:rPr kumimoji="1" lang="en-US" sz="2000" dirty="0">
                <a:solidFill>
                  <a:srgbClr val="0070C0"/>
                </a:solidFill>
                <a:latin typeface="Franklin Gothic Medium" pitchFamily="34" charset="0"/>
              </a:rPr>
              <a:t>individual songs in </a:t>
            </a:r>
            <a:r>
              <a:rPr kumimoji="1" lang="en-US" sz="2000" dirty="0" smtClean="0">
                <a:solidFill>
                  <a:srgbClr val="0070C0"/>
                </a:solidFill>
                <a:latin typeface="Franklin Gothic Medium" pitchFamily="34" charset="0"/>
              </a:rPr>
              <a:t>March</a:t>
            </a:r>
            <a:r>
              <a:rPr kumimoji="1" lang="en-US" sz="2000" dirty="0">
                <a:solidFill>
                  <a:srgbClr val="0070C0"/>
                </a:solidFill>
                <a:latin typeface="Franklin Gothic Medium" pitchFamily="34" charset="0"/>
              </a:rPr>
              <a:t> </a:t>
            </a:r>
            <a:r>
              <a:rPr kumimoji="1" lang="en-US" sz="2000" dirty="0" smtClean="0">
                <a:solidFill>
                  <a:srgbClr val="0070C0"/>
                </a:solidFill>
                <a:latin typeface="Franklin Gothic Medium" pitchFamily="34" charset="0"/>
              </a:rPr>
              <a:t>and  April.</a:t>
            </a:r>
            <a:endParaRPr kumimoji="1" lang="en-US" sz="2000" dirty="0">
              <a:solidFill>
                <a:srgbClr val="0070C0"/>
              </a:solidFill>
              <a:latin typeface="Franklin Gothic Medium" pitchFamily="34" charset="0"/>
            </a:endParaRPr>
          </a:p>
          <a:p>
            <a:pPr>
              <a:lnSpc>
                <a:spcPct val="105000"/>
              </a:lnSpc>
              <a:spcBef>
                <a:spcPct val="25000"/>
              </a:spcBef>
              <a:buFontTx/>
              <a:buAutoNum type="arabicPeriod"/>
            </a:pPr>
            <a:endParaRPr kumimoji="1" lang="en-US" sz="2000" b="1" dirty="0">
              <a:solidFill>
                <a:srgbClr val="254DF7"/>
              </a:solidFill>
              <a:latin typeface="Franklin Gothic Book" pitchFamily="34" charset="0"/>
            </a:endParaRPr>
          </a:p>
        </p:txBody>
      </p:sp>
      <p:pic>
        <p:nvPicPr>
          <p:cNvPr id="10" name="Picture 9" descr="Data Table 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819400"/>
            <a:ext cx="6934200" cy="4038600"/>
          </a:xfrm>
          <a:prstGeom prst="rect">
            <a:avLst/>
          </a:prstGeom>
          <a:ln w="31750" cap="rnd" cmpd="thickThin">
            <a:solidFill>
              <a:schemeClr val="tx1"/>
            </a:solidFill>
            <a:bevel/>
          </a:ln>
        </p:spPr>
      </p:pic>
      <p:sp>
        <p:nvSpPr>
          <p:cNvPr id="11" name="Rectangle 35"/>
          <p:cNvSpPr>
            <a:spLocks noChangeArrowheads="1"/>
          </p:cNvSpPr>
          <p:nvPr/>
        </p:nvSpPr>
        <p:spPr bwMode="auto">
          <a:xfrm>
            <a:off x="685800" y="3641834"/>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4" name="Right Arrow 13">
            <a:hlinkClick r:id="rId3"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15" name="Rectangle 35"/>
          <p:cNvSpPr>
            <a:spLocks noChangeArrowheads="1"/>
          </p:cNvSpPr>
          <p:nvPr/>
        </p:nvSpPr>
        <p:spPr bwMode="auto">
          <a:xfrm>
            <a:off x="1480647" y="3641834"/>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6" name="Rectangle 35"/>
          <p:cNvSpPr>
            <a:spLocks noChangeArrowheads="1"/>
          </p:cNvSpPr>
          <p:nvPr/>
        </p:nvSpPr>
        <p:spPr bwMode="auto">
          <a:xfrm>
            <a:off x="2622332" y="3641834"/>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7" name="Rectangle 35"/>
          <p:cNvSpPr>
            <a:spLocks noChangeArrowheads="1"/>
          </p:cNvSpPr>
          <p:nvPr/>
        </p:nvSpPr>
        <p:spPr bwMode="auto">
          <a:xfrm>
            <a:off x="4340770" y="3641834"/>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8" name="Rectangle 35"/>
          <p:cNvSpPr>
            <a:spLocks noChangeArrowheads="1"/>
          </p:cNvSpPr>
          <p:nvPr/>
        </p:nvSpPr>
        <p:spPr bwMode="auto">
          <a:xfrm>
            <a:off x="151228" y="5202279"/>
            <a:ext cx="6630571" cy="1464246"/>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30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30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3000"/>
                                        <p:tgtEl>
                                          <p:spTgt spid="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Rounded Rectangle 31"/>
          <p:cNvSpPr/>
          <p:nvPr/>
        </p:nvSpPr>
        <p:spPr>
          <a:xfrm>
            <a:off x="5712370" y="134004"/>
            <a:ext cx="3352800" cy="57333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5943600" y="317500"/>
            <a:ext cx="3009900" cy="5854700"/>
          </a:xfrm>
          <a:prstGeom prst="rect">
            <a:avLst/>
          </a:prstGeom>
          <a:noFill/>
          <a:ln w="9525">
            <a:noFill/>
            <a:miter lim="800000"/>
            <a:headEnd/>
            <a:tailEnd/>
          </a:ln>
        </p:spPr>
        <p:txBody>
          <a:bodyPr/>
          <a:lstStyle/>
          <a:p>
            <a:pPr>
              <a:lnSpc>
                <a:spcPct val="115000"/>
              </a:lnSpc>
              <a:spcBef>
                <a:spcPct val="25000"/>
              </a:spcBef>
            </a:pPr>
            <a:r>
              <a:rPr kumimoji="1" lang="en-US" sz="2000" dirty="0">
                <a:solidFill>
                  <a:srgbClr val="000000"/>
                </a:solidFill>
                <a:latin typeface="Franklin Gothic Medium" pitchFamily="34" charset="0"/>
              </a:rPr>
              <a:t>2. </a:t>
            </a:r>
            <a:r>
              <a:rPr kumimoji="1" lang="en-US" sz="2000" dirty="0" smtClean="0">
                <a:solidFill>
                  <a:srgbClr val="000000"/>
                </a:solidFill>
                <a:latin typeface="Franklin Gothic Medium" pitchFamily="34" charset="0"/>
              </a:rPr>
              <a:t>Create fractions for each category. </a:t>
            </a:r>
          </a:p>
          <a:p>
            <a:pPr>
              <a:lnSpc>
                <a:spcPct val="115000"/>
              </a:lnSpc>
              <a:spcBef>
                <a:spcPct val="25000"/>
              </a:spcBef>
            </a:pPr>
            <a:r>
              <a:rPr kumimoji="1" lang="en-US" sz="2000" dirty="0" smtClean="0">
                <a:solidFill>
                  <a:srgbClr val="000000"/>
                </a:solidFill>
                <a:latin typeface="Franklin Gothic Medium" pitchFamily="34" charset="0"/>
              </a:rPr>
              <a:t>First, find the </a:t>
            </a:r>
            <a:r>
              <a:rPr kumimoji="1" lang="en-US" sz="2000" i="1" dirty="0" smtClean="0">
                <a:solidFill>
                  <a:srgbClr val="009341"/>
                </a:solidFill>
                <a:latin typeface="Franklin Gothic Medium" pitchFamily="34" charset="0"/>
              </a:rPr>
              <a:t>numerators</a:t>
            </a:r>
            <a:r>
              <a:rPr kumimoji="1" lang="en-US" sz="2000" dirty="0" smtClean="0">
                <a:solidFill>
                  <a:srgbClr val="000000"/>
                </a:solidFill>
                <a:latin typeface="Franklin Gothic Medium" pitchFamily="34" charset="0"/>
              </a:rPr>
              <a:t>. </a:t>
            </a:r>
          </a:p>
          <a:p>
            <a:pPr>
              <a:lnSpc>
                <a:spcPct val="115000"/>
              </a:lnSpc>
              <a:spcBef>
                <a:spcPct val="25000"/>
              </a:spcBef>
            </a:pPr>
            <a:r>
              <a:rPr kumimoji="1" lang="en-US" sz="2000" dirty="0" smtClean="0">
                <a:solidFill>
                  <a:srgbClr val="000000"/>
                </a:solidFill>
                <a:latin typeface="Franklin Gothic Medium" pitchFamily="34" charset="0"/>
              </a:rPr>
              <a:t>(In a fraction, the numerator is the number on top of the fraction bar.)</a:t>
            </a:r>
            <a:endParaRPr kumimoji="1" lang="en-US" sz="2000" dirty="0">
              <a:solidFill>
                <a:srgbClr val="000000"/>
              </a:solidFill>
              <a:latin typeface="Franklin Gothic Medium" pitchFamily="34" charset="0"/>
            </a:endParaRPr>
          </a:p>
          <a:p>
            <a:pPr>
              <a:lnSpc>
                <a:spcPct val="115000"/>
              </a:lnSpc>
              <a:spcBef>
                <a:spcPct val="25000"/>
              </a:spcBef>
            </a:pPr>
            <a:r>
              <a:rPr kumimoji="1" lang="en-US" sz="2000" dirty="0" smtClean="0">
                <a:solidFill>
                  <a:srgbClr val="0070C0"/>
                </a:solidFill>
                <a:latin typeface="Franklin Gothic Medium" pitchFamily="34" charset="0"/>
              </a:rPr>
              <a:t> </a:t>
            </a:r>
            <a:endParaRPr kumimoji="1" lang="en-US" sz="2000" dirty="0">
              <a:solidFill>
                <a:srgbClr val="0070C0"/>
              </a:solidFill>
              <a:latin typeface="Franklin Gothic Medium" pitchFamily="34" charset="0"/>
            </a:endParaRPr>
          </a:p>
          <a:p>
            <a:pPr>
              <a:lnSpc>
                <a:spcPct val="115000"/>
              </a:lnSpc>
              <a:spcBef>
                <a:spcPct val="25000"/>
              </a:spcBef>
            </a:pPr>
            <a:r>
              <a:rPr kumimoji="1" lang="en-US" sz="2000" dirty="0" smtClean="0">
                <a:solidFill>
                  <a:srgbClr val="0070C0"/>
                </a:solidFill>
                <a:latin typeface="Franklin Gothic Medium" pitchFamily="34" charset="0"/>
              </a:rPr>
              <a:t>Our </a:t>
            </a:r>
            <a:r>
              <a:rPr kumimoji="1" lang="en-US" sz="2000" dirty="0" smtClean="0">
                <a:solidFill>
                  <a:srgbClr val="009341"/>
                </a:solidFill>
                <a:latin typeface="Franklin Gothic Medium" pitchFamily="34" charset="0"/>
              </a:rPr>
              <a:t>numerators</a:t>
            </a:r>
            <a:r>
              <a:rPr kumimoji="1" lang="en-US" sz="2000" dirty="0" smtClean="0">
                <a:solidFill>
                  <a:srgbClr val="0070C0"/>
                </a:solidFill>
                <a:latin typeface="Franklin Gothic Medium" pitchFamily="34" charset="0"/>
              </a:rPr>
              <a:t> are </a:t>
            </a:r>
          </a:p>
          <a:p>
            <a:pPr>
              <a:lnSpc>
                <a:spcPct val="115000"/>
              </a:lnSpc>
              <a:spcBef>
                <a:spcPct val="25000"/>
              </a:spcBef>
            </a:pPr>
            <a:r>
              <a:rPr kumimoji="1" lang="en-US" sz="2000" dirty="0" smtClean="0">
                <a:solidFill>
                  <a:srgbClr val="0070C0"/>
                </a:solidFill>
                <a:latin typeface="Franklin Gothic Medium" pitchFamily="34" charset="0"/>
              </a:rPr>
              <a:t>51 and 127.</a:t>
            </a:r>
          </a:p>
        </p:txBody>
      </p:sp>
      <p:pic>
        <p:nvPicPr>
          <p:cNvPr id="33" name="Picture 32" descr="howtopiegraph.jpg"/>
          <p:cNvPicPr>
            <a:picLocks noChangeAspect="1"/>
          </p:cNvPicPr>
          <p:nvPr/>
        </p:nvPicPr>
        <p:blipFill>
          <a:blip r:embed="rId2"/>
          <a:stretch>
            <a:fillRect/>
          </a:stretch>
        </p:blipFill>
        <p:spPr>
          <a:xfrm>
            <a:off x="304800" y="1371600"/>
            <a:ext cx="2514600" cy="3810000"/>
          </a:xfrm>
          <a:prstGeom prst="rect">
            <a:avLst/>
          </a:prstGeom>
          <a:ln w="28575">
            <a:solidFill>
              <a:schemeClr val="tx1"/>
            </a:solidFill>
          </a:ln>
        </p:spPr>
      </p:pic>
      <p:grpSp>
        <p:nvGrpSpPr>
          <p:cNvPr id="35" name="Group 34"/>
          <p:cNvGrpSpPr/>
          <p:nvPr/>
        </p:nvGrpSpPr>
        <p:grpSpPr>
          <a:xfrm>
            <a:off x="3981497" y="2522279"/>
            <a:ext cx="1723917" cy="2049721"/>
            <a:chOff x="3892697" y="2598479"/>
            <a:chExt cx="1723917" cy="2049721"/>
          </a:xfrm>
        </p:grpSpPr>
        <p:sp>
          <p:nvSpPr>
            <p:cNvPr id="219189" name="Text Box 53"/>
            <p:cNvSpPr txBox="1">
              <a:spLocks noChangeArrowheads="1"/>
            </p:cNvSpPr>
            <p:nvPr/>
          </p:nvSpPr>
          <p:spPr bwMode="auto">
            <a:xfrm rot="21328976">
              <a:off x="3892697" y="2598479"/>
              <a:ext cx="1723917" cy="40011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p>
              <a:pPr>
                <a:defRPr/>
              </a:pPr>
              <a:r>
                <a:rPr lang="en-US" sz="2000" b="1" dirty="0">
                  <a:solidFill>
                    <a:srgbClr val="009341"/>
                  </a:solidFill>
                  <a:latin typeface="Kristen ITC" pitchFamily="66" charset="0"/>
                </a:rPr>
                <a:t>Numerators</a:t>
              </a:r>
              <a:endParaRPr lang="en-US" sz="2400" b="1" dirty="0">
                <a:solidFill>
                  <a:srgbClr val="009341"/>
                </a:solidFill>
                <a:latin typeface="Kristen ITC" pitchFamily="66" charset="0"/>
              </a:endParaRPr>
            </a:p>
          </p:txBody>
        </p:sp>
        <p:sp>
          <p:nvSpPr>
            <p:cNvPr id="219191" name="Oval 55"/>
            <p:cNvSpPr>
              <a:spLocks noChangeArrowheads="1"/>
            </p:cNvSpPr>
            <p:nvPr/>
          </p:nvSpPr>
          <p:spPr bwMode="auto">
            <a:xfrm>
              <a:off x="4724400" y="4267200"/>
              <a:ext cx="457200" cy="381000"/>
            </a:xfrm>
            <a:prstGeom prst="ellipse">
              <a:avLst/>
            </a:prstGeom>
            <a:noFill/>
            <a:ln w="25400">
              <a:solidFill>
                <a:srgbClr val="00AC00"/>
              </a:solidFill>
              <a:round/>
              <a:headEnd/>
              <a:tailEnd/>
            </a:ln>
          </p:spPr>
          <p:txBody>
            <a:bodyPr wrap="none" anchor="ctr"/>
            <a:lstStyle/>
            <a:p>
              <a:endParaRPr lang="en-US">
                <a:solidFill>
                  <a:srgbClr val="000000"/>
                </a:solidFill>
              </a:endParaRPr>
            </a:p>
          </p:txBody>
        </p:sp>
        <p:sp>
          <p:nvSpPr>
            <p:cNvPr id="219190" name="Oval 54"/>
            <p:cNvSpPr>
              <a:spLocks noChangeArrowheads="1"/>
            </p:cNvSpPr>
            <p:nvPr/>
          </p:nvSpPr>
          <p:spPr bwMode="auto">
            <a:xfrm>
              <a:off x="4419600" y="3200400"/>
              <a:ext cx="457200" cy="381000"/>
            </a:xfrm>
            <a:prstGeom prst="ellipse">
              <a:avLst/>
            </a:prstGeom>
            <a:noFill/>
            <a:ln w="25400">
              <a:solidFill>
                <a:srgbClr val="00AC00"/>
              </a:solidFill>
              <a:round/>
              <a:headEnd/>
              <a:tailEnd/>
            </a:ln>
          </p:spPr>
          <p:txBody>
            <a:bodyPr wrap="none" anchor="ctr"/>
            <a:lstStyle/>
            <a:p>
              <a:endParaRPr lang="en-US">
                <a:solidFill>
                  <a:srgbClr val="000000"/>
                </a:solidFill>
              </a:endParaRPr>
            </a:p>
          </p:txBody>
        </p:sp>
      </p:grpSp>
      <p:grpSp>
        <p:nvGrpSpPr>
          <p:cNvPr id="34" name="Group 33"/>
          <p:cNvGrpSpPr/>
          <p:nvPr/>
        </p:nvGrpSpPr>
        <p:grpSpPr>
          <a:xfrm>
            <a:off x="2209800" y="2984213"/>
            <a:ext cx="3101497" cy="2044987"/>
            <a:chOff x="2209800" y="2984213"/>
            <a:chExt cx="3101497" cy="2044987"/>
          </a:xfrm>
        </p:grpSpPr>
        <p:sp>
          <p:nvSpPr>
            <p:cNvPr id="219141" name="Text Box 5"/>
            <p:cNvSpPr txBox="1">
              <a:spLocks noChangeArrowheads="1"/>
            </p:cNvSpPr>
            <p:nvPr/>
          </p:nvSpPr>
          <p:spPr bwMode="auto">
            <a:xfrm rot="21328976">
              <a:off x="2792967" y="2984213"/>
              <a:ext cx="2140330" cy="5847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1600" b="1" dirty="0">
                  <a:solidFill>
                    <a:srgbClr val="254DF7"/>
                  </a:solidFill>
                  <a:latin typeface="Kristen ITC" pitchFamily="66" charset="0"/>
                </a:rPr>
                <a:t>March</a:t>
              </a:r>
            </a:p>
            <a:p>
              <a:pPr>
                <a:defRPr/>
              </a:pPr>
              <a:r>
                <a:rPr lang="en-US" sz="1600" b="1" dirty="0">
                  <a:solidFill>
                    <a:srgbClr val="254DF7"/>
                  </a:solidFill>
                  <a:latin typeface="Kristen ITC" pitchFamily="66" charset="0"/>
                </a:rPr>
                <a:t>  12 + 14 </a:t>
              </a:r>
              <a:r>
                <a:rPr lang="en-US" sz="1600" b="1" dirty="0" smtClean="0">
                  <a:solidFill>
                    <a:srgbClr val="254DF7"/>
                  </a:solidFill>
                  <a:latin typeface="Kristen ITC" pitchFamily="66" charset="0"/>
                </a:rPr>
                <a:t> + 7 +18 =  51</a:t>
              </a:r>
              <a:endParaRPr lang="en-US" b="1" dirty="0">
                <a:solidFill>
                  <a:srgbClr val="254DF7"/>
                </a:solidFill>
                <a:latin typeface="Kristen ITC" pitchFamily="66" charset="0"/>
              </a:endParaRPr>
            </a:p>
          </p:txBody>
        </p:sp>
        <p:sp>
          <p:nvSpPr>
            <p:cNvPr id="219180" name="Text Box 44"/>
            <p:cNvSpPr txBox="1">
              <a:spLocks noChangeArrowheads="1"/>
            </p:cNvSpPr>
            <p:nvPr/>
          </p:nvSpPr>
          <p:spPr bwMode="auto">
            <a:xfrm rot="21328976">
              <a:off x="2911281" y="4043079"/>
              <a:ext cx="2400016" cy="5847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1600" b="1" dirty="0">
                  <a:solidFill>
                    <a:srgbClr val="254DF7"/>
                  </a:solidFill>
                  <a:latin typeface="Kristen ITC" pitchFamily="66" charset="0"/>
                </a:rPr>
                <a:t>April</a:t>
              </a:r>
            </a:p>
            <a:p>
              <a:pPr>
                <a:defRPr/>
              </a:pPr>
              <a:r>
                <a:rPr lang="en-US" sz="1600" b="1" dirty="0">
                  <a:solidFill>
                    <a:srgbClr val="254DF7"/>
                  </a:solidFill>
                  <a:latin typeface="Kristen ITC" pitchFamily="66" charset="0"/>
                </a:rPr>
                <a:t>  26 + 32 </a:t>
              </a:r>
              <a:r>
                <a:rPr lang="en-US" sz="1600" b="1" dirty="0" smtClean="0">
                  <a:solidFill>
                    <a:srgbClr val="254DF7"/>
                  </a:solidFill>
                  <a:latin typeface="Kristen ITC" pitchFamily="66" charset="0"/>
                </a:rPr>
                <a:t> + 35 + 34 =  127</a:t>
              </a:r>
              <a:endParaRPr lang="en-US" b="1" dirty="0">
                <a:solidFill>
                  <a:srgbClr val="254DF7"/>
                </a:solidFill>
                <a:latin typeface="Kristen ITC" pitchFamily="66" charset="0"/>
              </a:endParaRPr>
            </a:p>
          </p:txBody>
        </p:sp>
        <p:sp>
          <p:nvSpPr>
            <p:cNvPr id="219176" name="Freeform 40"/>
            <p:cNvSpPr>
              <a:spLocks/>
            </p:cNvSpPr>
            <p:nvPr/>
          </p:nvSpPr>
          <p:spPr bwMode="auto">
            <a:xfrm>
              <a:off x="2209800" y="3048000"/>
              <a:ext cx="317500" cy="990600"/>
            </a:xfrm>
            <a:custGeom>
              <a:avLst/>
              <a:gdLst>
                <a:gd name="T0" fmla="*/ 0 w 200"/>
                <a:gd name="T1" fmla="*/ 0 h 1040"/>
                <a:gd name="T2" fmla="*/ 96 w 200"/>
                <a:gd name="T3" fmla="*/ 96 h 1040"/>
                <a:gd name="T4" fmla="*/ 96 w 200"/>
                <a:gd name="T5" fmla="*/ 432 h 1040"/>
                <a:gd name="T6" fmla="*/ 192 w 200"/>
                <a:gd name="T7" fmla="*/ 432 h 1040"/>
                <a:gd name="T8" fmla="*/ 144 w 200"/>
                <a:gd name="T9" fmla="*/ 480 h 1040"/>
                <a:gd name="T10" fmla="*/ 96 w 200"/>
                <a:gd name="T11" fmla="*/ 528 h 1040"/>
                <a:gd name="T12" fmla="*/ 96 w 200"/>
                <a:gd name="T13" fmla="*/ 960 h 1040"/>
                <a:gd name="T14" fmla="*/ 0 w 200"/>
                <a:gd name="T15" fmla="*/ 1008 h 1040"/>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040"/>
                <a:gd name="T26" fmla="*/ 200 w 200"/>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040">
                  <a:moveTo>
                    <a:pt x="0" y="0"/>
                  </a:moveTo>
                  <a:cubicBezTo>
                    <a:pt x="40" y="12"/>
                    <a:pt x="80" y="24"/>
                    <a:pt x="96" y="96"/>
                  </a:cubicBezTo>
                  <a:cubicBezTo>
                    <a:pt x="112" y="168"/>
                    <a:pt x="80" y="376"/>
                    <a:pt x="96" y="432"/>
                  </a:cubicBezTo>
                  <a:cubicBezTo>
                    <a:pt x="112" y="488"/>
                    <a:pt x="184" y="424"/>
                    <a:pt x="192" y="432"/>
                  </a:cubicBezTo>
                  <a:cubicBezTo>
                    <a:pt x="200" y="440"/>
                    <a:pt x="160" y="464"/>
                    <a:pt x="144" y="480"/>
                  </a:cubicBezTo>
                  <a:cubicBezTo>
                    <a:pt x="128" y="496"/>
                    <a:pt x="104" y="448"/>
                    <a:pt x="96" y="528"/>
                  </a:cubicBezTo>
                  <a:cubicBezTo>
                    <a:pt x="88" y="608"/>
                    <a:pt x="112" y="880"/>
                    <a:pt x="96" y="960"/>
                  </a:cubicBezTo>
                  <a:cubicBezTo>
                    <a:pt x="80" y="1040"/>
                    <a:pt x="8" y="1000"/>
                    <a:pt x="0" y="1008"/>
                  </a:cubicBezTo>
                </a:path>
              </a:pathLst>
            </a:custGeom>
            <a:noFill/>
            <a:ln w="25400">
              <a:solidFill>
                <a:srgbClr val="254DF7"/>
              </a:solidFill>
              <a:round/>
              <a:headEnd/>
              <a:tailEnd/>
            </a:ln>
            <a:effectLst>
              <a:prstShdw prst="shdw17" dist="17961" dir="2700000">
                <a:srgbClr val="162E94">
                  <a:alpha val="50000"/>
                </a:srgbClr>
              </a:prstShdw>
            </a:effectLst>
          </p:spPr>
          <p:txBody>
            <a:bodyPr/>
            <a:lstStyle/>
            <a:p>
              <a:endParaRPr lang="en-US"/>
            </a:p>
          </p:txBody>
        </p:sp>
        <p:sp>
          <p:nvSpPr>
            <p:cNvPr id="219177" name="Freeform 41"/>
            <p:cNvSpPr>
              <a:spLocks/>
            </p:cNvSpPr>
            <p:nvPr/>
          </p:nvSpPr>
          <p:spPr bwMode="auto">
            <a:xfrm>
              <a:off x="2286000" y="4114800"/>
              <a:ext cx="317500" cy="914400"/>
            </a:xfrm>
            <a:custGeom>
              <a:avLst/>
              <a:gdLst>
                <a:gd name="T0" fmla="*/ 0 w 200"/>
                <a:gd name="T1" fmla="*/ 0 h 1040"/>
                <a:gd name="T2" fmla="*/ 96 w 200"/>
                <a:gd name="T3" fmla="*/ 96 h 1040"/>
                <a:gd name="T4" fmla="*/ 96 w 200"/>
                <a:gd name="T5" fmla="*/ 432 h 1040"/>
                <a:gd name="T6" fmla="*/ 192 w 200"/>
                <a:gd name="T7" fmla="*/ 432 h 1040"/>
                <a:gd name="T8" fmla="*/ 144 w 200"/>
                <a:gd name="T9" fmla="*/ 480 h 1040"/>
                <a:gd name="T10" fmla="*/ 96 w 200"/>
                <a:gd name="T11" fmla="*/ 528 h 1040"/>
                <a:gd name="T12" fmla="*/ 96 w 200"/>
                <a:gd name="T13" fmla="*/ 960 h 1040"/>
                <a:gd name="T14" fmla="*/ 0 w 200"/>
                <a:gd name="T15" fmla="*/ 1008 h 1040"/>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040"/>
                <a:gd name="T26" fmla="*/ 200 w 200"/>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040">
                  <a:moveTo>
                    <a:pt x="0" y="0"/>
                  </a:moveTo>
                  <a:cubicBezTo>
                    <a:pt x="40" y="12"/>
                    <a:pt x="80" y="24"/>
                    <a:pt x="96" y="96"/>
                  </a:cubicBezTo>
                  <a:cubicBezTo>
                    <a:pt x="112" y="168"/>
                    <a:pt x="80" y="376"/>
                    <a:pt x="96" y="432"/>
                  </a:cubicBezTo>
                  <a:cubicBezTo>
                    <a:pt x="112" y="488"/>
                    <a:pt x="184" y="424"/>
                    <a:pt x="192" y="432"/>
                  </a:cubicBezTo>
                  <a:cubicBezTo>
                    <a:pt x="200" y="440"/>
                    <a:pt x="160" y="464"/>
                    <a:pt x="144" y="480"/>
                  </a:cubicBezTo>
                  <a:cubicBezTo>
                    <a:pt x="128" y="496"/>
                    <a:pt x="104" y="448"/>
                    <a:pt x="96" y="528"/>
                  </a:cubicBezTo>
                  <a:cubicBezTo>
                    <a:pt x="88" y="608"/>
                    <a:pt x="112" y="880"/>
                    <a:pt x="96" y="960"/>
                  </a:cubicBezTo>
                  <a:cubicBezTo>
                    <a:pt x="80" y="1040"/>
                    <a:pt x="8" y="1000"/>
                    <a:pt x="0" y="1008"/>
                  </a:cubicBezTo>
                </a:path>
              </a:pathLst>
            </a:custGeom>
            <a:noFill/>
            <a:ln w="25400">
              <a:solidFill>
                <a:srgbClr val="254DF7"/>
              </a:solidFill>
              <a:round/>
              <a:headEnd/>
              <a:tailEnd/>
            </a:ln>
            <a:effectLst>
              <a:prstShdw prst="shdw17" dist="17961" dir="2700000">
                <a:srgbClr val="162E94">
                  <a:alpha val="50000"/>
                </a:srgbClr>
              </a:prstShdw>
            </a:effectLst>
          </p:spPr>
          <p:txBody>
            <a:bodyPr/>
            <a:lstStyle/>
            <a:p>
              <a:endParaRPr lang="en-US"/>
            </a:p>
          </p:txBody>
        </p:sp>
      </p:grpSp>
      <p:sp>
        <p:nvSpPr>
          <p:cNvPr id="36" name="Right Arrow 35">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Rounded Rectangle 31"/>
          <p:cNvSpPr/>
          <p:nvPr/>
        </p:nvSpPr>
        <p:spPr>
          <a:xfrm>
            <a:off x="5712370" y="134004"/>
            <a:ext cx="3352800" cy="58095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6019800" y="317500"/>
            <a:ext cx="2933700" cy="4787900"/>
          </a:xfrm>
          <a:prstGeom prst="rect">
            <a:avLst/>
          </a:prstGeom>
          <a:noFill/>
          <a:ln w="9525">
            <a:noFill/>
            <a:miter lim="800000"/>
            <a:headEnd/>
            <a:tailEnd/>
          </a:ln>
        </p:spPr>
        <p:txBody>
          <a:bodyPr/>
          <a:lstStyle/>
          <a:p>
            <a:pPr>
              <a:lnSpc>
                <a:spcPct val="115000"/>
              </a:lnSpc>
              <a:spcBef>
                <a:spcPct val="25000"/>
              </a:spcBef>
            </a:pPr>
            <a:r>
              <a:rPr kumimoji="1" lang="en-US" sz="2000" dirty="0" smtClean="0">
                <a:solidFill>
                  <a:srgbClr val="000000"/>
                </a:solidFill>
                <a:latin typeface="Franklin Gothic Medium" pitchFamily="34" charset="0"/>
              </a:rPr>
              <a:t>3. Next, add all your numerators to get the </a:t>
            </a:r>
            <a:r>
              <a:rPr kumimoji="1" lang="en-US" sz="2000" i="1" dirty="0" smtClean="0">
                <a:solidFill>
                  <a:srgbClr val="F06010"/>
                </a:solidFill>
                <a:latin typeface="Franklin Gothic Medium" pitchFamily="34" charset="0"/>
              </a:rPr>
              <a:t>denominator</a:t>
            </a:r>
            <a:r>
              <a:rPr kumimoji="1" lang="en-US" sz="2000" dirty="0" smtClean="0">
                <a:solidFill>
                  <a:srgbClr val="000000"/>
                </a:solidFill>
                <a:latin typeface="Franklin Gothic Medium" pitchFamily="34" charset="0"/>
              </a:rPr>
              <a:t>. </a:t>
            </a:r>
            <a:endParaRPr kumimoji="1" lang="en-US" sz="2000" dirty="0">
              <a:solidFill>
                <a:srgbClr val="000000"/>
              </a:solidFill>
              <a:latin typeface="Franklin Gothic Medium" pitchFamily="34" charset="0"/>
            </a:endParaRPr>
          </a:p>
          <a:p>
            <a:pPr>
              <a:lnSpc>
                <a:spcPct val="115000"/>
              </a:lnSpc>
              <a:spcBef>
                <a:spcPct val="25000"/>
              </a:spcBef>
            </a:pPr>
            <a:endParaRPr kumimoji="1" lang="en-US" sz="2000" dirty="0">
              <a:solidFill>
                <a:srgbClr val="0070C0"/>
              </a:solidFill>
              <a:latin typeface="Franklin Gothic Medium" pitchFamily="34" charset="0"/>
            </a:endParaRPr>
          </a:p>
          <a:p>
            <a:pPr>
              <a:lnSpc>
                <a:spcPct val="115000"/>
              </a:lnSpc>
              <a:spcBef>
                <a:spcPct val="25000"/>
              </a:spcBef>
            </a:pPr>
            <a:r>
              <a:rPr kumimoji="1" lang="en-US" sz="2000" dirty="0" smtClean="0">
                <a:solidFill>
                  <a:srgbClr val="0070C0"/>
                </a:solidFill>
                <a:latin typeface="Franklin Gothic Medium" pitchFamily="34" charset="0"/>
              </a:rPr>
              <a:t>In this case, our denominator is going to be the total number of individual songs during March and April.</a:t>
            </a:r>
          </a:p>
          <a:p>
            <a:pPr>
              <a:lnSpc>
                <a:spcPct val="115000"/>
              </a:lnSpc>
              <a:spcBef>
                <a:spcPct val="25000"/>
              </a:spcBef>
            </a:pPr>
            <a:r>
              <a:rPr kumimoji="1" lang="en-US" sz="2000" dirty="0" smtClean="0">
                <a:solidFill>
                  <a:srgbClr val="0070C0"/>
                </a:solidFill>
                <a:latin typeface="Franklin Gothic Medium" pitchFamily="34" charset="0"/>
              </a:rPr>
              <a:t>51+127 = </a:t>
            </a:r>
            <a:r>
              <a:rPr kumimoji="1" lang="en-US" sz="2000" b="1" dirty="0" smtClean="0">
                <a:solidFill>
                  <a:srgbClr val="F06010"/>
                </a:solidFill>
                <a:latin typeface="Franklin Gothic Medium" pitchFamily="34" charset="0"/>
              </a:rPr>
              <a:t>178</a:t>
            </a:r>
          </a:p>
          <a:p>
            <a:pPr>
              <a:lnSpc>
                <a:spcPct val="115000"/>
              </a:lnSpc>
              <a:spcBef>
                <a:spcPct val="25000"/>
              </a:spcBef>
            </a:pPr>
            <a:endParaRPr kumimoji="1" lang="en-US" sz="2000" b="1" dirty="0">
              <a:solidFill>
                <a:srgbClr val="F06010"/>
              </a:solidFill>
              <a:latin typeface="Franklin Gothic Medium" pitchFamily="34" charset="0"/>
            </a:endParaRPr>
          </a:p>
          <a:p>
            <a:pPr>
              <a:lnSpc>
                <a:spcPct val="115000"/>
              </a:lnSpc>
              <a:spcBef>
                <a:spcPct val="25000"/>
              </a:spcBef>
            </a:pPr>
            <a:r>
              <a:rPr kumimoji="1" lang="en-US" sz="2000" dirty="0" smtClean="0">
                <a:solidFill>
                  <a:srgbClr val="254DF7"/>
                </a:solidFill>
                <a:latin typeface="Franklin Gothic Medium" pitchFamily="34" charset="0"/>
              </a:rPr>
              <a:t>Our final fractions are</a:t>
            </a:r>
          </a:p>
          <a:p>
            <a:pPr>
              <a:lnSpc>
                <a:spcPct val="115000"/>
              </a:lnSpc>
              <a:spcBef>
                <a:spcPct val="25000"/>
              </a:spcBef>
            </a:pPr>
            <a:r>
              <a:rPr kumimoji="1" lang="en-US" sz="2000" b="1" dirty="0" smtClean="0">
                <a:solidFill>
                  <a:srgbClr val="F06010"/>
                </a:solidFill>
                <a:latin typeface="Franklin Gothic Medium" pitchFamily="34" charset="0"/>
              </a:rPr>
              <a:t>March:  51/178</a:t>
            </a:r>
          </a:p>
          <a:p>
            <a:pPr>
              <a:lnSpc>
                <a:spcPct val="115000"/>
              </a:lnSpc>
              <a:spcBef>
                <a:spcPct val="25000"/>
              </a:spcBef>
            </a:pPr>
            <a:r>
              <a:rPr kumimoji="1" lang="en-US" sz="2000" b="1" dirty="0" smtClean="0">
                <a:solidFill>
                  <a:srgbClr val="F06010"/>
                </a:solidFill>
                <a:latin typeface="Franklin Gothic Medium" pitchFamily="34" charset="0"/>
              </a:rPr>
              <a:t>April:     127/178</a:t>
            </a:r>
          </a:p>
          <a:p>
            <a:pPr>
              <a:lnSpc>
                <a:spcPct val="115000"/>
              </a:lnSpc>
              <a:spcBef>
                <a:spcPct val="25000"/>
              </a:spcBef>
            </a:pPr>
            <a:endParaRPr kumimoji="1" lang="en-US" sz="2000" dirty="0">
              <a:solidFill>
                <a:srgbClr val="0070C0"/>
              </a:solidFill>
              <a:latin typeface="Franklin Gothic Medium" pitchFamily="34" charset="0"/>
            </a:endParaRPr>
          </a:p>
        </p:txBody>
      </p:sp>
      <p:pic>
        <p:nvPicPr>
          <p:cNvPr id="33" name="Picture 32" descr="howtopiegraph.jpg"/>
          <p:cNvPicPr>
            <a:picLocks noChangeAspect="1"/>
          </p:cNvPicPr>
          <p:nvPr/>
        </p:nvPicPr>
        <p:blipFill>
          <a:blip r:embed="rId2"/>
          <a:stretch>
            <a:fillRect/>
          </a:stretch>
        </p:blipFill>
        <p:spPr>
          <a:xfrm>
            <a:off x="304800" y="1371600"/>
            <a:ext cx="2514600" cy="3810000"/>
          </a:xfrm>
          <a:prstGeom prst="rect">
            <a:avLst/>
          </a:prstGeom>
          <a:ln w="28575">
            <a:solidFill>
              <a:schemeClr val="tx1"/>
            </a:solidFill>
          </a:ln>
        </p:spPr>
      </p:pic>
      <p:grpSp>
        <p:nvGrpSpPr>
          <p:cNvPr id="2" name="Group 34"/>
          <p:cNvGrpSpPr/>
          <p:nvPr/>
        </p:nvGrpSpPr>
        <p:grpSpPr>
          <a:xfrm>
            <a:off x="3829391" y="2557769"/>
            <a:ext cx="1751918" cy="2090431"/>
            <a:chOff x="3829391" y="2557769"/>
            <a:chExt cx="1751918" cy="2090431"/>
          </a:xfrm>
        </p:grpSpPr>
        <p:sp>
          <p:nvSpPr>
            <p:cNvPr id="219189" name="Text Box 53"/>
            <p:cNvSpPr txBox="1">
              <a:spLocks noChangeArrowheads="1"/>
            </p:cNvSpPr>
            <p:nvPr/>
          </p:nvSpPr>
          <p:spPr bwMode="auto">
            <a:xfrm rot="21328976">
              <a:off x="3829391" y="2557769"/>
              <a:ext cx="1751918" cy="40011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p>
              <a:pPr>
                <a:defRPr/>
              </a:pPr>
              <a:r>
                <a:rPr lang="en-US" sz="2000" b="1" dirty="0">
                  <a:solidFill>
                    <a:srgbClr val="1E8C20"/>
                  </a:solidFill>
                  <a:latin typeface="Kristen ITC" pitchFamily="66" charset="0"/>
                </a:rPr>
                <a:t>Numerators</a:t>
              </a:r>
              <a:endParaRPr lang="en-US" sz="2400" b="1" dirty="0">
                <a:solidFill>
                  <a:srgbClr val="1E8C20"/>
                </a:solidFill>
                <a:latin typeface="Kristen ITC" pitchFamily="66" charset="0"/>
              </a:endParaRPr>
            </a:p>
          </p:txBody>
        </p:sp>
        <p:sp>
          <p:nvSpPr>
            <p:cNvPr id="219191" name="Oval 55"/>
            <p:cNvSpPr>
              <a:spLocks noChangeArrowheads="1"/>
            </p:cNvSpPr>
            <p:nvPr/>
          </p:nvSpPr>
          <p:spPr bwMode="auto">
            <a:xfrm>
              <a:off x="4724400" y="4267200"/>
              <a:ext cx="457200" cy="381000"/>
            </a:xfrm>
            <a:prstGeom prst="ellipse">
              <a:avLst/>
            </a:prstGeom>
            <a:noFill/>
            <a:ln w="25400">
              <a:solidFill>
                <a:srgbClr val="00AC00"/>
              </a:solidFill>
              <a:round/>
              <a:headEnd/>
              <a:tailEnd/>
            </a:ln>
          </p:spPr>
          <p:txBody>
            <a:bodyPr wrap="none" anchor="ctr"/>
            <a:lstStyle/>
            <a:p>
              <a:endParaRPr lang="en-US">
                <a:solidFill>
                  <a:srgbClr val="000000"/>
                </a:solidFill>
              </a:endParaRPr>
            </a:p>
          </p:txBody>
        </p:sp>
        <p:sp>
          <p:nvSpPr>
            <p:cNvPr id="219190" name="Oval 54"/>
            <p:cNvSpPr>
              <a:spLocks noChangeArrowheads="1"/>
            </p:cNvSpPr>
            <p:nvPr/>
          </p:nvSpPr>
          <p:spPr bwMode="auto">
            <a:xfrm>
              <a:off x="4419600" y="3200400"/>
              <a:ext cx="457200" cy="381000"/>
            </a:xfrm>
            <a:prstGeom prst="ellipse">
              <a:avLst/>
            </a:prstGeom>
            <a:noFill/>
            <a:ln w="25400">
              <a:solidFill>
                <a:srgbClr val="00AC00"/>
              </a:solidFill>
              <a:round/>
              <a:headEnd/>
              <a:tailEnd/>
            </a:ln>
          </p:spPr>
          <p:txBody>
            <a:bodyPr wrap="none" anchor="ctr"/>
            <a:lstStyle/>
            <a:p>
              <a:endParaRPr lang="en-US">
                <a:solidFill>
                  <a:srgbClr val="000000"/>
                </a:solidFill>
              </a:endParaRPr>
            </a:p>
          </p:txBody>
        </p:sp>
      </p:grpSp>
      <p:grpSp>
        <p:nvGrpSpPr>
          <p:cNvPr id="3" name="Group 33"/>
          <p:cNvGrpSpPr/>
          <p:nvPr/>
        </p:nvGrpSpPr>
        <p:grpSpPr>
          <a:xfrm>
            <a:off x="2341987" y="3047198"/>
            <a:ext cx="2925465" cy="1981200"/>
            <a:chOff x="2209800" y="3048000"/>
            <a:chExt cx="2925465" cy="1981200"/>
          </a:xfrm>
        </p:grpSpPr>
        <p:sp>
          <p:nvSpPr>
            <p:cNvPr id="219141" name="Text Box 5"/>
            <p:cNvSpPr txBox="1">
              <a:spLocks noChangeArrowheads="1"/>
            </p:cNvSpPr>
            <p:nvPr/>
          </p:nvSpPr>
          <p:spPr bwMode="auto">
            <a:xfrm rot="21328976">
              <a:off x="2657939" y="3052902"/>
              <a:ext cx="2140330" cy="5847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1600" b="1" dirty="0">
                  <a:solidFill>
                    <a:srgbClr val="254DF7"/>
                  </a:solidFill>
                  <a:latin typeface="Kristen ITC" pitchFamily="66" charset="0"/>
                </a:rPr>
                <a:t>March</a:t>
              </a:r>
            </a:p>
            <a:p>
              <a:pPr>
                <a:defRPr/>
              </a:pPr>
              <a:r>
                <a:rPr lang="en-US" sz="1600" b="1" dirty="0">
                  <a:solidFill>
                    <a:srgbClr val="254DF7"/>
                  </a:solidFill>
                  <a:latin typeface="Kristen ITC" pitchFamily="66" charset="0"/>
                </a:rPr>
                <a:t>  12 + 14 </a:t>
              </a:r>
              <a:r>
                <a:rPr lang="en-US" sz="1600" b="1" dirty="0" smtClean="0">
                  <a:solidFill>
                    <a:srgbClr val="254DF7"/>
                  </a:solidFill>
                  <a:latin typeface="Kristen ITC" pitchFamily="66" charset="0"/>
                </a:rPr>
                <a:t> + 7 +18 = 51</a:t>
              </a:r>
              <a:endParaRPr lang="en-US" b="1" dirty="0">
                <a:solidFill>
                  <a:srgbClr val="254DF7"/>
                </a:solidFill>
                <a:latin typeface="Kristen ITC" pitchFamily="66" charset="0"/>
              </a:endParaRPr>
            </a:p>
          </p:txBody>
        </p:sp>
        <p:sp>
          <p:nvSpPr>
            <p:cNvPr id="219180" name="Text Box 44"/>
            <p:cNvSpPr txBox="1">
              <a:spLocks noChangeArrowheads="1"/>
            </p:cNvSpPr>
            <p:nvPr/>
          </p:nvSpPr>
          <p:spPr bwMode="auto">
            <a:xfrm rot="21328976">
              <a:off x="2789751" y="4132200"/>
              <a:ext cx="2345514" cy="5847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1600" b="1" dirty="0">
                  <a:solidFill>
                    <a:srgbClr val="254DF7"/>
                  </a:solidFill>
                  <a:latin typeface="Kristen ITC" pitchFamily="66" charset="0"/>
                </a:rPr>
                <a:t>April</a:t>
              </a:r>
            </a:p>
            <a:p>
              <a:pPr>
                <a:defRPr/>
              </a:pPr>
              <a:r>
                <a:rPr lang="en-US" sz="1600" b="1" dirty="0">
                  <a:solidFill>
                    <a:srgbClr val="254DF7"/>
                  </a:solidFill>
                  <a:latin typeface="Kristen ITC" pitchFamily="66" charset="0"/>
                </a:rPr>
                <a:t>  26 + 32 </a:t>
              </a:r>
              <a:r>
                <a:rPr lang="en-US" sz="1600" b="1" dirty="0" smtClean="0">
                  <a:solidFill>
                    <a:srgbClr val="254DF7"/>
                  </a:solidFill>
                  <a:latin typeface="Kristen ITC" pitchFamily="66" charset="0"/>
                </a:rPr>
                <a:t> + 35 + 34 = 127</a:t>
              </a:r>
              <a:endParaRPr lang="en-US" b="1" dirty="0">
                <a:solidFill>
                  <a:srgbClr val="254DF7"/>
                </a:solidFill>
                <a:latin typeface="Kristen ITC" pitchFamily="66" charset="0"/>
              </a:endParaRPr>
            </a:p>
          </p:txBody>
        </p:sp>
        <p:sp>
          <p:nvSpPr>
            <p:cNvPr id="219176" name="Freeform 40"/>
            <p:cNvSpPr>
              <a:spLocks/>
            </p:cNvSpPr>
            <p:nvPr/>
          </p:nvSpPr>
          <p:spPr bwMode="auto">
            <a:xfrm>
              <a:off x="2209800" y="3048000"/>
              <a:ext cx="317500" cy="990600"/>
            </a:xfrm>
            <a:custGeom>
              <a:avLst/>
              <a:gdLst>
                <a:gd name="T0" fmla="*/ 0 w 200"/>
                <a:gd name="T1" fmla="*/ 0 h 1040"/>
                <a:gd name="T2" fmla="*/ 96 w 200"/>
                <a:gd name="T3" fmla="*/ 96 h 1040"/>
                <a:gd name="T4" fmla="*/ 96 w 200"/>
                <a:gd name="T5" fmla="*/ 432 h 1040"/>
                <a:gd name="T6" fmla="*/ 192 w 200"/>
                <a:gd name="T7" fmla="*/ 432 h 1040"/>
                <a:gd name="T8" fmla="*/ 144 w 200"/>
                <a:gd name="T9" fmla="*/ 480 h 1040"/>
                <a:gd name="T10" fmla="*/ 96 w 200"/>
                <a:gd name="T11" fmla="*/ 528 h 1040"/>
                <a:gd name="T12" fmla="*/ 96 w 200"/>
                <a:gd name="T13" fmla="*/ 960 h 1040"/>
                <a:gd name="T14" fmla="*/ 0 w 200"/>
                <a:gd name="T15" fmla="*/ 1008 h 1040"/>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040"/>
                <a:gd name="T26" fmla="*/ 200 w 200"/>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040">
                  <a:moveTo>
                    <a:pt x="0" y="0"/>
                  </a:moveTo>
                  <a:cubicBezTo>
                    <a:pt x="40" y="12"/>
                    <a:pt x="80" y="24"/>
                    <a:pt x="96" y="96"/>
                  </a:cubicBezTo>
                  <a:cubicBezTo>
                    <a:pt x="112" y="168"/>
                    <a:pt x="80" y="376"/>
                    <a:pt x="96" y="432"/>
                  </a:cubicBezTo>
                  <a:cubicBezTo>
                    <a:pt x="112" y="488"/>
                    <a:pt x="184" y="424"/>
                    <a:pt x="192" y="432"/>
                  </a:cubicBezTo>
                  <a:cubicBezTo>
                    <a:pt x="200" y="440"/>
                    <a:pt x="160" y="464"/>
                    <a:pt x="144" y="480"/>
                  </a:cubicBezTo>
                  <a:cubicBezTo>
                    <a:pt x="128" y="496"/>
                    <a:pt x="104" y="448"/>
                    <a:pt x="96" y="528"/>
                  </a:cubicBezTo>
                  <a:cubicBezTo>
                    <a:pt x="88" y="608"/>
                    <a:pt x="112" y="880"/>
                    <a:pt x="96" y="960"/>
                  </a:cubicBezTo>
                  <a:cubicBezTo>
                    <a:pt x="80" y="1040"/>
                    <a:pt x="8" y="1000"/>
                    <a:pt x="0" y="1008"/>
                  </a:cubicBezTo>
                </a:path>
              </a:pathLst>
            </a:custGeom>
            <a:noFill/>
            <a:ln w="25400">
              <a:solidFill>
                <a:srgbClr val="254DF7"/>
              </a:solidFill>
              <a:round/>
              <a:headEnd/>
              <a:tailEnd/>
            </a:ln>
            <a:effectLst>
              <a:prstShdw prst="shdw17" dist="17961" dir="2700000">
                <a:srgbClr val="162E94">
                  <a:alpha val="50000"/>
                </a:srgbClr>
              </a:prstShdw>
            </a:effectLst>
          </p:spPr>
          <p:txBody>
            <a:bodyPr/>
            <a:lstStyle/>
            <a:p>
              <a:endParaRPr lang="en-US"/>
            </a:p>
          </p:txBody>
        </p:sp>
        <p:sp>
          <p:nvSpPr>
            <p:cNvPr id="219177" name="Freeform 41"/>
            <p:cNvSpPr>
              <a:spLocks/>
            </p:cNvSpPr>
            <p:nvPr/>
          </p:nvSpPr>
          <p:spPr bwMode="auto">
            <a:xfrm>
              <a:off x="2286000" y="4114800"/>
              <a:ext cx="317500" cy="914400"/>
            </a:xfrm>
            <a:custGeom>
              <a:avLst/>
              <a:gdLst>
                <a:gd name="T0" fmla="*/ 0 w 200"/>
                <a:gd name="T1" fmla="*/ 0 h 1040"/>
                <a:gd name="T2" fmla="*/ 96 w 200"/>
                <a:gd name="T3" fmla="*/ 96 h 1040"/>
                <a:gd name="T4" fmla="*/ 96 w 200"/>
                <a:gd name="T5" fmla="*/ 432 h 1040"/>
                <a:gd name="T6" fmla="*/ 192 w 200"/>
                <a:gd name="T7" fmla="*/ 432 h 1040"/>
                <a:gd name="T8" fmla="*/ 144 w 200"/>
                <a:gd name="T9" fmla="*/ 480 h 1040"/>
                <a:gd name="T10" fmla="*/ 96 w 200"/>
                <a:gd name="T11" fmla="*/ 528 h 1040"/>
                <a:gd name="T12" fmla="*/ 96 w 200"/>
                <a:gd name="T13" fmla="*/ 960 h 1040"/>
                <a:gd name="T14" fmla="*/ 0 w 200"/>
                <a:gd name="T15" fmla="*/ 1008 h 1040"/>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040"/>
                <a:gd name="T26" fmla="*/ 200 w 200"/>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040">
                  <a:moveTo>
                    <a:pt x="0" y="0"/>
                  </a:moveTo>
                  <a:cubicBezTo>
                    <a:pt x="40" y="12"/>
                    <a:pt x="80" y="24"/>
                    <a:pt x="96" y="96"/>
                  </a:cubicBezTo>
                  <a:cubicBezTo>
                    <a:pt x="112" y="168"/>
                    <a:pt x="80" y="376"/>
                    <a:pt x="96" y="432"/>
                  </a:cubicBezTo>
                  <a:cubicBezTo>
                    <a:pt x="112" y="488"/>
                    <a:pt x="184" y="424"/>
                    <a:pt x="192" y="432"/>
                  </a:cubicBezTo>
                  <a:cubicBezTo>
                    <a:pt x="200" y="440"/>
                    <a:pt x="160" y="464"/>
                    <a:pt x="144" y="480"/>
                  </a:cubicBezTo>
                  <a:cubicBezTo>
                    <a:pt x="128" y="496"/>
                    <a:pt x="104" y="448"/>
                    <a:pt x="96" y="528"/>
                  </a:cubicBezTo>
                  <a:cubicBezTo>
                    <a:pt x="88" y="608"/>
                    <a:pt x="112" y="880"/>
                    <a:pt x="96" y="960"/>
                  </a:cubicBezTo>
                  <a:cubicBezTo>
                    <a:pt x="80" y="1040"/>
                    <a:pt x="8" y="1000"/>
                    <a:pt x="0" y="1008"/>
                  </a:cubicBezTo>
                </a:path>
              </a:pathLst>
            </a:custGeom>
            <a:noFill/>
            <a:ln w="25400">
              <a:solidFill>
                <a:srgbClr val="254DF7"/>
              </a:solidFill>
              <a:round/>
              <a:headEnd/>
              <a:tailEnd/>
            </a:ln>
            <a:effectLst>
              <a:prstShdw prst="shdw17" dist="17961" dir="2700000">
                <a:srgbClr val="162E94">
                  <a:alpha val="50000"/>
                </a:srgbClr>
              </a:prstShdw>
            </a:effectLst>
          </p:spPr>
          <p:txBody>
            <a:bodyPr/>
            <a:lstStyle/>
            <a:p>
              <a:endParaRPr lang="en-US"/>
            </a:p>
          </p:txBody>
        </p:sp>
      </p:grpSp>
      <p:sp>
        <p:nvSpPr>
          <p:cNvPr id="14" name="Right Arrow 13">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17" name="Group 16"/>
          <p:cNvGrpSpPr/>
          <p:nvPr/>
        </p:nvGrpSpPr>
        <p:grpSpPr>
          <a:xfrm>
            <a:off x="777274" y="5028398"/>
            <a:ext cx="1913216" cy="921654"/>
            <a:chOff x="790106" y="4914900"/>
            <a:chExt cx="1913216" cy="921654"/>
          </a:xfrm>
        </p:grpSpPr>
        <p:sp>
          <p:nvSpPr>
            <p:cNvPr id="15" name="Text Box 50"/>
            <p:cNvSpPr txBox="1">
              <a:spLocks noChangeArrowheads="1"/>
            </p:cNvSpPr>
            <p:nvPr/>
          </p:nvSpPr>
          <p:spPr bwMode="auto">
            <a:xfrm rot="21231660">
              <a:off x="790106" y="5128668"/>
              <a:ext cx="1913216" cy="70788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p>
              <a:pPr algn="ctr">
                <a:defRPr/>
              </a:pPr>
              <a:r>
                <a:rPr lang="en-US" sz="2000" b="1" dirty="0" smtClean="0">
                  <a:solidFill>
                    <a:srgbClr val="F06010"/>
                  </a:solidFill>
                  <a:latin typeface="Kristen ITC" pitchFamily="66" charset="0"/>
                </a:rPr>
                <a:t>178</a:t>
              </a:r>
            </a:p>
            <a:p>
              <a:pPr algn="ctr">
                <a:defRPr/>
              </a:pPr>
              <a:r>
                <a:rPr lang="en-US" sz="2000" b="1" dirty="0" smtClean="0">
                  <a:solidFill>
                    <a:srgbClr val="F06010"/>
                  </a:solidFill>
                  <a:latin typeface="Kristen ITC" pitchFamily="66" charset="0"/>
                </a:rPr>
                <a:t>denominator</a:t>
              </a:r>
              <a:endParaRPr lang="en-US" sz="2000" b="1" dirty="0">
                <a:solidFill>
                  <a:srgbClr val="F06010"/>
                </a:solidFill>
                <a:latin typeface="Kristen ITC" pitchFamily="66" charset="0"/>
              </a:endParaRPr>
            </a:p>
          </p:txBody>
        </p:sp>
        <p:sp>
          <p:nvSpPr>
            <p:cNvPr id="16" name="Freeform 49"/>
            <p:cNvSpPr>
              <a:spLocks/>
            </p:cNvSpPr>
            <p:nvPr/>
          </p:nvSpPr>
          <p:spPr bwMode="auto">
            <a:xfrm>
              <a:off x="1266825" y="4914900"/>
              <a:ext cx="1079500" cy="152400"/>
            </a:xfrm>
            <a:custGeom>
              <a:avLst/>
              <a:gdLst>
                <a:gd name="T0" fmla="*/ 0 w 680"/>
                <a:gd name="T1" fmla="*/ 96 h 96"/>
                <a:gd name="T2" fmla="*/ 576 w 680"/>
                <a:gd name="T3" fmla="*/ 48 h 96"/>
                <a:gd name="T4" fmla="*/ 624 w 680"/>
                <a:gd name="T5" fmla="*/ 0 h 96"/>
                <a:gd name="T6" fmla="*/ 0 60000 65536"/>
                <a:gd name="T7" fmla="*/ 0 60000 65536"/>
                <a:gd name="T8" fmla="*/ 0 60000 65536"/>
                <a:gd name="T9" fmla="*/ 0 w 680"/>
                <a:gd name="T10" fmla="*/ 0 h 96"/>
                <a:gd name="T11" fmla="*/ 680 w 680"/>
                <a:gd name="T12" fmla="*/ 96 h 96"/>
              </a:gdLst>
              <a:ahLst/>
              <a:cxnLst>
                <a:cxn ang="T6">
                  <a:pos x="T0" y="T1"/>
                </a:cxn>
                <a:cxn ang="T7">
                  <a:pos x="T2" y="T3"/>
                </a:cxn>
                <a:cxn ang="T8">
                  <a:pos x="T4" y="T5"/>
                </a:cxn>
              </a:cxnLst>
              <a:rect l="T9" t="T10" r="T11" b="T12"/>
              <a:pathLst>
                <a:path w="680" h="96">
                  <a:moveTo>
                    <a:pt x="0" y="96"/>
                  </a:moveTo>
                  <a:cubicBezTo>
                    <a:pt x="236" y="80"/>
                    <a:pt x="472" y="64"/>
                    <a:pt x="576" y="48"/>
                  </a:cubicBezTo>
                  <a:cubicBezTo>
                    <a:pt x="680" y="32"/>
                    <a:pt x="608" y="8"/>
                    <a:pt x="624" y="0"/>
                  </a:cubicBezTo>
                </a:path>
              </a:pathLst>
            </a:custGeom>
            <a:noFill/>
            <a:ln w="25400">
              <a:solidFill>
                <a:srgbClr val="FF6600"/>
              </a:solidFill>
              <a:round/>
              <a:headEnd/>
              <a:tailEnd/>
            </a:ln>
            <a:effectLst>
              <a:prstShdw prst="shdw17" dist="17961" dir="2700000">
                <a:srgbClr val="162B92">
                  <a:alpha val="50000"/>
                </a:srgbClr>
              </a:prstShdw>
            </a:effectLst>
          </p:spPr>
          <p:txBody>
            <a:bodyPr/>
            <a:lstStyle/>
            <a:p>
              <a:endParaRPr lang="en-US"/>
            </a:p>
          </p:txBody>
        </p:sp>
      </p:grpSp>
      <p:grpSp>
        <p:nvGrpSpPr>
          <p:cNvPr id="27" name="Group 26"/>
          <p:cNvGrpSpPr/>
          <p:nvPr/>
        </p:nvGrpSpPr>
        <p:grpSpPr>
          <a:xfrm>
            <a:off x="3994914" y="4733948"/>
            <a:ext cx="1913216" cy="921654"/>
            <a:chOff x="790106" y="4914900"/>
            <a:chExt cx="1913216" cy="921654"/>
          </a:xfrm>
        </p:grpSpPr>
        <p:sp>
          <p:nvSpPr>
            <p:cNvPr id="28" name="Text Box 50"/>
            <p:cNvSpPr txBox="1">
              <a:spLocks noChangeArrowheads="1"/>
            </p:cNvSpPr>
            <p:nvPr/>
          </p:nvSpPr>
          <p:spPr bwMode="auto">
            <a:xfrm rot="21231660">
              <a:off x="790106" y="5128668"/>
              <a:ext cx="1913216" cy="70788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p>
              <a:pPr algn="ctr">
                <a:defRPr/>
              </a:pPr>
              <a:r>
                <a:rPr lang="en-US" sz="2000" b="1" dirty="0" smtClean="0">
                  <a:solidFill>
                    <a:srgbClr val="F06010"/>
                  </a:solidFill>
                  <a:latin typeface="Kristen ITC" pitchFamily="66" charset="0"/>
                </a:rPr>
                <a:t>178</a:t>
              </a:r>
            </a:p>
            <a:p>
              <a:pPr algn="ctr">
                <a:defRPr/>
              </a:pPr>
              <a:r>
                <a:rPr lang="en-US" sz="2000" b="1" dirty="0" smtClean="0">
                  <a:solidFill>
                    <a:srgbClr val="F06010"/>
                  </a:solidFill>
                  <a:latin typeface="Kristen ITC" pitchFamily="66" charset="0"/>
                </a:rPr>
                <a:t>denominator</a:t>
              </a:r>
              <a:endParaRPr lang="en-US" sz="2000" b="1" dirty="0">
                <a:solidFill>
                  <a:srgbClr val="F06010"/>
                </a:solidFill>
                <a:latin typeface="Kristen ITC" pitchFamily="66" charset="0"/>
              </a:endParaRPr>
            </a:p>
          </p:txBody>
        </p:sp>
        <p:sp>
          <p:nvSpPr>
            <p:cNvPr id="29" name="Freeform 49"/>
            <p:cNvSpPr>
              <a:spLocks/>
            </p:cNvSpPr>
            <p:nvPr/>
          </p:nvSpPr>
          <p:spPr bwMode="auto">
            <a:xfrm>
              <a:off x="1266825" y="4914900"/>
              <a:ext cx="1079500" cy="152400"/>
            </a:xfrm>
            <a:custGeom>
              <a:avLst/>
              <a:gdLst>
                <a:gd name="T0" fmla="*/ 0 w 680"/>
                <a:gd name="T1" fmla="*/ 96 h 96"/>
                <a:gd name="T2" fmla="*/ 576 w 680"/>
                <a:gd name="T3" fmla="*/ 48 h 96"/>
                <a:gd name="T4" fmla="*/ 624 w 680"/>
                <a:gd name="T5" fmla="*/ 0 h 96"/>
                <a:gd name="T6" fmla="*/ 0 60000 65536"/>
                <a:gd name="T7" fmla="*/ 0 60000 65536"/>
                <a:gd name="T8" fmla="*/ 0 60000 65536"/>
                <a:gd name="T9" fmla="*/ 0 w 680"/>
                <a:gd name="T10" fmla="*/ 0 h 96"/>
                <a:gd name="T11" fmla="*/ 680 w 680"/>
                <a:gd name="T12" fmla="*/ 96 h 96"/>
              </a:gdLst>
              <a:ahLst/>
              <a:cxnLst>
                <a:cxn ang="T6">
                  <a:pos x="T0" y="T1"/>
                </a:cxn>
                <a:cxn ang="T7">
                  <a:pos x="T2" y="T3"/>
                </a:cxn>
                <a:cxn ang="T8">
                  <a:pos x="T4" y="T5"/>
                </a:cxn>
              </a:cxnLst>
              <a:rect l="T9" t="T10" r="T11" b="T12"/>
              <a:pathLst>
                <a:path w="680" h="96">
                  <a:moveTo>
                    <a:pt x="0" y="96"/>
                  </a:moveTo>
                  <a:cubicBezTo>
                    <a:pt x="236" y="80"/>
                    <a:pt x="472" y="64"/>
                    <a:pt x="576" y="48"/>
                  </a:cubicBezTo>
                  <a:cubicBezTo>
                    <a:pt x="680" y="32"/>
                    <a:pt x="608" y="8"/>
                    <a:pt x="624" y="0"/>
                  </a:cubicBezTo>
                </a:path>
              </a:pathLst>
            </a:custGeom>
            <a:noFill/>
            <a:ln w="25400">
              <a:solidFill>
                <a:srgbClr val="FF6600"/>
              </a:solidFill>
              <a:round/>
              <a:headEnd/>
              <a:tailEnd/>
            </a:ln>
            <a:effectLst>
              <a:prstShdw prst="shdw17" dist="17961" dir="2700000">
                <a:srgbClr val="162B92">
                  <a:alpha val="50000"/>
                </a:srgbClr>
              </a:prstShdw>
            </a:effec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ounded Rectangle 29"/>
          <p:cNvSpPr/>
          <p:nvPr/>
        </p:nvSpPr>
        <p:spPr>
          <a:xfrm>
            <a:off x="5712370" y="134004"/>
            <a:ext cx="3352800" cy="567783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6019800" y="317500"/>
            <a:ext cx="2933700" cy="4787900"/>
          </a:xfrm>
          <a:prstGeom prst="rect">
            <a:avLst/>
          </a:prstGeom>
          <a:noFill/>
          <a:ln w="9525">
            <a:noFill/>
            <a:miter lim="800000"/>
            <a:headEnd/>
            <a:tailEnd/>
          </a:ln>
        </p:spPr>
        <p:txBody>
          <a:bodyPr/>
          <a:lstStyle/>
          <a:p>
            <a:pPr>
              <a:lnSpc>
                <a:spcPct val="115000"/>
              </a:lnSpc>
            </a:pPr>
            <a:r>
              <a:rPr kumimoji="1" lang="en-US" sz="2000" dirty="0">
                <a:solidFill>
                  <a:srgbClr val="000000"/>
                </a:solidFill>
                <a:latin typeface="Franklin Gothic Medium" pitchFamily="34" charset="0"/>
              </a:rPr>
              <a:t>4. </a:t>
            </a:r>
            <a:r>
              <a:rPr kumimoji="1" lang="en-US" sz="2000" dirty="0" smtClean="0">
                <a:solidFill>
                  <a:srgbClr val="000000"/>
                </a:solidFill>
                <a:latin typeface="Franklin Gothic Medium" pitchFamily="34" charset="0"/>
              </a:rPr>
              <a:t>We’re almost there! Now convert </a:t>
            </a:r>
            <a:r>
              <a:rPr kumimoji="1" lang="en-US" sz="2000" dirty="0">
                <a:solidFill>
                  <a:srgbClr val="000000"/>
                </a:solidFill>
                <a:latin typeface="Franklin Gothic Medium" pitchFamily="34" charset="0"/>
              </a:rPr>
              <a:t>fractions to a </a:t>
            </a:r>
            <a:r>
              <a:rPr kumimoji="1" lang="en-US" sz="2000" dirty="0" smtClean="0">
                <a:solidFill>
                  <a:srgbClr val="000000"/>
                </a:solidFill>
                <a:latin typeface="Franklin Gothic Medium" pitchFamily="34" charset="0"/>
              </a:rPr>
              <a:t>decimal</a:t>
            </a:r>
            <a:r>
              <a:rPr kumimoji="1" lang="en-US" sz="2000" dirty="0">
                <a:solidFill>
                  <a:srgbClr val="000000"/>
                </a:solidFill>
                <a:latin typeface="Franklin Gothic Medium" pitchFamily="34" charset="0"/>
              </a:rPr>
              <a:t>:</a:t>
            </a:r>
          </a:p>
          <a:p>
            <a:pPr>
              <a:lnSpc>
                <a:spcPct val="115000"/>
              </a:lnSpc>
              <a:spcBef>
                <a:spcPct val="25000"/>
              </a:spcBef>
            </a:pPr>
            <a:endParaRPr kumimoji="1" lang="en-US" sz="2000" dirty="0" smtClean="0">
              <a:solidFill>
                <a:srgbClr val="000000"/>
              </a:solidFill>
              <a:latin typeface="Franklin Gothic Medium" pitchFamily="34" charset="0"/>
            </a:endParaRPr>
          </a:p>
          <a:p>
            <a:pPr>
              <a:lnSpc>
                <a:spcPct val="115000"/>
              </a:lnSpc>
              <a:spcBef>
                <a:spcPct val="25000"/>
              </a:spcBef>
            </a:pPr>
            <a:r>
              <a:rPr kumimoji="1" lang="en-US" sz="2000" dirty="0" smtClean="0">
                <a:solidFill>
                  <a:srgbClr val="000000"/>
                </a:solidFill>
                <a:latin typeface="Franklin Gothic Medium" pitchFamily="34" charset="0"/>
              </a:rPr>
              <a:t>Divide </a:t>
            </a:r>
            <a:r>
              <a:rPr kumimoji="1" lang="en-US" sz="2000" dirty="0">
                <a:solidFill>
                  <a:srgbClr val="000000"/>
                </a:solidFill>
                <a:latin typeface="Franklin Gothic Medium" pitchFamily="34" charset="0"/>
              </a:rPr>
              <a:t>your numerator by your denominator. </a:t>
            </a:r>
          </a:p>
        </p:txBody>
      </p:sp>
      <p:sp>
        <p:nvSpPr>
          <p:cNvPr id="57350" name="Oval 6"/>
          <p:cNvSpPr>
            <a:spLocks noChangeArrowheads="1"/>
          </p:cNvSpPr>
          <p:nvPr/>
        </p:nvSpPr>
        <p:spPr bwMode="auto">
          <a:xfrm>
            <a:off x="533400" y="885825"/>
            <a:ext cx="5027613" cy="5027613"/>
          </a:xfrm>
          <a:prstGeom prst="ellipse">
            <a:avLst/>
          </a:prstGeom>
          <a:gradFill rotWithShape="1">
            <a:gsLst>
              <a:gs pos="0">
                <a:srgbClr val="B59545"/>
              </a:gs>
              <a:gs pos="100000">
                <a:srgbClr val="826B32"/>
              </a:gs>
            </a:gsLst>
            <a:path path="shape">
              <a:fillToRect l="50000" t="50000" r="50000" b="50000"/>
            </a:path>
          </a:gradFill>
          <a:ln w="28575" cap="sq">
            <a:solidFill>
              <a:srgbClr val="CBB377"/>
            </a:solidFill>
            <a:round/>
            <a:headEnd type="none" w="sm" len="sm"/>
            <a:tailEnd type="none" w="sm" len="sm"/>
          </a:ln>
          <a:effectLst>
            <a:outerShdw dist="35921" dir="2700000" algn="ctr" rotWithShape="0">
              <a:srgbClr val="826B32">
                <a:alpha val="42999"/>
              </a:srgbClr>
            </a:outerShdw>
          </a:effectLst>
        </p:spPr>
        <p:txBody>
          <a:bodyPr wrap="none" anchor="ctr"/>
          <a:lstStyle/>
          <a:p>
            <a:pPr>
              <a:defRPr/>
            </a:pPr>
            <a:endParaRPr lang="en-US">
              <a:solidFill>
                <a:srgbClr val="000000"/>
              </a:solidFill>
              <a:latin typeface="+mn-lt"/>
            </a:endParaRPr>
          </a:p>
        </p:txBody>
      </p:sp>
      <p:grpSp>
        <p:nvGrpSpPr>
          <p:cNvPr id="2" name="Group 33"/>
          <p:cNvGrpSpPr>
            <a:grpSpLocks/>
          </p:cNvGrpSpPr>
          <p:nvPr/>
        </p:nvGrpSpPr>
        <p:grpSpPr bwMode="auto">
          <a:xfrm>
            <a:off x="1828800" y="1828800"/>
            <a:ext cx="1023938" cy="646113"/>
            <a:chOff x="1229" y="1143"/>
            <a:chExt cx="645" cy="407"/>
          </a:xfrm>
        </p:grpSpPr>
        <p:sp>
          <p:nvSpPr>
            <p:cNvPr id="190483" name="Text Box 19"/>
            <p:cNvSpPr txBox="1">
              <a:spLocks noChangeArrowheads="1"/>
            </p:cNvSpPr>
            <p:nvPr/>
          </p:nvSpPr>
          <p:spPr bwMode="auto">
            <a:xfrm>
              <a:off x="1229" y="1143"/>
              <a:ext cx="645" cy="407"/>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lnSpc>
                  <a:spcPct val="75000"/>
                </a:lnSpc>
                <a:defRPr/>
              </a:pPr>
              <a:r>
                <a:rPr lang="en-US" sz="2400" b="1" dirty="0">
                  <a:solidFill>
                    <a:srgbClr val="4E2B16"/>
                  </a:solidFill>
                  <a:latin typeface="Kristen ITC" pitchFamily="66" charset="0"/>
                </a:rPr>
                <a:t>51 </a:t>
              </a:r>
            </a:p>
            <a:p>
              <a:pPr>
                <a:lnSpc>
                  <a:spcPct val="75000"/>
                </a:lnSpc>
                <a:defRPr/>
              </a:pPr>
              <a:r>
                <a:rPr lang="en-US" sz="2400" b="1" dirty="0">
                  <a:solidFill>
                    <a:srgbClr val="4E2B16"/>
                  </a:solidFill>
                  <a:latin typeface="Kristen ITC" pitchFamily="66" charset="0"/>
                </a:rPr>
                <a:t>   </a:t>
              </a:r>
              <a:r>
                <a:rPr lang="en-US" sz="2400" b="1" dirty="0" smtClean="0">
                  <a:solidFill>
                    <a:srgbClr val="4E2B16"/>
                  </a:solidFill>
                  <a:latin typeface="Kristen ITC" pitchFamily="66" charset="0"/>
                </a:rPr>
                <a:t>178 </a:t>
              </a:r>
              <a:endParaRPr lang="en-US" sz="2400" b="1" dirty="0">
                <a:solidFill>
                  <a:srgbClr val="4E2B16"/>
                </a:solidFill>
                <a:latin typeface="Kristen ITC" pitchFamily="66" charset="0"/>
              </a:endParaRPr>
            </a:p>
          </p:txBody>
        </p:sp>
        <p:sp>
          <p:nvSpPr>
            <p:cNvPr id="160797" name="Freeform 21"/>
            <p:cNvSpPr>
              <a:spLocks/>
            </p:cNvSpPr>
            <p:nvPr/>
          </p:nvSpPr>
          <p:spPr bwMode="auto">
            <a:xfrm rot="-1229221">
              <a:off x="1239" y="1196"/>
              <a:ext cx="448" cy="192"/>
            </a:xfrm>
            <a:custGeom>
              <a:avLst/>
              <a:gdLst>
                <a:gd name="T0" fmla="*/ 0 w 448"/>
                <a:gd name="T1" fmla="*/ 192 h 192"/>
                <a:gd name="T2" fmla="*/ 384 w 448"/>
                <a:gd name="T3" fmla="*/ 48 h 192"/>
                <a:gd name="T4" fmla="*/ 384 w 448"/>
                <a:gd name="T5" fmla="*/ 0 h 192"/>
                <a:gd name="T6" fmla="*/ 0 60000 65536"/>
                <a:gd name="T7" fmla="*/ 0 60000 65536"/>
                <a:gd name="T8" fmla="*/ 0 60000 65536"/>
                <a:gd name="T9" fmla="*/ 0 w 448"/>
                <a:gd name="T10" fmla="*/ 0 h 192"/>
                <a:gd name="T11" fmla="*/ 448 w 448"/>
                <a:gd name="T12" fmla="*/ 192 h 192"/>
              </a:gdLst>
              <a:ahLst/>
              <a:cxnLst>
                <a:cxn ang="T6">
                  <a:pos x="T0" y="T1"/>
                </a:cxn>
                <a:cxn ang="T7">
                  <a:pos x="T2" y="T3"/>
                </a:cxn>
                <a:cxn ang="T8">
                  <a:pos x="T4" y="T5"/>
                </a:cxn>
              </a:cxnLst>
              <a:rect l="T9" t="T10" r="T11" b="T12"/>
              <a:pathLst>
                <a:path w="448" h="192">
                  <a:moveTo>
                    <a:pt x="0" y="192"/>
                  </a:moveTo>
                  <a:cubicBezTo>
                    <a:pt x="160" y="136"/>
                    <a:pt x="320" y="80"/>
                    <a:pt x="384" y="48"/>
                  </a:cubicBezTo>
                  <a:cubicBezTo>
                    <a:pt x="448" y="16"/>
                    <a:pt x="416" y="8"/>
                    <a:pt x="384" y="0"/>
                  </a:cubicBezTo>
                </a:path>
              </a:pathLst>
            </a:custGeom>
            <a:noFill/>
            <a:ln w="25400">
              <a:solidFill>
                <a:srgbClr val="4E2B16"/>
              </a:solidFill>
              <a:round/>
              <a:headEnd/>
              <a:tailEnd/>
            </a:ln>
            <a:effectLst>
              <a:prstShdw prst="shdw17" dist="17961" dir="2700000">
                <a:srgbClr val="2F1A0D">
                  <a:alpha val="50000"/>
                </a:srgbClr>
              </a:prstShdw>
            </a:effectLst>
          </p:spPr>
          <p:txBody>
            <a:bodyPr/>
            <a:lstStyle/>
            <a:p>
              <a:endParaRPr lang="en-US"/>
            </a:p>
          </p:txBody>
        </p:sp>
      </p:grpSp>
      <p:sp>
        <p:nvSpPr>
          <p:cNvPr id="190486" name="Text Box 22"/>
          <p:cNvSpPr txBox="1">
            <a:spLocks noChangeArrowheads="1"/>
          </p:cNvSpPr>
          <p:nvPr/>
        </p:nvSpPr>
        <p:spPr bwMode="auto">
          <a:xfrm>
            <a:off x="2971800" y="1828800"/>
            <a:ext cx="1657350" cy="51911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a:solidFill>
                  <a:srgbClr val="FF0000"/>
                </a:solidFill>
                <a:latin typeface="Kristen ITC" pitchFamily="66" charset="0"/>
              </a:rPr>
              <a:t>= March</a:t>
            </a:r>
            <a:endParaRPr lang="en-US" sz="2800" dirty="0">
              <a:solidFill>
                <a:srgbClr val="000000"/>
              </a:solidFill>
              <a:latin typeface="Kristen ITC" pitchFamily="66" charset="0"/>
            </a:endParaRPr>
          </a:p>
        </p:txBody>
      </p:sp>
      <p:grpSp>
        <p:nvGrpSpPr>
          <p:cNvPr id="3" name="Group 34"/>
          <p:cNvGrpSpPr>
            <a:grpSpLocks/>
          </p:cNvGrpSpPr>
          <p:nvPr/>
        </p:nvGrpSpPr>
        <p:grpSpPr bwMode="auto">
          <a:xfrm>
            <a:off x="1908177" y="2384426"/>
            <a:ext cx="1023939" cy="830263"/>
            <a:chOff x="1202" y="1502"/>
            <a:chExt cx="645" cy="523"/>
          </a:xfrm>
        </p:grpSpPr>
        <p:sp>
          <p:nvSpPr>
            <p:cNvPr id="190487" name="Text Box 23"/>
            <p:cNvSpPr txBox="1">
              <a:spLocks noChangeArrowheads="1"/>
            </p:cNvSpPr>
            <p:nvPr/>
          </p:nvSpPr>
          <p:spPr bwMode="auto">
            <a:xfrm>
              <a:off x="1202" y="1502"/>
              <a:ext cx="645" cy="52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400" b="1" dirty="0">
                  <a:solidFill>
                    <a:srgbClr val="4E2B16"/>
                  </a:solidFill>
                  <a:latin typeface="Kristen ITC" pitchFamily="66" charset="0"/>
                </a:rPr>
                <a:t>127 </a:t>
              </a:r>
            </a:p>
            <a:p>
              <a:pPr>
                <a:defRPr/>
              </a:pPr>
              <a:r>
                <a:rPr lang="en-US" sz="2400" b="1" dirty="0">
                  <a:solidFill>
                    <a:srgbClr val="4E2B16"/>
                  </a:solidFill>
                  <a:latin typeface="Kristen ITC" pitchFamily="66" charset="0"/>
                </a:rPr>
                <a:t>   </a:t>
              </a:r>
              <a:r>
                <a:rPr lang="en-US" sz="2400" b="1" dirty="0" smtClean="0">
                  <a:solidFill>
                    <a:srgbClr val="4E2B16"/>
                  </a:solidFill>
                  <a:latin typeface="Kristen ITC" pitchFamily="66" charset="0"/>
                </a:rPr>
                <a:t>178 </a:t>
              </a:r>
              <a:endParaRPr lang="en-US" sz="2400" b="1" dirty="0">
                <a:solidFill>
                  <a:srgbClr val="4E2B16"/>
                </a:solidFill>
                <a:latin typeface="Kristen ITC" pitchFamily="66" charset="0"/>
              </a:endParaRPr>
            </a:p>
          </p:txBody>
        </p:sp>
        <p:sp>
          <p:nvSpPr>
            <p:cNvPr id="160795" name="Freeform 24"/>
            <p:cNvSpPr>
              <a:spLocks/>
            </p:cNvSpPr>
            <p:nvPr/>
          </p:nvSpPr>
          <p:spPr bwMode="auto">
            <a:xfrm>
              <a:off x="1251" y="1635"/>
              <a:ext cx="448" cy="192"/>
            </a:xfrm>
            <a:custGeom>
              <a:avLst/>
              <a:gdLst>
                <a:gd name="T0" fmla="*/ 0 w 448"/>
                <a:gd name="T1" fmla="*/ 192 h 192"/>
                <a:gd name="T2" fmla="*/ 384 w 448"/>
                <a:gd name="T3" fmla="*/ 48 h 192"/>
                <a:gd name="T4" fmla="*/ 384 w 448"/>
                <a:gd name="T5" fmla="*/ 0 h 192"/>
                <a:gd name="T6" fmla="*/ 0 60000 65536"/>
                <a:gd name="T7" fmla="*/ 0 60000 65536"/>
                <a:gd name="T8" fmla="*/ 0 60000 65536"/>
                <a:gd name="T9" fmla="*/ 0 w 448"/>
                <a:gd name="T10" fmla="*/ 0 h 192"/>
                <a:gd name="T11" fmla="*/ 448 w 448"/>
                <a:gd name="T12" fmla="*/ 192 h 192"/>
              </a:gdLst>
              <a:ahLst/>
              <a:cxnLst>
                <a:cxn ang="T6">
                  <a:pos x="T0" y="T1"/>
                </a:cxn>
                <a:cxn ang="T7">
                  <a:pos x="T2" y="T3"/>
                </a:cxn>
                <a:cxn ang="T8">
                  <a:pos x="T4" y="T5"/>
                </a:cxn>
              </a:cxnLst>
              <a:rect l="T9" t="T10" r="T11" b="T12"/>
              <a:pathLst>
                <a:path w="448" h="192">
                  <a:moveTo>
                    <a:pt x="0" y="192"/>
                  </a:moveTo>
                  <a:cubicBezTo>
                    <a:pt x="160" y="136"/>
                    <a:pt x="320" y="80"/>
                    <a:pt x="384" y="48"/>
                  </a:cubicBezTo>
                  <a:cubicBezTo>
                    <a:pt x="448" y="16"/>
                    <a:pt x="416" y="8"/>
                    <a:pt x="384" y="0"/>
                  </a:cubicBezTo>
                </a:path>
              </a:pathLst>
            </a:custGeom>
            <a:noFill/>
            <a:ln w="25400">
              <a:solidFill>
                <a:srgbClr val="4E2B16"/>
              </a:solidFill>
              <a:round/>
              <a:headEnd/>
              <a:tailEnd/>
            </a:ln>
            <a:effectLst>
              <a:prstShdw prst="shdw17" dist="17961" dir="2700000">
                <a:srgbClr val="2F1A0D">
                  <a:alpha val="50000"/>
                </a:srgbClr>
              </a:prstShdw>
            </a:effectLst>
          </p:spPr>
          <p:txBody>
            <a:bodyPr/>
            <a:lstStyle/>
            <a:p>
              <a:endParaRPr lang="en-US"/>
            </a:p>
          </p:txBody>
        </p:sp>
      </p:grpSp>
      <p:sp>
        <p:nvSpPr>
          <p:cNvPr id="190489" name="Text Box 25"/>
          <p:cNvSpPr txBox="1">
            <a:spLocks noChangeArrowheads="1"/>
          </p:cNvSpPr>
          <p:nvPr/>
        </p:nvSpPr>
        <p:spPr bwMode="auto">
          <a:xfrm>
            <a:off x="2919413" y="2528888"/>
            <a:ext cx="1368425" cy="51911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a:solidFill>
                  <a:srgbClr val="0000FF"/>
                </a:solidFill>
                <a:latin typeface="Kristen ITC" pitchFamily="66" charset="0"/>
              </a:rPr>
              <a:t>= April</a:t>
            </a:r>
            <a:endParaRPr lang="en-US" sz="2800">
              <a:solidFill>
                <a:srgbClr val="0000FF"/>
              </a:solidFill>
              <a:latin typeface="Kristen ITC" pitchFamily="66" charset="0"/>
            </a:endParaRPr>
          </a:p>
        </p:txBody>
      </p:sp>
      <p:grpSp>
        <p:nvGrpSpPr>
          <p:cNvPr id="6" name="Group 45"/>
          <p:cNvGrpSpPr>
            <a:grpSpLocks/>
          </p:cNvGrpSpPr>
          <p:nvPr/>
        </p:nvGrpSpPr>
        <p:grpSpPr bwMode="auto">
          <a:xfrm>
            <a:off x="228600" y="4572000"/>
            <a:ext cx="3886200" cy="2286000"/>
            <a:chOff x="48" y="2853"/>
            <a:chExt cx="1872" cy="1440"/>
          </a:xfrm>
        </p:grpSpPr>
        <p:pic>
          <p:nvPicPr>
            <p:cNvPr id="160787" name="Picture 46" descr="balloonRalph"/>
            <p:cNvPicPr>
              <a:picLocks noChangeAspect="1" noChangeArrowheads="1"/>
            </p:cNvPicPr>
            <p:nvPr/>
          </p:nvPicPr>
          <p:blipFill>
            <a:blip r:embed="rId2" cstate="print"/>
            <a:srcRect/>
            <a:stretch>
              <a:fillRect/>
            </a:stretch>
          </p:blipFill>
          <p:spPr bwMode="auto">
            <a:xfrm>
              <a:off x="48" y="2853"/>
              <a:ext cx="1872" cy="1440"/>
            </a:xfrm>
            <a:prstGeom prst="rect">
              <a:avLst/>
            </a:prstGeom>
            <a:noFill/>
            <a:ln w="9525">
              <a:noFill/>
              <a:miter lim="800000"/>
              <a:headEnd/>
              <a:tailEnd/>
            </a:ln>
          </p:spPr>
        </p:pic>
        <p:sp>
          <p:nvSpPr>
            <p:cNvPr id="160788" name="Rectangle 8"/>
            <p:cNvSpPr>
              <a:spLocks noChangeArrowheads="1"/>
            </p:cNvSpPr>
            <p:nvPr/>
          </p:nvSpPr>
          <p:spPr bwMode="auto">
            <a:xfrm>
              <a:off x="172" y="2947"/>
              <a:ext cx="1680" cy="1077"/>
            </a:xfrm>
            <a:prstGeom prst="rect">
              <a:avLst/>
            </a:prstGeom>
            <a:noFill/>
            <a:ln w="9525">
              <a:noFill/>
              <a:miter lim="800000"/>
              <a:headEnd/>
              <a:tailEnd/>
            </a:ln>
          </p:spPr>
          <p:txBody>
            <a:bodyPr/>
            <a:lstStyle/>
            <a:p>
              <a:pPr>
                <a:lnSpc>
                  <a:spcPct val="95000"/>
                </a:lnSpc>
                <a:buClr>
                  <a:srgbClr val="0065A3"/>
                </a:buClr>
              </a:pPr>
              <a:r>
                <a:rPr lang="en-US" sz="2400" i="1" dirty="0" smtClean="0">
                  <a:solidFill>
                    <a:srgbClr val="546228"/>
                  </a:solidFill>
                  <a:latin typeface="Franklin Gothic Medium" pitchFamily="34" charset="0"/>
                </a:rPr>
                <a:t>Read fractions from top to bottom, like this: </a:t>
              </a:r>
            </a:p>
            <a:p>
              <a:pPr>
                <a:lnSpc>
                  <a:spcPct val="95000"/>
                </a:lnSpc>
                <a:buClr>
                  <a:srgbClr val="0065A3"/>
                </a:buClr>
              </a:pPr>
              <a:r>
                <a:rPr lang="en-US" sz="2400" i="1" dirty="0" smtClean="0">
                  <a:solidFill>
                    <a:srgbClr val="546228"/>
                  </a:solidFill>
                  <a:latin typeface="Franklin Gothic Medium" pitchFamily="34" charset="0"/>
                </a:rPr>
                <a:t>51 </a:t>
              </a:r>
              <a:r>
                <a:rPr lang="en-US" sz="2400" i="1" dirty="0">
                  <a:solidFill>
                    <a:srgbClr val="546228"/>
                  </a:solidFill>
                  <a:latin typeface="Franklin Gothic Medium" pitchFamily="34" charset="0"/>
                </a:rPr>
                <a:t>divided by </a:t>
              </a:r>
              <a:r>
                <a:rPr lang="en-US" sz="2400" i="1" dirty="0" smtClean="0">
                  <a:solidFill>
                    <a:srgbClr val="546228"/>
                  </a:solidFill>
                  <a:latin typeface="Franklin Gothic Medium" pitchFamily="34" charset="0"/>
                </a:rPr>
                <a:t>178 </a:t>
              </a:r>
            </a:p>
            <a:p>
              <a:pPr>
                <a:lnSpc>
                  <a:spcPct val="95000"/>
                </a:lnSpc>
                <a:buClr>
                  <a:srgbClr val="0065A3"/>
                </a:buClr>
              </a:pPr>
              <a:r>
                <a:rPr lang="en-US" sz="2400" i="1" dirty="0" smtClean="0">
                  <a:solidFill>
                    <a:srgbClr val="546228"/>
                  </a:solidFill>
                  <a:latin typeface="Franklin Gothic Medium" pitchFamily="34" charset="0"/>
                </a:rPr>
                <a:t>or  178  </a:t>
              </a:r>
              <a:r>
                <a:rPr lang="en-US" sz="2200" i="1" dirty="0" smtClean="0">
                  <a:solidFill>
                    <a:srgbClr val="546228"/>
                  </a:solidFill>
                  <a:latin typeface="Franklin Gothic Medium" pitchFamily="34" charset="0"/>
                </a:rPr>
                <a:t>51</a:t>
              </a:r>
              <a:r>
                <a:rPr lang="en-US" sz="2400" i="1" dirty="0" smtClean="0">
                  <a:solidFill>
                    <a:srgbClr val="546228"/>
                  </a:solidFill>
                  <a:latin typeface="Franklin Gothic Medium" pitchFamily="34" charset="0"/>
                </a:rPr>
                <a:t> </a:t>
              </a:r>
              <a:endParaRPr lang="en-US" sz="2400" i="1" dirty="0">
                <a:solidFill>
                  <a:srgbClr val="546228"/>
                </a:solidFill>
                <a:latin typeface="Franklin Gothic Medium" pitchFamily="34" charset="0"/>
              </a:endParaRPr>
            </a:p>
          </p:txBody>
        </p:sp>
        <p:sp>
          <p:nvSpPr>
            <p:cNvPr id="160789" name="Freeform 48"/>
            <p:cNvSpPr>
              <a:spLocks/>
            </p:cNvSpPr>
            <p:nvPr/>
          </p:nvSpPr>
          <p:spPr bwMode="auto">
            <a:xfrm>
              <a:off x="672" y="3634"/>
              <a:ext cx="330" cy="220"/>
            </a:xfrm>
            <a:custGeom>
              <a:avLst/>
              <a:gdLst>
                <a:gd name="T0" fmla="*/ 24 w 504"/>
                <a:gd name="T1" fmla="*/ 200 h 200"/>
                <a:gd name="T2" fmla="*/ 72 w 504"/>
                <a:gd name="T3" fmla="*/ 56 h 200"/>
                <a:gd name="T4" fmla="*/ 72 w 504"/>
                <a:gd name="T5" fmla="*/ 8 h 200"/>
                <a:gd name="T6" fmla="*/ 504 w 504"/>
                <a:gd name="T7" fmla="*/ 8 h 200"/>
                <a:gd name="T8" fmla="*/ 0 60000 65536"/>
                <a:gd name="T9" fmla="*/ 0 60000 65536"/>
                <a:gd name="T10" fmla="*/ 0 60000 65536"/>
                <a:gd name="T11" fmla="*/ 0 60000 65536"/>
                <a:gd name="T12" fmla="*/ 0 w 504"/>
                <a:gd name="T13" fmla="*/ 0 h 200"/>
                <a:gd name="T14" fmla="*/ 504 w 504"/>
                <a:gd name="T15" fmla="*/ 200 h 200"/>
              </a:gdLst>
              <a:ahLst/>
              <a:cxnLst>
                <a:cxn ang="T8">
                  <a:pos x="T0" y="T1"/>
                </a:cxn>
                <a:cxn ang="T9">
                  <a:pos x="T2" y="T3"/>
                </a:cxn>
                <a:cxn ang="T10">
                  <a:pos x="T4" y="T5"/>
                </a:cxn>
                <a:cxn ang="T11">
                  <a:pos x="T6" y="T7"/>
                </a:cxn>
              </a:cxnLst>
              <a:rect l="T12" t="T13" r="T14" b="T15"/>
              <a:pathLst>
                <a:path w="504" h="200">
                  <a:moveTo>
                    <a:pt x="24" y="200"/>
                  </a:moveTo>
                  <a:cubicBezTo>
                    <a:pt x="44" y="144"/>
                    <a:pt x="64" y="88"/>
                    <a:pt x="72" y="56"/>
                  </a:cubicBezTo>
                  <a:cubicBezTo>
                    <a:pt x="80" y="24"/>
                    <a:pt x="0" y="16"/>
                    <a:pt x="72" y="8"/>
                  </a:cubicBezTo>
                  <a:cubicBezTo>
                    <a:pt x="144" y="0"/>
                    <a:pt x="324" y="4"/>
                    <a:pt x="504" y="8"/>
                  </a:cubicBezTo>
                </a:path>
              </a:pathLst>
            </a:custGeom>
            <a:noFill/>
            <a:ln w="22225">
              <a:solidFill>
                <a:srgbClr val="546228"/>
              </a:solidFill>
              <a:round/>
              <a:headEnd/>
              <a:tailEnd/>
            </a:ln>
            <a:effectLst>
              <a:prstShdw prst="shdw17" dist="17961" dir="2700000">
                <a:srgbClr val="323B18">
                  <a:alpha val="50000"/>
                </a:srgbClr>
              </a:prstShdw>
            </a:effectLst>
          </p:spPr>
          <p:txBody>
            <a:bodyPr/>
            <a:lstStyle/>
            <a:p>
              <a:endParaRPr lang="en-US"/>
            </a:p>
          </p:txBody>
        </p:sp>
      </p:grpSp>
      <p:sp>
        <p:nvSpPr>
          <p:cNvPr id="31" name="Right Arrow 30">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190486">
                                            <p:txEl>
                                              <p:pRg st="0" end="0"/>
                                            </p:txEl>
                                          </p:spTgt>
                                        </p:tgtEl>
                                        <p:attrNameLst>
                                          <p:attrName>style.visibility</p:attrName>
                                        </p:attrNameLst>
                                      </p:cBhvr>
                                      <p:to>
                                        <p:strVal val="visible"/>
                                      </p:to>
                                    </p:set>
                                    <p:animEffect transition="in" filter="wipe(left)">
                                      <p:cBhvr>
                                        <p:cTn id="14" dur="500"/>
                                        <p:tgtEl>
                                          <p:spTgt spid="190486">
                                            <p:txEl>
                                              <p:pRg st="0" end="0"/>
                                            </p:txEl>
                                          </p:spTgt>
                                        </p:tgtEl>
                                      </p:cBhvr>
                                    </p:animEffect>
                                  </p:childTnLst>
                                </p:cTn>
                              </p:par>
                            </p:childTnLst>
                          </p:cTn>
                        </p:par>
                        <p:par>
                          <p:cTn id="15" fill="hold">
                            <p:stCondLst>
                              <p:cond delay="3500"/>
                            </p:stCondLst>
                            <p:childTnLst>
                              <p:par>
                                <p:cTn id="16" presetID="31" presetClass="entr" presetSubtype="0" fill="hold" nodeType="afterEffect">
                                  <p:stCondLst>
                                    <p:cond delay="2000"/>
                                  </p:stCondLst>
                                  <p:iterate type="lt">
                                    <p:tmPct val="5000"/>
                                  </p:iterate>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par>
                          <p:cTn id="22" fill="hold">
                            <p:stCondLst>
                              <p:cond delay="6500"/>
                            </p:stCondLst>
                            <p:childTnLst>
                              <p:par>
                                <p:cTn id="23" presetID="22" presetClass="entr" presetSubtype="8" fill="hold" grpId="0" nodeType="afterEffect">
                                  <p:stCondLst>
                                    <p:cond delay="0"/>
                                  </p:stCondLst>
                                  <p:childTnLst>
                                    <p:set>
                                      <p:cBhvr>
                                        <p:cTn id="24" dur="1" fill="hold">
                                          <p:stCondLst>
                                            <p:cond delay="0"/>
                                          </p:stCondLst>
                                        </p:cTn>
                                        <p:tgtEl>
                                          <p:spTgt spid="190489">
                                            <p:txEl>
                                              <p:pRg st="0" end="0"/>
                                            </p:txEl>
                                          </p:spTgt>
                                        </p:tgtEl>
                                        <p:attrNameLst>
                                          <p:attrName>style.visibility</p:attrName>
                                        </p:attrNameLst>
                                      </p:cBhvr>
                                      <p:to>
                                        <p:strVal val="visible"/>
                                      </p:to>
                                    </p:set>
                                    <p:animEffect transition="in" filter="wipe(left)">
                                      <p:cBhvr>
                                        <p:cTn id="25" dur="500"/>
                                        <p:tgtEl>
                                          <p:spTgt spid="190489">
                                            <p:txEl>
                                              <p:pRg st="0" end="0"/>
                                            </p:txEl>
                                          </p:spTgt>
                                        </p:tgtEl>
                                      </p:cBhvr>
                                    </p:animEffect>
                                  </p:childTnLst>
                                </p:cTn>
                              </p:par>
                            </p:childTnLst>
                          </p:cTn>
                        </p:par>
                        <p:par>
                          <p:cTn id="26" fill="hold">
                            <p:stCondLst>
                              <p:cond delay="7000"/>
                            </p:stCondLst>
                            <p:childTnLst>
                              <p:par>
                                <p:cTn id="27" presetID="31" presetClass="entr" presetSubtype="0" fill="hold" nodeType="afterEffect">
                                  <p:stCondLst>
                                    <p:cond delay="3000"/>
                                  </p:stCondLst>
                                  <p:iterate type="lt">
                                    <p:tmPct val="5000"/>
                                  </p:iterate>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6" grpId="0" build="allAtOnce"/>
      <p:bldP spid="190489"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50" name="Oval 6"/>
          <p:cNvSpPr>
            <a:spLocks noChangeArrowheads="1"/>
          </p:cNvSpPr>
          <p:nvPr/>
        </p:nvSpPr>
        <p:spPr bwMode="auto">
          <a:xfrm>
            <a:off x="533400" y="885825"/>
            <a:ext cx="5027613" cy="5027613"/>
          </a:xfrm>
          <a:prstGeom prst="ellipse">
            <a:avLst/>
          </a:prstGeom>
          <a:gradFill rotWithShape="1">
            <a:gsLst>
              <a:gs pos="0">
                <a:srgbClr val="B59545"/>
              </a:gs>
              <a:gs pos="100000">
                <a:srgbClr val="826B32"/>
              </a:gs>
            </a:gsLst>
            <a:path path="shape">
              <a:fillToRect l="50000" t="50000" r="50000" b="50000"/>
            </a:path>
          </a:gradFill>
          <a:ln w="28575" cap="sq">
            <a:solidFill>
              <a:srgbClr val="CBB377"/>
            </a:solidFill>
            <a:round/>
            <a:headEnd type="none" w="sm" len="sm"/>
            <a:tailEnd type="none" w="sm" len="sm"/>
          </a:ln>
          <a:effectLst>
            <a:outerShdw dist="35921" dir="2700000" algn="ctr" rotWithShape="0">
              <a:srgbClr val="826B32">
                <a:alpha val="42999"/>
              </a:srgbClr>
            </a:outerShdw>
          </a:effectLst>
        </p:spPr>
        <p:txBody>
          <a:bodyPr wrap="none" anchor="ctr"/>
          <a:lstStyle/>
          <a:p>
            <a:pPr>
              <a:defRPr/>
            </a:pPr>
            <a:endParaRPr lang="en-US">
              <a:solidFill>
                <a:srgbClr val="000000"/>
              </a:solidFill>
              <a:latin typeface="+mn-lt"/>
            </a:endParaRPr>
          </a:p>
        </p:txBody>
      </p:sp>
      <p:sp>
        <p:nvSpPr>
          <p:cNvPr id="162820" name="Text Box 7"/>
          <p:cNvSpPr txBox="1">
            <a:spLocks noChangeArrowheads="1"/>
          </p:cNvSpPr>
          <p:nvPr/>
        </p:nvSpPr>
        <p:spPr bwMode="auto">
          <a:xfrm>
            <a:off x="3576020" y="3978321"/>
            <a:ext cx="1633537" cy="461665"/>
          </a:xfrm>
          <a:prstGeom prst="rect">
            <a:avLst/>
          </a:prstGeom>
          <a:solidFill>
            <a:srgbClr val="333333">
              <a:alpha val="0"/>
            </a:srgbClr>
          </a:solidFill>
          <a:ln w="12700" cap="sq">
            <a:noFill/>
            <a:miter lim="800000"/>
            <a:headEnd type="none" w="sm" len="sm"/>
            <a:tailEnd type="none" w="sm" len="sm"/>
          </a:ln>
        </p:spPr>
        <p:txBody>
          <a:bodyPr wrap="square">
            <a:spAutoFit/>
          </a:bodyPr>
          <a:lstStyle/>
          <a:p>
            <a:pPr algn="ctr">
              <a:spcBef>
                <a:spcPct val="50000"/>
              </a:spcBef>
            </a:pPr>
            <a:r>
              <a:rPr lang="en-US" sz="2400" b="1" dirty="0">
                <a:solidFill>
                  <a:srgbClr val="FFFDAB"/>
                </a:solidFill>
                <a:latin typeface="Comic Sans MS" pitchFamily="66" charset="0"/>
              </a:rPr>
              <a:t>100</a:t>
            </a:r>
            <a:r>
              <a:rPr lang="en-US" sz="2400" b="1" dirty="0" smtClean="0">
                <a:solidFill>
                  <a:srgbClr val="FFFDAB"/>
                </a:solidFill>
                <a:latin typeface="Comic Sans MS" pitchFamily="66" charset="0"/>
              </a:rPr>
              <a:t>%</a:t>
            </a:r>
            <a:endParaRPr lang="en-US" sz="2400" b="1" dirty="0">
              <a:solidFill>
                <a:srgbClr val="FFFDAB"/>
              </a:solidFill>
              <a:latin typeface="Comic Sans MS" pitchFamily="66" charset="0"/>
            </a:endParaRPr>
          </a:p>
        </p:txBody>
      </p:sp>
      <p:grpSp>
        <p:nvGrpSpPr>
          <p:cNvPr id="2" name="Group 8"/>
          <p:cNvGrpSpPr>
            <a:grpSpLocks/>
          </p:cNvGrpSpPr>
          <p:nvPr/>
        </p:nvGrpSpPr>
        <p:grpSpPr bwMode="auto">
          <a:xfrm>
            <a:off x="1555539" y="2304016"/>
            <a:ext cx="1023938" cy="646113"/>
            <a:chOff x="1229" y="1143"/>
            <a:chExt cx="645" cy="407"/>
          </a:xfrm>
        </p:grpSpPr>
        <p:sp>
          <p:nvSpPr>
            <p:cNvPr id="230409" name="Text Box 9"/>
            <p:cNvSpPr txBox="1">
              <a:spLocks noChangeArrowheads="1"/>
            </p:cNvSpPr>
            <p:nvPr/>
          </p:nvSpPr>
          <p:spPr bwMode="auto">
            <a:xfrm>
              <a:off x="1229" y="1143"/>
              <a:ext cx="645" cy="407"/>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lnSpc>
                  <a:spcPct val="75000"/>
                </a:lnSpc>
                <a:defRPr/>
              </a:pPr>
              <a:r>
                <a:rPr lang="en-US" sz="2400" b="1" dirty="0">
                  <a:solidFill>
                    <a:srgbClr val="4E2B16"/>
                  </a:solidFill>
                  <a:latin typeface="Kristen ITC" pitchFamily="66" charset="0"/>
                </a:rPr>
                <a:t>51 </a:t>
              </a:r>
            </a:p>
            <a:p>
              <a:pPr>
                <a:lnSpc>
                  <a:spcPct val="75000"/>
                </a:lnSpc>
                <a:defRPr/>
              </a:pPr>
              <a:r>
                <a:rPr lang="en-US" sz="2400" b="1" dirty="0">
                  <a:solidFill>
                    <a:srgbClr val="4E2B16"/>
                  </a:solidFill>
                  <a:latin typeface="Kristen ITC" pitchFamily="66" charset="0"/>
                </a:rPr>
                <a:t>   </a:t>
              </a:r>
              <a:r>
                <a:rPr lang="en-US" sz="2400" b="1" dirty="0" smtClean="0">
                  <a:solidFill>
                    <a:srgbClr val="4E2B16"/>
                  </a:solidFill>
                  <a:latin typeface="Kristen ITC" pitchFamily="66" charset="0"/>
                </a:rPr>
                <a:t>178 </a:t>
              </a:r>
              <a:endParaRPr lang="en-US" sz="2400" b="1" dirty="0">
                <a:solidFill>
                  <a:srgbClr val="4E2B16"/>
                </a:solidFill>
                <a:latin typeface="Kristen ITC" pitchFamily="66" charset="0"/>
              </a:endParaRPr>
            </a:p>
          </p:txBody>
        </p:sp>
        <p:sp>
          <p:nvSpPr>
            <p:cNvPr id="162841" name="Freeform 10"/>
            <p:cNvSpPr>
              <a:spLocks/>
            </p:cNvSpPr>
            <p:nvPr/>
          </p:nvSpPr>
          <p:spPr bwMode="auto">
            <a:xfrm rot="-1229221">
              <a:off x="1239" y="1196"/>
              <a:ext cx="448" cy="192"/>
            </a:xfrm>
            <a:custGeom>
              <a:avLst/>
              <a:gdLst>
                <a:gd name="T0" fmla="*/ 0 w 448"/>
                <a:gd name="T1" fmla="*/ 192 h 192"/>
                <a:gd name="T2" fmla="*/ 384 w 448"/>
                <a:gd name="T3" fmla="*/ 48 h 192"/>
                <a:gd name="T4" fmla="*/ 384 w 448"/>
                <a:gd name="T5" fmla="*/ 0 h 192"/>
                <a:gd name="T6" fmla="*/ 0 60000 65536"/>
                <a:gd name="T7" fmla="*/ 0 60000 65536"/>
                <a:gd name="T8" fmla="*/ 0 60000 65536"/>
                <a:gd name="T9" fmla="*/ 0 w 448"/>
                <a:gd name="T10" fmla="*/ 0 h 192"/>
                <a:gd name="T11" fmla="*/ 448 w 448"/>
                <a:gd name="T12" fmla="*/ 192 h 192"/>
              </a:gdLst>
              <a:ahLst/>
              <a:cxnLst>
                <a:cxn ang="T6">
                  <a:pos x="T0" y="T1"/>
                </a:cxn>
                <a:cxn ang="T7">
                  <a:pos x="T2" y="T3"/>
                </a:cxn>
                <a:cxn ang="T8">
                  <a:pos x="T4" y="T5"/>
                </a:cxn>
              </a:cxnLst>
              <a:rect l="T9" t="T10" r="T11" b="T12"/>
              <a:pathLst>
                <a:path w="448" h="192">
                  <a:moveTo>
                    <a:pt x="0" y="192"/>
                  </a:moveTo>
                  <a:cubicBezTo>
                    <a:pt x="160" y="136"/>
                    <a:pt x="320" y="80"/>
                    <a:pt x="384" y="48"/>
                  </a:cubicBezTo>
                  <a:cubicBezTo>
                    <a:pt x="448" y="16"/>
                    <a:pt x="416" y="8"/>
                    <a:pt x="384" y="0"/>
                  </a:cubicBezTo>
                </a:path>
              </a:pathLst>
            </a:custGeom>
            <a:noFill/>
            <a:ln w="25400">
              <a:solidFill>
                <a:srgbClr val="4E2B16"/>
              </a:solidFill>
              <a:round/>
              <a:headEnd/>
              <a:tailEnd/>
            </a:ln>
            <a:effectLst>
              <a:prstShdw prst="shdw17" dist="17961" dir="2700000">
                <a:srgbClr val="2F1A0D">
                  <a:alpha val="50000"/>
                </a:srgbClr>
              </a:prstShdw>
            </a:effectLst>
          </p:spPr>
          <p:txBody>
            <a:bodyPr/>
            <a:lstStyle/>
            <a:p>
              <a:endParaRPr lang="en-US"/>
            </a:p>
          </p:txBody>
        </p:sp>
      </p:grpSp>
      <p:sp>
        <p:nvSpPr>
          <p:cNvPr id="230411" name="Text Box 11"/>
          <p:cNvSpPr txBox="1">
            <a:spLocks noChangeArrowheads="1"/>
          </p:cNvSpPr>
          <p:nvPr/>
        </p:nvSpPr>
        <p:spPr bwMode="auto">
          <a:xfrm>
            <a:off x="2531698" y="2327853"/>
            <a:ext cx="2337435"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a:solidFill>
                  <a:srgbClr val="FF0000"/>
                </a:solidFill>
                <a:latin typeface="Kristen ITC" pitchFamily="66" charset="0"/>
              </a:rPr>
              <a:t>= </a:t>
            </a:r>
            <a:r>
              <a:rPr lang="en-US" sz="2800" b="1" dirty="0" smtClean="0">
                <a:solidFill>
                  <a:srgbClr val="FF0000"/>
                </a:solidFill>
                <a:latin typeface="Kristen ITC" pitchFamily="66" charset="0"/>
              </a:rPr>
              <a:t>0.29 or 29%</a:t>
            </a:r>
            <a:endParaRPr lang="en-US" sz="2800" b="1" baseline="30000" dirty="0">
              <a:latin typeface="Kristen ITC" pitchFamily="66" charset="0"/>
            </a:endParaRPr>
          </a:p>
        </p:txBody>
      </p:sp>
      <p:grpSp>
        <p:nvGrpSpPr>
          <p:cNvPr id="3" name="Group 12"/>
          <p:cNvGrpSpPr>
            <a:grpSpLocks/>
          </p:cNvGrpSpPr>
          <p:nvPr/>
        </p:nvGrpSpPr>
        <p:grpSpPr bwMode="auto">
          <a:xfrm>
            <a:off x="1555202" y="3212306"/>
            <a:ext cx="1023939" cy="830263"/>
            <a:chOff x="1202" y="1502"/>
            <a:chExt cx="645" cy="523"/>
          </a:xfrm>
        </p:grpSpPr>
        <p:sp>
          <p:nvSpPr>
            <p:cNvPr id="230413" name="Text Box 13"/>
            <p:cNvSpPr txBox="1">
              <a:spLocks noChangeArrowheads="1"/>
            </p:cNvSpPr>
            <p:nvPr/>
          </p:nvSpPr>
          <p:spPr bwMode="auto">
            <a:xfrm>
              <a:off x="1202" y="1502"/>
              <a:ext cx="645" cy="52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400" b="1" dirty="0">
                  <a:solidFill>
                    <a:srgbClr val="4E2B16"/>
                  </a:solidFill>
                  <a:latin typeface="Kristen ITC" pitchFamily="66" charset="0"/>
                </a:rPr>
                <a:t>127 </a:t>
              </a:r>
            </a:p>
            <a:p>
              <a:pPr>
                <a:defRPr/>
              </a:pPr>
              <a:r>
                <a:rPr lang="en-US" sz="2400" b="1" dirty="0">
                  <a:solidFill>
                    <a:srgbClr val="4E2B16"/>
                  </a:solidFill>
                  <a:latin typeface="Kristen ITC" pitchFamily="66" charset="0"/>
                </a:rPr>
                <a:t>   </a:t>
              </a:r>
              <a:r>
                <a:rPr lang="en-US" sz="2400" b="1" dirty="0" smtClean="0">
                  <a:solidFill>
                    <a:srgbClr val="4E2B16"/>
                  </a:solidFill>
                  <a:latin typeface="Kristen ITC" pitchFamily="66" charset="0"/>
                </a:rPr>
                <a:t>178 </a:t>
              </a:r>
              <a:endParaRPr lang="en-US" sz="2400" b="1" dirty="0">
                <a:solidFill>
                  <a:srgbClr val="4E2B16"/>
                </a:solidFill>
                <a:latin typeface="Kristen ITC" pitchFamily="66" charset="0"/>
              </a:endParaRPr>
            </a:p>
          </p:txBody>
        </p:sp>
        <p:sp>
          <p:nvSpPr>
            <p:cNvPr id="162839" name="Freeform 14"/>
            <p:cNvSpPr>
              <a:spLocks/>
            </p:cNvSpPr>
            <p:nvPr/>
          </p:nvSpPr>
          <p:spPr bwMode="auto">
            <a:xfrm>
              <a:off x="1251" y="1635"/>
              <a:ext cx="448" cy="192"/>
            </a:xfrm>
            <a:custGeom>
              <a:avLst/>
              <a:gdLst>
                <a:gd name="T0" fmla="*/ 0 w 448"/>
                <a:gd name="T1" fmla="*/ 192 h 192"/>
                <a:gd name="T2" fmla="*/ 384 w 448"/>
                <a:gd name="T3" fmla="*/ 48 h 192"/>
                <a:gd name="T4" fmla="*/ 384 w 448"/>
                <a:gd name="T5" fmla="*/ 0 h 192"/>
                <a:gd name="T6" fmla="*/ 0 60000 65536"/>
                <a:gd name="T7" fmla="*/ 0 60000 65536"/>
                <a:gd name="T8" fmla="*/ 0 60000 65536"/>
                <a:gd name="T9" fmla="*/ 0 w 448"/>
                <a:gd name="T10" fmla="*/ 0 h 192"/>
                <a:gd name="T11" fmla="*/ 448 w 448"/>
                <a:gd name="T12" fmla="*/ 192 h 192"/>
              </a:gdLst>
              <a:ahLst/>
              <a:cxnLst>
                <a:cxn ang="T6">
                  <a:pos x="T0" y="T1"/>
                </a:cxn>
                <a:cxn ang="T7">
                  <a:pos x="T2" y="T3"/>
                </a:cxn>
                <a:cxn ang="T8">
                  <a:pos x="T4" y="T5"/>
                </a:cxn>
              </a:cxnLst>
              <a:rect l="T9" t="T10" r="T11" b="T12"/>
              <a:pathLst>
                <a:path w="448" h="192">
                  <a:moveTo>
                    <a:pt x="0" y="192"/>
                  </a:moveTo>
                  <a:cubicBezTo>
                    <a:pt x="160" y="136"/>
                    <a:pt x="320" y="80"/>
                    <a:pt x="384" y="48"/>
                  </a:cubicBezTo>
                  <a:cubicBezTo>
                    <a:pt x="448" y="16"/>
                    <a:pt x="416" y="8"/>
                    <a:pt x="384" y="0"/>
                  </a:cubicBezTo>
                </a:path>
              </a:pathLst>
            </a:custGeom>
            <a:noFill/>
            <a:ln w="25400">
              <a:solidFill>
                <a:srgbClr val="4E2B16"/>
              </a:solidFill>
              <a:round/>
              <a:headEnd/>
              <a:tailEnd/>
            </a:ln>
            <a:effectLst>
              <a:prstShdw prst="shdw17" dist="17961" dir="2700000">
                <a:srgbClr val="2F1A0D">
                  <a:alpha val="50000"/>
                </a:srgbClr>
              </a:prstShdw>
            </a:effectLst>
          </p:spPr>
          <p:txBody>
            <a:bodyPr/>
            <a:lstStyle/>
            <a:p>
              <a:endParaRPr lang="en-US"/>
            </a:p>
          </p:txBody>
        </p:sp>
      </p:grpSp>
      <p:sp>
        <p:nvSpPr>
          <p:cNvPr id="230415" name="Text Box 15"/>
          <p:cNvSpPr txBox="1">
            <a:spLocks noChangeArrowheads="1"/>
          </p:cNvSpPr>
          <p:nvPr/>
        </p:nvSpPr>
        <p:spPr bwMode="auto">
          <a:xfrm>
            <a:off x="2527158" y="3326480"/>
            <a:ext cx="2337435"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a:solidFill>
                  <a:srgbClr val="0000FF"/>
                </a:solidFill>
                <a:latin typeface="Kristen ITC" pitchFamily="66" charset="0"/>
              </a:rPr>
              <a:t>= </a:t>
            </a:r>
            <a:r>
              <a:rPr lang="en-US" sz="2800" b="1" dirty="0" smtClean="0">
                <a:solidFill>
                  <a:srgbClr val="0000FF"/>
                </a:solidFill>
                <a:latin typeface="Kristen ITC" pitchFamily="66" charset="0"/>
              </a:rPr>
              <a:t>0.71 or 71%</a:t>
            </a:r>
            <a:endParaRPr lang="en-US" sz="2800" baseline="30000" dirty="0">
              <a:latin typeface="Kristen ITC" pitchFamily="66" charset="0"/>
            </a:endParaRPr>
          </a:p>
        </p:txBody>
      </p:sp>
      <p:pic>
        <p:nvPicPr>
          <p:cNvPr id="162831" name="Picture 30" descr="balloonsmall"/>
          <p:cNvPicPr>
            <a:picLocks noChangeAspect="1" noChangeArrowheads="1"/>
          </p:cNvPicPr>
          <p:nvPr/>
        </p:nvPicPr>
        <p:blipFill>
          <a:blip r:embed="rId2" cstate="print"/>
          <a:srcRect/>
          <a:stretch>
            <a:fillRect/>
          </a:stretch>
        </p:blipFill>
        <p:spPr bwMode="auto">
          <a:xfrm>
            <a:off x="5715000" y="1981200"/>
            <a:ext cx="3351213" cy="4038600"/>
          </a:xfrm>
          <a:prstGeom prst="rect">
            <a:avLst/>
          </a:prstGeom>
          <a:noFill/>
          <a:ln w="9525">
            <a:noFill/>
            <a:miter lim="800000"/>
            <a:headEnd/>
            <a:tailEnd/>
          </a:ln>
        </p:spPr>
      </p:pic>
      <p:sp>
        <p:nvSpPr>
          <p:cNvPr id="54277" name="Rectangle 5"/>
          <p:cNvSpPr>
            <a:spLocks noChangeArrowheads="1"/>
          </p:cNvSpPr>
          <p:nvPr/>
        </p:nvSpPr>
        <p:spPr bwMode="auto">
          <a:xfrm>
            <a:off x="5817472" y="2456782"/>
            <a:ext cx="3200400" cy="3639218"/>
          </a:xfrm>
          <a:prstGeom prst="rect">
            <a:avLst/>
          </a:prstGeom>
          <a:noFill/>
          <a:ln w="9525">
            <a:noFill/>
            <a:miter lim="800000"/>
            <a:headEnd/>
            <a:tailEnd/>
          </a:ln>
        </p:spPr>
        <p:txBody>
          <a:bodyPr/>
          <a:lstStyle/>
          <a:p>
            <a:pPr>
              <a:spcBef>
                <a:spcPct val="35000"/>
              </a:spcBef>
            </a:pPr>
            <a:r>
              <a:rPr kumimoji="1" lang="en-US" sz="2000" dirty="0" smtClean="0">
                <a:solidFill>
                  <a:srgbClr val="0070C0"/>
                </a:solidFill>
                <a:latin typeface="Franklin Gothic Medium" pitchFamily="34" charset="0"/>
              </a:rPr>
              <a:t>So </a:t>
            </a:r>
            <a:r>
              <a:rPr kumimoji="1" lang="en-US" sz="2000" dirty="0">
                <a:solidFill>
                  <a:srgbClr val="0070C0"/>
                </a:solidFill>
                <a:latin typeface="Franklin Gothic Medium" pitchFamily="34" charset="0"/>
              </a:rPr>
              <a:t>for March we divided 51 by </a:t>
            </a:r>
            <a:r>
              <a:rPr kumimoji="1" lang="en-US" sz="2000" dirty="0" smtClean="0">
                <a:solidFill>
                  <a:srgbClr val="0070C0"/>
                </a:solidFill>
                <a:latin typeface="Franklin Gothic Medium" pitchFamily="34" charset="0"/>
              </a:rPr>
              <a:t>178 </a:t>
            </a:r>
            <a:r>
              <a:rPr kumimoji="1" lang="en-US" sz="2000" dirty="0">
                <a:solidFill>
                  <a:srgbClr val="0070C0"/>
                </a:solidFill>
                <a:latin typeface="Franklin Gothic Medium" pitchFamily="34" charset="0"/>
              </a:rPr>
              <a:t>to get </a:t>
            </a:r>
            <a:r>
              <a:rPr kumimoji="1" lang="en-US" sz="2000" dirty="0" smtClean="0">
                <a:solidFill>
                  <a:srgbClr val="0070C0"/>
                </a:solidFill>
                <a:latin typeface="Franklin Gothic Medium" pitchFamily="34" charset="0"/>
              </a:rPr>
              <a:t>0.286516 </a:t>
            </a:r>
            <a:r>
              <a:rPr kumimoji="1" lang="en-US" sz="2000" dirty="0">
                <a:solidFill>
                  <a:srgbClr val="0070C0"/>
                </a:solidFill>
                <a:latin typeface="Franklin Gothic Medium" pitchFamily="34" charset="0"/>
              </a:rPr>
              <a:t>or </a:t>
            </a:r>
            <a:r>
              <a:rPr kumimoji="1" lang="en-US" sz="2000" dirty="0" smtClean="0">
                <a:solidFill>
                  <a:srgbClr val="0070C0"/>
                </a:solidFill>
                <a:latin typeface="Franklin Gothic Medium" pitchFamily="34" charset="0"/>
              </a:rPr>
              <a:t>0.29.</a:t>
            </a:r>
            <a:endParaRPr kumimoji="1" lang="en-US" sz="2000" dirty="0">
              <a:solidFill>
                <a:srgbClr val="0070C0"/>
              </a:solidFill>
              <a:latin typeface="Franklin Gothic Medium" pitchFamily="34" charset="0"/>
            </a:endParaRPr>
          </a:p>
          <a:p>
            <a:pPr>
              <a:spcBef>
                <a:spcPct val="35000"/>
              </a:spcBef>
            </a:pPr>
            <a:r>
              <a:rPr kumimoji="1" lang="en-US" sz="2000" dirty="0">
                <a:solidFill>
                  <a:srgbClr val="0070C0"/>
                </a:solidFill>
                <a:latin typeface="Franklin Gothic Medium" pitchFamily="34" charset="0"/>
              </a:rPr>
              <a:t>April is 127 ÷ </a:t>
            </a:r>
            <a:r>
              <a:rPr kumimoji="1" lang="en-US" sz="2000" dirty="0" smtClean="0">
                <a:solidFill>
                  <a:srgbClr val="0070C0"/>
                </a:solidFill>
                <a:latin typeface="Franklin Gothic Medium" pitchFamily="34" charset="0"/>
              </a:rPr>
              <a:t>178 </a:t>
            </a:r>
            <a:r>
              <a:rPr kumimoji="1" lang="en-US" sz="2000" dirty="0">
                <a:solidFill>
                  <a:srgbClr val="0070C0"/>
                </a:solidFill>
                <a:latin typeface="Franklin Gothic Medium" pitchFamily="34" charset="0"/>
              </a:rPr>
              <a:t>= </a:t>
            </a:r>
            <a:r>
              <a:rPr kumimoji="1" lang="en-US" sz="2000" dirty="0" smtClean="0">
                <a:solidFill>
                  <a:srgbClr val="0070C0"/>
                </a:solidFill>
                <a:latin typeface="Franklin Gothic Medium" pitchFamily="34" charset="0"/>
              </a:rPr>
              <a:t>.713483,  which is rounded </a:t>
            </a:r>
            <a:r>
              <a:rPr kumimoji="1" lang="en-US" sz="2000" dirty="0">
                <a:solidFill>
                  <a:srgbClr val="0070C0"/>
                </a:solidFill>
                <a:latin typeface="Franklin Gothic Medium" pitchFamily="34" charset="0"/>
              </a:rPr>
              <a:t>to </a:t>
            </a:r>
            <a:r>
              <a:rPr kumimoji="1" lang="en-US" sz="2000" dirty="0" smtClean="0">
                <a:solidFill>
                  <a:srgbClr val="0070C0"/>
                </a:solidFill>
                <a:latin typeface="Franklin Gothic Medium" pitchFamily="34" charset="0"/>
              </a:rPr>
              <a:t>.71.</a:t>
            </a:r>
          </a:p>
          <a:p>
            <a:pPr>
              <a:spcBef>
                <a:spcPct val="35000"/>
              </a:spcBef>
            </a:pPr>
            <a:r>
              <a:rPr kumimoji="1" lang="en-US" sz="2000" dirty="0" smtClean="0">
                <a:solidFill>
                  <a:srgbClr val="0070C0"/>
                </a:solidFill>
                <a:latin typeface="Franklin Gothic Medium" pitchFamily="34" charset="0"/>
              </a:rPr>
              <a:t>(Change decimals to percentages by moving the decimal point 2 places to the right.)</a:t>
            </a:r>
            <a:endParaRPr kumimoji="1" lang="en-US" sz="2000" dirty="0">
              <a:solidFill>
                <a:srgbClr val="0070C0"/>
              </a:solidFill>
              <a:latin typeface="Franklin Gothic Medium" pitchFamily="34" charset="0"/>
            </a:endParaRPr>
          </a:p>
          <a:p>
            <a:pPr>
              <a:spcBef>
                <a:spcPct val="35000"/>
              </a:spcBef>
            </a:pPr>
            <a:r>
              <a:rPr kumimoji="1" lang="en-US" sz="2000" b="1" dirty="0">
                <a:solidFill>
                  <a:srgbClr val="254DF7"/>
                </a:solidFill>
                <a:latin typeface="Franklin Gothic Book" pitchFamily="34" charset="0"/>
              </a:rPr>
              <a:t>   </a:t>
            </a:r>
          </a:p>
        </p:txBody>
      </p:sp>
      <p:sp>
        <p:nvSpPr>
          <p:cNvPr id="26" name="Right Arrow 25">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27" name="Group 68"/>
          <p:cNvGrpSpPr>
            <a:grpSpLocks/>
          </p:cNvGrpSpPr>
          <p:nvPr/>
        </p:nvGrpSpPr>
        <p:grpSpPr bwMode="auto">
          <a:xfrm>
            <a:off x="152400" y="4495800"/>
            <a:ext cx="2971800" cy="2286000"/>
            <a:chOff x="96" y="2832"/>
            <a:chExt cx="1872" cy="1440"/>
          </a:xfrm>
        </p:grpSpPr>
        <p:pic>
          <p:nvPicPr>
            <p:cNvPr id="28" name="Picture 65" descr="balloonRalph"/>
            <p:cNvPicPr>
              <a:picLocks noChangeAspect="1" noChangeArrowheads="1"/>
            </p:cNvPicPr>
            <p:nvPr/>
          </p:nvPicPr>
          <p:blipFill>
            <a:blip r:embed="rId4" cstate="print"/>
            <a:srcRect/>
            <a:stretch>
              <a:fillRect/>
            </a:stretch>
          </p:blipFill>
          <p:spPr bwMode="auto">
            <a:xfrm>
              <a:off x="96" y="2832"/>
              <a:ext cx="1872" cy="1440"/>
            </a:xfrm>
            <a:prstGeom prst="rect">
              <a:avLst/>
            </a:prstGeom>
            <a:noFill/>
            <a:ln w="9525">
              <a:noFill/>
              <a:miter lim="800000"/>
              <a:headEnd/>
              <a:tailEnd/>
            </a:ln>
          </p:spPr>
        </p:pic>
        <p:sp>
          <p:nvSpPr>
            <p:cNvPr id="29" name="Rectangle 8"/>
            <p:cNvSpPr>
              <a:spLocks noChangeArrowheads="1"/>
            </p:cNvSpPr>
            <p:nvPr/>
          </p:nvSpPr>
          <p:spPr bwMode="auto">
            <a:xfrm>
              <a:off x="213" y="2880"/>
              <a:ext cx="1680" cy="912"/>
            </a:xfrm>
            <a:prstGeom prst="rect">
              <a:avLst/>
            </a:prstGeom>
            <a:noFill/>
            <a:ln w="9525">
              <a:noFill/>
              <a:miter lim="800000"/>
              <a:headEnd/>
              <a:tailEnd/>
            </a:ln>
          </p:spPr>
          <p:txBody>
            <a:bodyPr/>
            <a:lstStyle/>
            <a:p>
              <a:pPr>
                <a:lnSpc>
                  <a:spcPct val="110000"/>
                </a:lnSpc>
                <a:buClr>
                  <a:srgbClr val="0065A3"/>
                </a:buClr>
              </a:pPr>
              <a:r>
                <a:rPr lang="en-US" sz="2400" dirty="0" smtClean="0">
                  <a:solidFill>
                    <a:srgbClr val="336600"/>
                  </a:solidFill>
                  <a:latin typeface="Franklin Gothic Medium" pitchFamily="34" charset="0"/>
                </a:rPr>
                <a:t>Hey Oscar, the percentages add up to 100, just like you said! </a:t>
              </a:r>
              <a:endParaRPr lang="en-US" sz="2200" b="1" dirty="0">
                <a:solidFill>
                  <a:srgbClr val="546228"/>
                </a:solidFill>
                <a:latin typeface="Franklin Gothic Book" charset="0"/>
                <a:ea typeface="Franklin Gothic Book" charset="0"/>
                <a:cs typeface="Franklin Gothic Book" charset="0"/>
              </a:endParaRPr>
            </a:p>
          </p:txBody>
        </p:sp>
      </p:grpSp>
      <p:cxnSp>
        <p:nvCxnSpPr>
          <p:cNvPr id="5" name="Straight Connector 4"/>
          <p:cNvCxnSpPr/>
          <p:nvPr/>
        </p:nvCxnSpPr>
        <p:spPr>
          <a:xfrm>
            <a:off x="3810000" y="3849700"/>
            <a:ext cx="1165579"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9552" y="2404797"/>
            <a:ext cx="825867" cy="369332"/>
          </a:xfrm>
          <a:prstGeom prst="rect">
            <a:avLst/>
          </a:prstGeom>
          <a:noFill/>
        </p:spPr>
        <p:txBody>
          <a:bodyPr wrap="none" rtlCol="0">
            <a:spAutoFit/>
          </a:bodyPr>
          <a:lstStyle/>
          <a:p>
            <a:r>
              <a:rPr lang="en-US" dirty="0" smtClean="0"/>
              <a:t>March</a:t>
            </a:r>
            <a:endParaRPr lang="en-US" dirty="0"/>
          </a:p>
        </p:txBody>
      </p:sp>
      <p:sp>
        <p:nvSpPr>
          <p:cNvPr id="23" name="TextBox 22"/>
          <p:cNvSpPr txBox="1"/>
          <p:nvPr/>
        </p:nvSpPr>
        <p:spPr>
          <a:xfrm>
            <a:off x="725904" y="3326480"/>
            <a:ext cx="646331" cy="369332"/>
          </a:xfrm>
          <a:prstGeom prst="rect">
            <a:avLst/>
          </a:prstGeom>
          <a:noFill/>
        </p:spPr>
        <p:txBody>
          <a:bodyPr wrap="none" rtlCol="0">
            <a:spAutoFit/>
          </a:bodyPr>
          <a:lstStyle/>
          <a:p>
            <a:r>
              <a:rPr lang="en-US" smtClean="0"/>
              <a:t>April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6000"/>
                                  </p:stCondLst>
                                  <p:childTnLst>
                                    <p:set>
                                      <p:cBhvr>
                                        <p:cTn id="6" dur="1" fill="hold">
                                          <p:stCondLst>
                                            <p:cond delay="0"/>
                                          </p:stCondLst>
                                        </p:cTn>
                                        <p:tgtEl>
                                          <p:spTgt spid="27"/>
                                        </p:tgtEl>
                                        <p:attrNameLst>
                                          <p:attrName>style.visibility</p:attrName>
                                        </p:attrNameLst>
                                      </p:cBhvr>
                                      <p:to>
                                        <p:strVal val="visible"/>
                                      </p:to>
                                    </p:set>
                                    <p:anim calcmode="lin" valueType="num">
                                      <p:cBhvr>
                                        <p:cTn id="7" dur="2000" fill="hold"/>
                                        <p:tgtEl>
                                          <p:spTgt spid="27"/>
                                        </p:tgtEl>
                                        <p:attrNameLst>
                                          <p:attrName>ppt_w</p:attrName>
                                        </p:attrNameLst>
                                      </p:cBhvr>
                                      <p:tavLst>
                                        <p:tav tm="0">
                                          <p:val>
                                            <p:fltVal val="0"/>
                                          </p:val>
                                        </p:tav>
                                        <p:tav tm="100000">
                                          <p:val>
                                            <p:strVal val="#ppt_w"/>
                                          </p:val>
                                        </p:tav>
                                      </p:tavLst>
                                    </p:anim>
                                    <p:anim calcmode="lin" valueType="num">
                                      <p:cBhvr>
                                        <p:cTn id="8" dur="2000" fill="hold"/>
                                        <p:tgtEl>
                                          <p:spTgt spid="27"/>
                                        </p:tgtEl>
                                        <p:attrNameLst>
                                          <p:attrName>ppt_h</p:attrName>
                                        </p:attrNameLst>
                                      </p:cBhvr>
                                      <p:tavLst>
                                        <p:tav tm="0">
                                          <p:val>
                                            <p:fltVal val="0"/>
                                          </p:val>
                                        </p:tav>
                                        <p:tav tm="100000">
                                          <p:val>
                                            <p:strVal val="#ppt_h"/>
                                          </p:val>
                                        </p:tav>
                                      </p:tavLst>
                                    </p:anim>
                                    <p:anim calcmode="lin" valueType="num">
                                      <p:cBhvr>
                                        <p:cTn id="9" dur="2000" fill="hold"/>
                                        <p:tgtEl>
                                          <p:spTgt spid="27"/>
                                        </p:tgtEl>
                                        <p:attrNameLst>
                                          <p:attrName>style.rotation</p:attrName>
                                        </p:attrNameLst>
                                      </p:cBhvr>
                                      <p:tavLst>
                                        <p:tav tm="0">
                                          <p:val>
                                            <p:fltVal val="360"/>
                                          </p:val>
                                        </p:tav>
                                        <p:tav tm="100000">
                                          <p:val>
                                            <p:fltVal val="0"/>
                                          </p:val>
                                        </p:tav>
                                      </p:tavLst>
                                    </p:anim>
                                    <p:animEffect transition="in" filter="fade">
                                      <p:cBhvr>
                                        <p:cTn id="1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ChangeArrowheads="1"/>
          </p:cNvSpPr>
          <p:nvPr/>
        </p:nvSpPr>
        <p:spPr bwMode="auto">
          <a:xfrm>
            <a:off x="838200" y="1524001"/>
            <a:ext cx="5105400" cy="2286000"/>
          </a:xfrm>
          <a:prstGeom prst="wedgeRoundRectCallout">
            <a:avLst>
              <a:gd name="adj1" fmla="val 61762"/>
              <a:gd name="adj2" fmla="val -25332"/>
              <a:gd name="adj3" fmla="val 16667"/>
            </a:avLst>
          </a:prstGeom>
          <a:solidFill>
            <a:srgbClr val="FFFED5">
              <a:alpha val="79999"/>
            </a:srgbClr>
          </a:solidFill>
          <a:ln w="22225">
            <a:noFill/>
            <a:miter lim="800000"/>
            <a:headEnd/>
            <a:tailEnd/>
          </a:ln>
          <a:effectLst>
            <a:prstShdw prst="shdw17" dist="17961" dir="2700000">
              <a:srgbClr val="E9C255"/>
            </a:prstShdw>
          </a:effectLst>
        </p:spPr>
        <p:txBody>
          <a:bodyPr/>
          <a:lstStyle/>
          <a:p>
            <a:endParaRPr lang="en-US" dirty="0">
              <a:solidFill>
                <a:srgbClr val="000000"/>
              </a:solidFill>
            </a:endParaRPr>
          </a:p>
        </p:txBody>
      </p:sp>
      <p:sp>
        <p:nvSpPr>
          <p:cNvPr id="139268" name="WordArt 11"/>
          <p:cNvSpPr>
            <a:spLocks noChangeArrowheads="1" noChangeShapeType="1" noTextEdit="1"/>
          </p:cNvSpPr>
          <p:nvPr/>
        </p:nvSpPr>
        <p:spPr bwMode="auto">
          <a:xfrm>
            <a:off x="6324600" y="3200400"/>
            <a:ext cx="2519363" cy="304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06010"/>
                </a:solidFill>
                <a:latin typeface="Franklin Gothic Medium" pitchFamily="34" charset="0"/>
                <a:cs typeface="Times New Roman"/>
              </a:rPr>
              <a:t>Oscar Grackle</a:t>
            </a:r>
          </a:p>
        </p:txBody>
      </p:sp>
      <p:sp>
        <p:nvSpPr>
          <p:cNvPr id="6" name="TextBox 5"/>
          <p:cNvSpPr txBox="1"/>
          <p:nvPr/>
        </p:nvSpPr>
        <p:spPr>
          <a:xfrm>
            <a:off x="1066800" y="1624884"/>
            <a:ext cx="4724400" cy="1938992"/>
          </a:xfrm>
          <a:prstGeom prst="rect">
            <a:avLst/>
          </a:prstGeom>
          <a:noFill/>
        </p:spPr>
        <p:txBody>
          <a:bodyPr wrap="square" rtlCol="0">
            <a:spAutoFit/>
          </a:bodyPr>
          <a:lstStyle/>
          <a:p>
            <a:pPr>
              <a:lnSpc>
                <a:spcPct val="125000"/>
              </a:lnSpc>
            </a:pPr>
            <a:r>
              <a:rPr lang="en-US" sz="2400" dirty="0" smtClean="0">
                <a:solidFill>
                  <a:schemeClr val="accent2">
                    <a:lumMod val="75000"/>
                  </a:schemeClr>
                </a:solidFill>
                <a:latin typeface="Franklin Gothic Medium" pitchFamily="34" charset="0"/>
                <a:cs typeface="Arial" pitchFamily="34" charset="0"/>
              </a:rPr>
              <a:t>Welcome to “Grasping Graphing.</a:t>
            </a:r>
            <a:r>
              <a:rPr lang="en-US" sz="2400" dirty="0">
                <a:solidFill>
                  <a:schemeClr val="accent2">
                    <a:lumMod val="75000"/>
                  </a:schemeClr>
                </a:solidFill>
                <a:latin typeface="Franklin Gothic Medium" pitchFamily="34" charset="0"/>
                <a:cs typeface="Arial" pitchFamily="34" charset="0"/>
              </a:rPr>
              <a:t>” I’m Oscar </a:t>
            </a:r>
            <a:r>
              <a:rPr lang="en-US" sz="2400" dirty="0" smtClean="0">
                <a:solidFill>
                  <a:schemeClr val="accent2">
                    <a:lumMod val="75000"/>
                  </a:schemeClr>
                </a:solidFill>
                <a:latin typeface="Franklin Gothic Medium" pitchFamily="34" charset="0"/>
                <a:cs typeface="Arial" pitchFamily="34" charset="0"/>
              </a:rPr>
              <a:t>Grackle, here to talk to you about graphing. Graphs help you understand and display data. </a:t>
            </a:r>
            <a:endParaRPr lang="en-US" sz="2400" dirty="0">
              <a:solidFill>
                <a:schemeClr val="accent2">
                  <a:lumMod val="75000"/>
                </a:schemeClr>
              </a:solidFill>
              <a:latin typeface="Franklin Gothic Medium" pitchFamily="34" charset="0"/>
              <a:cs typeface="Arial" pitchFamily="34" charset="0"/>
            </a:endParaRPr>
          </a:p>
        </p:txBody>
      </p:sp>
      <p:sp>
        <p:nvSpPr>
          <p:cNvPr id="8" name="Right Arrow 7">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ounded Rectangle 21"/>
          <p:cNvSpPr/>
          <p:nvPr/>
        </p:nvSpPr>
        <p:spPr>
          <a:xfrm>
            <a:off x="5712370" y="134004"/>
            <a:ext cx="3352800" cy="577943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0" name="Oval 6"/>
          <p:cNvSpPr>
            <a:spLocks noChangeArrowheads="1"/>
          </p:cNvSpPr>
          <p:nvPr/>
        </p:nvSpPr>
        <p:spPr bwMode="auto">
          <a:xfrm>
            <a:off x="533400" y="885825"/>
            <a:ext cx="5027613" cy="5027613"/>
          </a:xfrm>
          <a:prstGeom prst="ellipse">
            <a:avLst/>
          </a:prstGeom>
          <a:gradFill rotWithShape="1">
            <a:gsLst>
              <a:gs pos="0">
                <a:srgbClr val="B59545"/>
              </a:gs>
              <a:gs pos="100000">
                <a:srgbClr val="826B32"/>
              </a:gs>
            </a:gsLst>
            <a:path path="shape">
              <a:fillToRect l="50000" t="50000" r="50000" b="50000"/>
            </a:path>
          </a:gradFill>
          <a:ln w="28575" cap="sq">
            <a:solidFill>
              <a:srgbClr val="CBB377"/>
            </a:solidFill>
            <a:round/>
            <a:headEnd type="none" w="sm" len="sm"/>
            <a:tailEnd type="none" w="sm" len="sm"/>
          </a:ln>
          <a:effectLst>
            <a:outerShdw dist="35921" dir="2700000" algn="ctr" rotWithShape="0">
              <a:srgbClr val="826B32">
                <a:alpha val="42999"/>
              </a:srgbClr>
            </a:outerShdw>
          </a:effectLst>
        </p:spPr>
        <p:txBody>
          <a:bodyPr wrap="none" anchor="ctr"/>
          <a:lstStyle/>
          <a:p>
            <a:pPr>
              <a:defRPr/>
            </a:pPr>
            <a:endParaRPr lang="en-US" dirty="0">
              <a:solidFill>
                <a:srgbClr val="000000"/>
              </a:solidFill>
              <a:latin typeface="+mn-lt"/>
            </a:endParaRPr>
          </a:p>
        </p:txBody>
      </p:sp>
      <p:sp>
        <p:nvSpPr>
          <p:cNvPr id="56323" name="Rectangle 3"/>
          <p:cNvSpPr>
            <a:spLocks noGrp="1" noChangeArrowheads="1"/>
          </p:cNvSpPr>
          <p:nvPr>
            <p:ph type="title" idx="4294967295"/>
          </p:nvPr>
        </p:nvSpPr>
        <p:spPr>
          <a:xfrm>
            <a:off x="1143000" y="609600"/>
            <a:ext cx="7315200" cy="1143000"/>
          </a:xfrm>
        </p:spPr>
        <p:txBody>
          <a:bodyPr/>
          <a:lstStyle/>
          <a:p>
            <a:pPr eaLnBrk="1" hangingPunct="1">
              <a:defRPr/>
            </a:pPr>
            <a:r>
              <a:rPr lang="en-US" dirty="0">
                <a:solidFill>
                  <a:srgbClr val="FDF7A5"/>
                </a:solidFill>
              </a:rPr>
              <a:t> </a:t>
            </a:r>
          </a:p>
        </p:txBody>
      </p:sp>
      <p:sp>
        <p:nvSpPr>
          <p:cNvPr id="56325" name="Rectangle 5"/>
          <p:cNvSpPr>
            <a:spLocks noChangeArrowheads="1"/>
          </p:cNvSpPr>
          <p:nvPr/>
        </p:nvSpPr>
        <p:spPr bwMode="auto">
          <a:xfrm>
            <a:off x="5852496" y="228600"/>
            <a:ext cx="3291504" cy="6248400"/>
          </a:xfrm>
          <a:prstGeom prst="rect">
            <a:avLst/>
          </a:prstGeom>
          <a:noFill/>
          <a:ln w="9525">
            <a:noFill/>
            <a:miter lim="800000"/>
            <a:headEnd/>
            <a:tailEnd/>
          </a:ln>
        </p:spPr>
        <p:txBody>
          <a:bodyPr/>
          <a:lstStyle/>
          <a:p>
            <a:pPr>
              <a:lnSpc>
                <a:spcPct val="115000"/>
              </a:lnSpc>
              <a:tabLst>
                <a:tab pos="287338" algn="l"/>
              </a:tabLst>
            </a:pPr>
            <a:r>
              <a:rPr kumimoji="1" lang="en-US" sz="2000" dirty="0">
                <a:solidFill>
                  <a:srgbClr val="000000"/>
                </a:solidFill>
                <a:latin typeface="Franklin Gothic Medium" pitchFamily="34" charset="0"/>
              </a:rPr>
              <a:t>5</a:t>
            </a:r>
            <a:r>
              <a:rPr kumimoji="1" lang="en-US" sz="2000" dirty="0" smtClean="0">
                <a:solidFill>
                  <a:srgbClr val="000000"/>
                </a:solidFill>
                <a:latin typeface="Franklin Gothic Medium" pitchFamily="34" charset="0"/>
              </a:rPr>
              <a:t>. How big should the pieces of your pie graph be? </a:t>
            </a:r>
            <a:endParaRPr kumimoji="1" lang="en-US" sz="2000" dirty="0">
              <a:solidFill>
                <a:srgbClr val="000000"/>
              </a:solidFill>
              <a:latin typeface="Franklin Gothic Medium" pitchFamily="34" charset="0"/>
            </a:endParaRPr>
          </a:p>
          <a:p>
            <a:pPr>
              <a:spcBef>
                <a:spcPct val="45000"/>
              </a:spcBef>
              <a:tabLst>
                <a:tab pos="287338" algn="l"/>
              </a:tabLst>
            </a:pPr>
            <a:r>
              <a:rPr kumimoji="1" lang="en-US" sz="2000" dirty="0">
                <a:solidFill>
                  <a:srgbClr val="000000"/>
                </a:solidFill>
                <a:latin typeface="Franklin Gothic Medium" pitchFamily="34" charset="0"/>
              </a:rPr>
              <a:t>Multiply </a:t>
            </a:r>
            <a:r>
              <a:rPr kumimoji="1" lang="en-US" sz="2000" dirty="0" smtClean="0">
                <a:solidFill>
                  <a:srgbClr val="000000"/>
                </a:solidFill>
                <a:latin typeface="Franklin Gothic Medium" pitchFamily="34" charset="0"/>
              </a:rPr>
              <a:t>the decimals </a:t>
            </a:r>
            <a:r>
              <a:rPr kumimoji="1" lang="en-US" sz="2000" dirty="0">
                <a:solidFill>
                  <a:srgbClr val="000000"/>
                </a:solidFill>
                <a:latin typeface="Franklin Gothic Medium" pitchFamily="34" charset="0"/>
              </a:rPr>
              <a:t>by 360 (degrees in a circle</a:t>
            </a:r>
            <a:r>
              <a:rPr kumimoji="1" lang="en-US" sz="2000" dirty="0" smtClean="0">
                <a:solidFill>
                  <a:srgbClr val="000000"/>
                </a:solidFill>
                <a:latin typeface="Franklin Gothic Medium" pitchFamily="34" charset="0"/>
              </a:rPr>
              <a:t>) to find the angle for each category.</a:t>
            </a:r>
            <a:endParaRPr kumimoji="1" lang="en-US" sz="2000" dirty="0">
              <a:solidFill>
                <a:srgbClr val="000000"/>
              </a:solidFill>
              <a:latin typeface="Franklin Gothic Medium" pitchFamily="34" charset="0"/>
            </a:endParaRPr>
          </a:p>
          <a:p>
            <a:pPr>
              <a:spcBef>
                <a:spcPct val="40000"/>
              </a:spcBef>
              <a:tabLst>
                <a:tab pos="287338" algn="l"/>
              </a:tabLst>
            </a:pPr>
            <a:endParaRPr kumimoji="1" lang="en-US" sz="2000" dirty="0" smtClean="0">
              <a:solidFill>
                <a:srgbClr val="0070C0"/>
              </a:solidFill>
              <a:latin typeface="Franklin Gothic Medium" pitchFamily="34" charset="0"/>
            </a:endParaRPr>
          </a:p>
          <a:p>
            <a:pPr>
              <a:spcBef>
                <a:spcPct val="40000"/>
              </a:spcBef>
              <a:tabLst>
                <a:tab pos="287338" algn="l"/>
              </a:tabLst>
            </a:pPr>
            <a:r>
              <a:rPr kumimoji="1" lang="en-US" sz="2000" dirty="0" smtClean="0">
                <a:solidFill>
                  <a:srgbClr val="0070C0"/>
                </a:solidFill>
                <a:latin typeface="Franklin Gothic Medium" pitchFamily="34" charset="0"/>
              </a:rPr>
              <a:t>March </a:t>
            </a:r>
            <a:r>
              <a:rPr kumimoji="1" lang="en-US" sz="2000" dirty="0">
                <a:solidFill>
                  <a:srgbClr val="0070C0"/>
                </a:solidFill>
                <a:latin typeface="Franklin Gothic Medium" pitchFamily="34" charset="0"/>
              </a:rPr>
              <a:t>= </a:t>
            </a:r>
            <a:r>
              <a:rPr kumimoji="1" lang="en-US" sz="2000" dirty="0" smtClean="0">
                <a:solidFill>
                  <a:srgbClr val="0070C0"/>
                </a:solidFill>
                <a:latin typeface="Franklin Gothic Medium" pitchFamily="34" charset="0"/>
              </a:rPr>
              <a:t>29% of the pie </a:t>
            </a:r>
            <a:r>
              <a:rPr kumimoji="1" lang="en-US" sz="2000" dirty="0">
                <a:solidFill>
                  <a:srgbClr val="0070C0"/>
                </a:solidFill>
                <a:latin typeface="Franklin Gothic Medium" pitchFamily="34" charset="0"/>
              </a:rPr>
              <a:t>= </a:t>
            </a:r>
            <a:r>
              <a:rPr kumimoji="1" lang="en-US" sz="2000" dirty="0" smtClean="0">
                <a:solidFill>
                  <a:srgbClr val="0070C0"/>
                </a:solidFill>
                <a:latin typeface="Franklin Gothic Medium" pitchFamily="34" charset="0"/>
              </a:rPr>
              <a:t>104.4</a:t>
            </a:r>
            <a:r>
              <a:rPr kumimoji="1" lang="en-US" baseline="54000" dirty="0" smtClean="0">
                <a:solidFill>
                  <a:srgbClr val="0070C0"/>
                </a:solidFill>
                <a:latin typeface="Franklin Gothic Medium" pitchFamily="34" charset="0"/>
              </a:rPr>
              <a:t>o</a:t>
            </a:r>
            <a:endParaRPr kumimoji="1" lang="en-US" sz="2000" dirty="0">
              <a:solidFill>
                <a:srgbClr val="0070C0"/>
              </a:solidFill>
              <a:latin typeface="Franklin Gothic Medium" pitchFamily="34" charset="0"/>
            </a:endParaRPr>
          </a:p>
          <a:p>
            <a:pPr>
              <a:spcBef>
                <a:spcPct val="35000"/>
              </a:spcBef>
              <a:tabLst>
                <a:tab pos="287338" algn="l"/>
              </a:tabLst>
            </a:pPr>
            <a:r>
              <a:rPr kumimoji="1" lang="en-US" sz="2000" dirty="0">
                <a:solidFill>
                  <a:srgbClr val="0070C0"/>
                </a:solidFill>
                <a:latin typeface="Franklin Gothic Medium" pitchFamily="34" charset="0"/>
              </a:rPr>
              <a:t>April = </a:t>
            </a:r>
            <a:r>
              <a:rPr kumimoji="1" lang="en-US" sz="2000" dirty="0" smtClean="0">
                <a:solidFill>
                  <a:srgbClr val="0070C0"/>
                </a:solidFill>
                <a:latin typeface="Franklin Gothic Medium" pitchFamily="34" charset="0"/>
              </a:rPr>
              <a:t>71% of the pie = 255.6</a:t>
            </a:r>
            <a:r>
              <a:rPr kumimoji="1" lang="en-US" baseline="54000" dirty="0" smtClean="0">
                <a:solidFill>
                  <a:srgbClr val="0070C0"/>
                </a:solidFill>
                <a:latin typeface="Franklin Gothic Medium" pitchFamily="34" charset="0"/>
              </a:rPr>
              <a:t>o</a:t>
            </a:r>
          </a:p>
          <a:p>
            <a:pPr>
              <a:spcBef>
                <a:spcPct val="35000"/>
              </a:spcBef>
              <a:tabLst>
                <a:tab pos="287338" algn="l"/>
              </a:tabLst>
            </a:pPr>
            <a:endParaRPr kumimoji="1" lang="en-US" sz="2000" baseline="54000" dirty="0">
              <a:solidFill>
                <a:srgbClr val="0070C0"/>
              </a:solidFill>
              <a:latin typeface="Franklin Gothic Medium" pitchFamily="34" charset="0"/>
            </a:endParaRPr>
          </a:p>
          <a:p>
            <a:pPr>
              <a:spcBef>
                <a:spcPct val="35000"/>
              </a:spcBef>
              <a:tabLst>
                <a:tab pos="287338" algn="l"/>
              </a:tabLst>
            </a:pPr>
            <a:r>
              <a:rPr kumimoji="1" lang="en-US" sz="2800" baseline="54000" dirty="0" smtClean="0">
                <a:latin typeface="Franklin Gothic Medium" pitchFamily="34" charset="0"/>
              </a:rPr>
              <a:t>Your degrees will add up to 360 – a full circle!</a:t>
            </a:r>
          </a:p>
          <a:p>
            <a:pPr>
              <a:spcBef>
                <a:spcPct val="35000"/>
              </a:spcBef>
              <a:tabLst>
                <a:tab pos="287338" algn="l"/>
              </a:tabLst>
            </a:pPr>
            <a:r>
              <a:rPr kumimoji="1" lang="en-US" sz="2800" baseline="54000" dirty="0" smtClean="0">
                <a:solidFill>
                  <a:srgbClr val="0070C0"/>
                </a:solidFill>
                <a:latin typeface="Franklin Gothic Medium" pitchFamily="34" charset="0"/>
              </a:rPr>
              <a:t>104.4 + 255.6 = 360</a:t>
            </a:r>
            <a:endParaRPr kumimoji="1" lang="en-US" sz="2800" dirty="0">
              <a:solidFill>
                <a:srgbClr val="0070C0"/>
              </a:solidFill>
              <a:latin typeface="Franklin Gothic Medium" pitchFamily="34" charset="0"/>
            </a:endParaRPr>
          </a:p>
        </p:txBody>
      </p:sp>
      <p:grpSp>
        <p:nvGrpSpPr>
          <p:cNvPr id="20" name="Group 19"/>
          <p:cNvGrpSpPr/>
          <p:nvPr/>
        </p:nvGrpSpPr>
        <p:grpSpPr>
          <a:xfrm>
            <a:off x="1576156" y="2181880"/>
            <a:ext cx="3374468" cy="529570"/>
            <a:chOff x="1600200" y="1887538"/>
            <a:chExt cx="3374468" cy="529570"/>
          </a:xfrm>
        </p:grpSpPr>
        <p:sp>
          <p:nvSpPr>
            <p:cNvPr id="192558" name="Text Box 46"/>
            <p:cNvSpPr txBox="1">
              <a:spLocks noChangeArrowheads="1"/>
            </p:cNvSpPr>
            <p:nvPr/>
          </p:nvSpPr>
          <p:spPr bwMode="auto">
            <a:xfrm>
              <a:off x="3587750" y="1893888"/>
              <a:ext cx="1386918"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smtClean="0">
                  <a:solidFill>
                    <a:srgbClr val="FF3B3B"/>
                  </a:solidFill>
                  <a:latin typeface="Kristen ITC" pitchFamily="66" charset="0"/>
                </a:rPr>
                <a:t>104.4°</a:t>
              </a:r>
              <a:endParaRPr lang="en-US" sz="2800" b="1" dirty="0">
                <a:solidFill>
                  <a:srgbClr val="FF3B3B"/>
                </a:solidFill>
                <a:latin typeface="Kristen ITC" pitchFamily="66" charset="0"/>
              </a:endParaRPr>
            </a:p>
          </p:txBody>
        </p:sp>
        <p:sp>
          <p:nvSpPr>
            <p:cNvPr id="192557" name="Text Box 45"/>
            <p:cNvSpPr txBox="1">
              <a:spLocks noChangeArrowheads="1"/>
            </p:cNvSpPr>
            <p:nvPr/>
          </p:nvSpPr>
          <p:spPr bwMode="auto">
            <a:xfrm>
              <a:off x="2133600" y="1893888"/>
              <a:ext cx="1563688" cy="51911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a:solidFill>
                    <a:srgbClr val="FF0000"/>
                  </a:solidFill>
                  <a:latin typeface="Kristen ITC" pitchFamily="66" charset="0"/>
                </a:rPr>
                <a:t>  </a:t>
              </a:r>
              <a:r>
                <a:rPr lang="en-US" sz="2800" b="1" dirty="0">
                  <a:solidFill>
                    <a:srgbClr val="BECB41"/>
                  </a:solidFill>
                  <a:latin typeface="Kristen ITC" pitchFamily="66" charset="0"/>
                </a:rPr>
                <a:t>x</a:t>
              </a:r>
              <a:r>
                <a:rPr lang="en-US" sz="2800" b="1" dirty="0">
                  <a:solidFill>
                    <a:srgbClr val="FF0000"/>
                  </a:solidFill>
                  <a:latin typeface="Kristen ITC" pitchFamily="66" charset="0"/>
                </a:rPr>
                <a:t> </a:t>
              </a:r>
              <a:r>
                <a:rPr lang="en-US" sz="2800" b="1" dirty="0">
                  <a:solidFill>
                    <a:srgbClr val="BECB41"/>
                  </a:solidFill>
                  <a:latin typeface="Kristen ITC" pitchFamily="66" charset="0"/>
                </a:rPr>
                <a:t>360 =</a:t>
              </a:r>
              <a:endParaRPr lang="en-US" sz="2800" b="1" baseline="30000" dirty="0">
                <a:solidFill>
                  <a:srgbClr val="FF0000"/>
                </a:solidFill>
                <a:latin typeface="Kristen ITC" pitchFamily="66" charset="0"/>
              </a:endParaRPr>
            </a:p>
          </p:txBody>
        </p:sp>
        <p:sp>
          <p:nvSpPr>
            <p:cNvPr id="192523" name="Text Box 11"/>
            <p:cNvSpPr txBox="1">
              <a:spLocks noChangeArrowheads="1"/>
            </p:cNvSpPr>
            <p:nvPr/>
          </p:nvSpPr>
          <p:spPr bwMode="auto">
            <a:xfrm>
              <a:off x="1600200" y="1887538"/>
              <a:ext cx="877163"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smtClean="0">
                  <a:solidFill>
                    <a:srgbClr val="FF3B3B"/>
                  </a:solidFill>
                  <a:latin typeface="Kristen ITC" pitchFamily="66" charset="0"/>
                </a:rPr>
                <a:t>0.29</a:t>
              </a:r>
              <a:endParaRPr lang="en-US" sz="2800" b="1" baseline="30000" dirty="0">
                <a:solidFill>
                  <a:srgbClr val="FF3B3B"/>
                </a:solidFill>
                <a:latin typeface="Kristen ITC" pitchFamily="66" charset="0"/>
              </a:endParaRPr>
            </a:p>
          </p:txBody>
        </p:sp>
      </p:grpSp>
      <p:grpSp>
        <p:nvGrpSpPr>
          <p:cNvPr id="21" name="Group 20"/>
          <p:cNvGrpSpPr/>
          <p:nvPr/>
        </p:nvGrpSpPr>
        <p:grpSpPr>
          <a:xfrm>
            <a:off x="1600200" y="3728432"/>
            <a:ext cx="3350424" cy="529570"/>
            <a:chOff x="1600200" y="2522538"/>
            <a:chExt cx="3350424" cy="529570"/>
          </a:xfrm>
        </p:grpSpPr>
        <p:sp>
          <p:nvSpPr>
            <p:cNvPr id="192560" name="Text Box 48"/>
            <p:cNvSpPr txBox="1">
              <a:spLocks noChangeArrowheads="1"/>
            </p:cNvSpPr>
            <p:nvPr/>
          </p:nvSpPr>
          <p:spPr bwMode="auto">
            <a:xfrm>
              <a:off x="3587750" y="2528888"/>
              <a:ext cx="1362874"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smtClean="0">
                  <a:solidFill>
                    <a:srgbClr val="254DF7"/>
                  </a:solidFill>
                  <a:latin typeface="Kristen ITC" pitchFamily="66" charset="0"/>
                </a:rPr>
                <a:t>255.6°</a:t>
              </a:r>
              <a:endParaRPr lang="en-US" sz="2800" b="1" dirty="0">
                <a:solidFill>
                  <a:srgbClr val="254DF7"/>
                </a:solidFill>
                <a:latin typeface="Kristen ITC" pitchFamily="66" charset="0"/>
              </a:endParaRPr>
            </a:p>
          </p:txBody>
        </p:sp>
        <p:sp>
          <p:nvSpPr>
            <p:cNvPr id="192561" name="Text Box 49"/>
            <p:cNvSpPr txBox="1">
              <a:spLocks noChangeArrowheads="1"/>
            </p:cNvSpPr>
            <p:nvPr/>
          </p:nvSpPr>
          <p:spPr bwMode="auto">
            <a:xfrm>
              <a:off x="2133600" y="2528888"/>
              <a:ext cx="1563688" cy="51911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a:solidFill>
                    <a:srgbClr val="FF0000"/>
                  </a:solidFill>
                  <a:latin typeface="Kristen ITC" pitchFamily="66" charset="0"/>
                </a:rPr>
                <a:t>  </a:t>
              </a:r>
              <a:r>
                <a:rPr lang="en-US" sz="2800" b="1" dirty="0">
                  <a:solidFill>
                    <a:srgbClr val="BECB41"/>
                  </a:solidFill>
                  <a:latin typeface="Kristen ITC" pitchFamily="66" charset="0"/>
                </a:rPr>
                <a:t>x</a:t>
              </a:r>
              <a:r>
                <a:rPr lang="en-US" sz="2800" b="1" dirty="0">
                  <a:solidFill>
                    <a:srgbClr val="FF0000"/>
                  </a:solidFill>
                  <a:latin typeface="Kristen ITC" pitchFamily="66" charset="0"/>
                </a:rPr>
                <a:t> </a:t>
              </a:r>
              <a:r>
                <a:rPr lang="en-US" sz="2800" b="1" dirty="0">
                  <a:solidFill>
                    <a:srgbClr val="BECB41"/>
                  </a:solidFill>
                  <a:latin typeface="Kristen ITC" pitchFamily="66" charset="0"/>
                </a:rPr>
                <a:t>360 =</a:t>
              </a:r>
              <a:endParaRPr lang="en-US" sz="2800" b="1" baseline="30000" dirty="0">
                <a:solidFill>
                  <a:srgbClr val="FF0000"/>
                </a:solidFill>
                <a:latin typeface="Kristen ITC" pitchFamily="66" charset="0"/>
              </a:endParaRPr>
            </a:p>
          </p:txBody>
        </p:sp>
        <p:sp>
          <p:nvSpPr>
            <p:cNvPr id="192562" name="Text Box 50"/>
            <p:cNvSpPr txBox="1">
              <a:spLocks noChangeArrowheads="1"/>
            </p:cNvSpPr>
            <p:nvPr/>
          </p:nvSpPr>
          <p:spPr bwMode="auto">
            <a:xfrm>
              <a:off x="1600200" y="2522538"/>
              <a:ext cx="864339"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smtClean="0">
                  <a:solidFill>
                    <a:srgbClr val="254DF7"/>
                  </a:solidFill>
                  <a:latin typeface="Kristen ITC" pitchFamily="66" charset="0"/>
                </a:rPr>
                <a:t>0.71</a:t>
              </a:r>
              <a:endParaRPr lang="en-US" sz="2800" b="1" baseline="30000" dirty="0">
                <a:solidFill>
                  <a:srgbClr val="254DF7"/>
                </a:solidFill>
                <a:latin typeface="Kristen ITC" pitchFamily="66" charset="0"/>
              </a:endParaRPr>
            </a:p>
          </p:txBody>
        </p:sp>
      </p:grpSp>
      <p:sp>
        <p:nvSpPr>
          <p:cNvPr id="23" name="Right Arrow 22">
            <a:hlinkClick r:id="rId2"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2" name="TextBox 1"/>
          <p:cNvSpPr txBox="1"/>
          <p:nvPr/>
        </p:nvSpPr>
        <p:spPr>
          <a:xfrm>
            <a:off x="2502510" y="1712496"/>
            <a:ext cx="825867" cy="369332"/>
          </a:xfrm>
          <a:prstGeom prst="rect">
            <a:avLst/>
          </a:prstGeom>
          <a:noFill/>
        </p:spPr>
        <p:txBody>
          <a:bodyPr wrap="none" rtlCol="0">
            <a:spAutoFit/>
          </a:bodyPr>
          <a:lstStyle/>
          <a:p>
            <a:r>
              <a:rPr lang="en-US" dirty="0" smtClean="0"/>
              <a:t>March</a:t>
            </a:r>
            <a:endParaRPr lang="en-US" dirty="0"/>
          </a:p>
        </p:txBody>
      </p:sp>
      <p:sp>
        <p:nvSpPr>
          <p:cNvPr id="17" name="TextBox 16"/>
          <p:cNvSpPr txBox="1"/>
          <p:nvPr/>
        </p:nvSpPr>
        <p:spPr>
          <a:xfrm>
            <a:off x="2634272" y="3352448"/>
            <a:ext cx="646331" cy="369332"/>
          </a:xfrm>
          <a:prstGeom prst="rect">
            <a:avLst/>
          </a:prstGeom>
          <a:noFill/>
        </p:spPr>
        <p:txBody>
          <a:bodyPr wrap="none" rtlCol="0">
            <a:spAutoFit/>
          </a:bodyPr>
          <a:lstStyle/>
          <a:p>
            <a:r>
              <a:rPr lang="en-US" dirty="0" smtClean="0"/>
              <a:t>April</a:t>
            </a:r>
            <a:endParaRPr lang="en-US" dirty="0"/>
          </a:p>
        </p:txBody>
      </p:sp>
      <p:cxnSp>
        <p:nvCxnSpPr>
          <p:cNvPr id="18" name="Straight Connector 17"/>
          <p:cNvCxnSpPr/>
          <p:nvPr/>
        </p:nvCxnSpPr>
        <p:spPr>
          <a:xfrm>
            <a:off x="3563706" y="4295723"/>
            <a:ext cx="1165579"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 Box 7"/>
          <p:cNvSpPr txBox="1">
            <a:spLocks noChangeArrowheads="1"/>
          </p:cNvSpPr>
          <p:nvPr/>
        </p:nvSpPr>
        <p:spPr bwMode="auto">
          <a:xfrm>
            <a:off x="3328377" y="4412083"/>
            <a:ext cx="1633537" cy="461665"/>
          </a:xfrm>
          <a:prstGeom prst="rect">
            <a:avLst/>
          </a:prstGeom>
          <a:solidFill>
            <a:srgbClr val="333333">
              <a:alpha val="0"/>
            </a:srgbClr>
          </a:solidFill>
          <a:ln w="12700" cap="sq">
            <a:noFill/>
            <a:miter lim="800000"/>
            <a:headEnd type="none" w="sm" len="sm"/>
            <a:tailEnd type="none" w="sm" len="sm"/>
          </a:ln>
        </p:spPr>
        <p:txBody>
          <a:bodyPr wrap="square">
            <a:spAutoFit/>
          </a:bodyPr>
          <a:lstStyle/>
          <a:p>
            <a:pPr algn="ctr">
              <a:spcBef>
                <a:spcPct val="50000"/>
              </a:spcBef>
            </a:pPr>
            <a:r>
              <a:rPr lang="en-US" sz="2400" b="1" dirty="0" smtClean="0">
                <a:solidFill>
                  <a:srgbClr val="FFFF99"/>
                </a:solidFill>
                <a:latin typeface="Comic Sans MS" pitchFamily="66" charset="0"/>
              </a:rPr>
              <a:t>360</a:t>
            </a:r>
            <a:r>
              <a:rPr lang="en-US" sz="2400" b="1" dirty="0">
                <a:solidFill>
                  <a:srgbClr val="FFFF99"/>
                </a:solidFill>
                <a:latin typeface="Kristen ITC" pitchFamily="66" charset="0"/>
              </a:rPr>
              <a:t> °</a:t>
            </a:r>
            <a:endParaRPr lang="en-US" sz="2400" b="1" dirty="0">
              <a:solidFill>
                <a:srgbClr val="FFFF99"/>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ounded Rectangle 10"/>
          <p:cNvSpPr/>
          <p:nvPr/>
        </p:nvSpPr>
        <p:spPr>
          <a:xfrm>
            <a:off x="5712370" y="134004"/>
            <a:ext cx="3352800" cy="5657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580" name="Picture 44" descr="cd"/>
          <p:cNvPicPr>
            <a:picLocks noChangeAspect="1" noChangeArrowheads="1"/>
          </p:cNvPicPr>
          <p:nvPr/>
        </p:nvPicPr>
        <p:blipFill>
          <a:blip r:embed="rId2" cstate="print"/>
          <a:srcRect/>
          <a:stretch>
            <a:fillRect/>
          </a:stretch>
        </p:blipFill>
        <p:spPr bwMode="auto">
          <a:xfrm>
            <a:off x="381000" y="1057275"/>
            <a:ext cx="5029200" cy="4962525"/>
          </a:xfrm>
          <a:prstGeom prst="rect">
            <a:avLst/>
          </a:prstGeom>
          <a:noFill/>
          <a:ln w="9525">
            <a:noFill/>
            <a:miter lim="800000"/>
            <a:headEnd/>
            <a:tailEnd/>
          </a:ln>
        </p:spPr>
      </p:pic>
      <p:pic>
        <p:nvPicPr>
          <p:cNvPr id="193583" name="Picture 47" descr="j0290904[1]"/>
          <p:cNvPicPr>
            <a:picLocks noChangeAspect="1" noChangeArrowheads="1"/>
          </p:cNvPicPr>
          <p:nvPr/>
        </p:nvPicPr>
        <p:blipFill>
          <a:blip r:embed="rId3" cstate="screen">
            <a:extLst>
              <a:ext uri="{28A0092B-C50C-407E-A947-70E740481C1C}">
                <a14:useLocalDpi xmlns:a14="http://schemas.microsoft.com/office/drawing/2010/main"/>
              </a:ext>
            </a:extLst>
          </a:blip>
          <a:srcRect l="-88434"/>
          <a:stretch>
            <a:fillRect/>
          </a:stretch>
        </p:blipFill>
        <p:spPr bwMode="auto">
          <a:xfrm rot="180000">
            <a:off x="58738" y="-12700"/>
            <a:ext cx="5641975" cy="4051300"/>
          </a:xfrm>
          <a:prstGeom prst="rect">
            <a:avLst/>
          </a:prstGeom>
          <a:noFill/>
          <a:ln w="9525">
            <a:noFill/>
            <a:miter lim="800000"/>
            <a:headEnd/>
            <a:tailEnd/>
          </a:ln>
        </p:spPr>
      </p:pic>
      <p:pic>
        <p:nvPicPr>
          <p:cNvPr id="193563" name="Picture 27" descr="j0437094[1]"/>
          <p:cNvPicPr>
            <a:picLocks noChangeAspect="1" noChangeArrowheads="1"/>
          </p:cNvPicPr>
          <p:nvPr/>
        </p:nvPicPr>
        <p:blipFill>
          <a:blip r:embed="rId4" cstate="print"/>
          <a:srcRect/>
          <a:stretch>
            <a:fillRect/>
          </a:stretch>
        </p:blipFill>
        <p:spPr bwMode="auto">
          <a:xfrm>
            <a:off x="914400" y="1524000"/>
            <a:ext cx="4038600" cy="4038600"/>
          </a:xfrm>
          <a:prstGeom prst="rect">
            <a:avLst/>
          </a:prstGeom>
          <a:noFill/>
          <a:ln w="9525">
            <a:noFill/>
            <a:miter lim="800000"/>
            <a:headEnd/>
            <a:tailEnd/>
          </a:ln>
        </p:spPr>
      </p:pic>
      <p:sp>
        <p:nvSpPr>
          <p:cNvPr id="56323" name="Rectangle 3"/>
          <p:cNvSpPr>
            <a:spLocks noGrp="1" noChangeArrowheads="1"/>
          </p:cNvSpPr>
          <p:nvPr>
            <p:ph type="title" idx="4294967295"/>
          </p:nvPr>
        </p:nvSpPr>
        <p:spPr>
          <a:xfrm>
            <a:off x="1143000" y="609600"/>
            <a:ext cx="7315200" cy="1143000"/>
          </a:xfrm>
        </p:spPr>
        <p:txBody>
          <a:bodyPr/>
          <a:lstStyle/>
          <a:p>
            <a:pPr eaLnBrk="1" hangingPunct="1">
              <a:defRPr/>
            </a:pPr>
            <a:r>
              <a:rPr lang="en-US">
                <a:solidFill>
                  <a:srgbClr val="FDF7A5"/>
                </a:solidFill>
              </a:rPr>
              <a:t> </a:t>
            </a:r>
          </a:p>
        </p:txBody>
      </p:sp>
      <p:sp>
        <p:nvSpPr>
          <p:cNvPr id="56325" name="Rectangle 5"/>
          <p:cNvSpPr>
            <a:spLocks noChangeArrowheads="1"/>
          </p:cNvSpPr>
          <p:nvPr/>
        </p:nvSpPr>
        <p:spPr bwMode="auto">
          <a:xfrm>
            <a:off x="5981700" y="393700"/>
            <a:ext cx="2933700" cy="4787900"/>
          </a:xfrm>
          <a:prstGeom prst="rect">
            <a:avLst/>
          </a:prstGeom>
          <a:noFill/>
          <a:ln w="9525">
            <a:noFill/>
            <a:miter lim="800000"/>
            <a:headEnd/>
            <a:tailEnd/>
          </a:ln>
          <a:effectLst/>
        </p:spPr>
        <p:txBody>
          <a:bodyPr/>
          <a:lstStyle/>
          <a:p>
            <a:pPr>
              <a:lnSpc>
                <a:spcPct val="95000"/>
              </a:lnSpc>
              <a:spcBef>
                <a:spcPct val="30000"/>
              </a:spcBef>
              <a:defRPr/>
            </a:pPr>
            <a:r>
              <a:rPr kumimoji="1" lang="en-US" sz="2000" dirty="0">
                <a:solidFill>
                  <a:srgbClr val="000000"/>
                </a:solidFill>
                <a:latin typeface="Franklin Gothic Medium" pitchFamily="34" charset="0"/>
              </a:rPr>
              <a:t>6</a:t>
            </a:r>
            <a:r>
              <a:rPr kumimoji="1" lang="en-US" sz="2000" dirty="0" smtClean="0">
                <a:solidFill>
                  <a:srgbClr val="000000"/>
                </a:solidFill>
                <a:latin typeface="Franklin Gothic Medium" pitchFamily="34" charset="0"/>
              </a:rPr>
              <a:t>. </a:t>
            </a:r>
            <a:r>
              <a:rPr kumimoji="1" lang="en-US" sz="2000" dirty="0">
                <a:solidFill>
                  <a:srgbClr val="000000"/>
                </a:solidFill>
                <a:latin typeface="Franklin Gothic Medium" pitchFamily="34" charset="0"/>
              </a:rPr>
              <a:t>Draw a circle.</a:t>
            </a:r>
            <a:r>
              <a:rPr kumimoji="1" lang="en-US" sz="2000" dirty="0">
                <a:solidFill>
                  <a:srgbClr val="000000"/>
                </a:solidFill>
                <a:effectLst>
                  <a:outerShdw blurRad="38100" dist="38100" dir="2700000" algn="tl">
                    <a:srgbClr val="C0C0C0"/>
                  </a:outerShdw>
                </a:effectLst>
                <a:latin typeface="Franklin Gothic Medium" pitchFamily="34" charset="0"/>
              </a:rPr>
              <a:t> </a:t>
            </a:r>
          </a:p>
          <a:p>
            <a:pPr>
              <a:spcBef>
                <a:spcPct val="45000"/>
              </a:spcBef>
              <a:defRPr/>
            </a:pPr>
            <a:r>
              <a:rPr kumimoji="1" lang="en-US" sz="2000" dirty="0">
                <a:solidFill>
                  <a:srgbClr val="000000"/>
                </a:solidFill>
                <a:latin typeface="Franklin Gothic Medium" pitchFamily="34" charset="0"/>
              </a:rPr>
              <a:t>Use a mathematical compass to draw a circle</a:t>
            </a:r>
            <a:r>
              <a:rPr kumimoji="1" lang="en-US" sz="2000" dirty="0" smtClean="0">
                <a:solidFill>
                  <a:srgbClr val="000000"/>
                </a:solidFill>
                <a:latin typeface="Franklin Gothic Medium" pitchFamily="34" charset="0"/>
              </a:rPr>
              <a:t>.</a:t>
            </a:r>
          </a:p>
          <a:p>
            <a:pPr>
              <a:spcBef>
                <a:spcPct val="45000"/>
              </a:spcBef>
              <a:defRPr/>
            </a:pPr>
            <a:endParaRPr kumimoji="1" lang="en-US" sz="2000" dirty="0">
              <a:solidFill>
                <a:srgbClr val="000000"/>
              </a:solidFill>
              <a:latin typeface="Franklin Gothic Medium" pitchFamily="34" charset="0"/>
            </a:endParaRPr>
          </a:p>
          <a:p>
            <a:pPr>
              <a:spcBef>
                <a:spcPct val="45000"/>
              </a:spcBef>
              <a:defRPr/>
            </a:pPr>
            <a:r>
              <a:rPr kumimoji="1" lang="en-US" sz="2000" dirty="0" smtClean="0">
                <a:solidFill>
                  <a:srgbClr val="0070C0"/>
                </a:solidFill>
                <a:latin typeface="Franklin Gothic Medium" pitchFamily="34" charset="0"/>
              </a:rPr>
              <a:t>If </a:t>
            </a:r>
            <a:r>
              <a:rPr kumimoji="1" lang="en-US" sz="2000" dirty="0">
                <a:solidFill>
                  <a:srgbClr val="0070C0"/>
                </a:solidFill>
                <a:latin typeface="Franklin Gothic Medium" pitchFamily="34" charset="0"/>
              </a:rPr>
              <a:t>you don't have a compass, try tracing something round such as a lid or a CD. </a:t>
            </a:r>
            <a:endParaRPr kumimoji="1" lang="en-US" sz="2000" dirty="0" smtClean="0">
              <a:solidFill>
                <a:srgbClr val="0070C0"/>
              </a:solidFill>
              <a:latin typeface="Franklin Gothic Medium" pitchFamily="34" charset="0"/>
            </a:endParaRPr>
          </a:p>
          <a:p>
            <a:pPr>
              <a:spcBef>
                <a:spcPct val="45000"/>
              </a:spcBef>
              <a:defRPr/>
            </a:pPr>
            <a:r>
              <a:rPr kumimoji="1" lang="en-US" sz="2000" dirty="0" smtClean="0">
                <a:solidFill>
                  <a:srgbClr val="0070C0"/>
                </a:solidFill>
                <a:latin typeface="Franklin Gothic Medium" pitchFamily="34" charset="0"/>
              </a:rPr>
              <a:t>Creating a dot with the compass makes it easier to find the center in the next step.</a:t>
            </a:r>
            <a:endParaRPr kumimoji="1" lang="en-US" sz="2000" dirty="0">
              <a:solidFill>
                <a:srgbClr val="0070C0"/>
              </a:solidFill>
              <a:latin typeface="Franklin Gothic Medium" pitchFamily="34" charset="0"/>
            </a:endParaRPr>
          </a:p>
        </p:txBody>
      </p:sp>
      <p:sp>
        <p:nvSpPr>
          <p:cNvPr id="193584" name="Oval 48"/>
          <p:cNvSpPr>
            <a:spLocks noChangeAspect="1" noChangeArrowheads="1"/>
          </p:cNvSpPr>
          <p:nvPr/>
        </p:nvSpPr>
        <p:spPr bwMode="auto">
          <a:xfrm>
            <a:off x="533400" y="1601788"/>
            <a:ext cx="4799013" cy="4799012"/>
          </a:xfrm>
          <a:prstGeom prst="ellipse">
            <a:avLst/>
          </a:prstGeom>
          <a:noFill/>
          <a:ln w="28575">
            <a:solidFill>
              <a:srgbClr val="355113"/>
            </a:solidFill>
            <a:round/>
            <a:headEnd/>
            <a:tailEnd/>
          </a:ln>
          <a:effectLst>
            <a:prstShdw prst="shdw17" dist="17961" dir="2700000">
              <a:srgbClr val="20310B">
                <a:alpha val="50000"/>
              </a:srgbClr>
            </a:prstShdw>
          </a:effectLst>
        </p:spPr>
        <p:txBody>
          <a:bodyPr wrap="none" anchor="ctr"/>
          <a:lstStyle/>
          <a:p>
            <a:endParaRPr lang="en-US">
              <a:solidFill>
                <a:srgbClr val="000000"/>
              </a:solidFill>
            </a:endParaRPr>
          </a:p>
        </p:txBody>
      </p:sp>
      <p:sp>
        <p:nvSpPr>
          <p:cNvPr id="193587" name="Text Box 51"/>
          <p:cNvSpPr txBox="1">
            <a:spLocks noChangeArrowheads="1"/>
          </p:cNvSpPr>
          <p:nvPr/>
        </p:nvSpPr>
        <p:spPr bwMode="auto">
          <a:xfrm>
            <a:off x="2819400" y="3659188"/>
            <a:ext cx="273050" cy="51911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a:solidFill>
                  <a:srgbClr val="355113"/>
                </a:solidFill>
                <a:latin typeface="Franklin Gothic Book" pitchFamily="34" charset="0"/>
              </a:rPr>
              <a:t>.</a:t>
            </a:r>
          </a:p>
        </p:txBody>
      </p:sp>
      <p:sp>
        <p:nvSpPr>
          <p:cNvPr id="12" name="Right Arrow 11">
            <a:hlinkClick r:id="rId5"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1000"/>
                                        <p:tgtEl>
                                          <p:spTgt spid="193563"/>
                                        </p:tgtEl>
                                      </p:cBhvr>
                                    </p:animEffect>
                                    <p:set>
                                      <p:cBhvr>
                                        <p:cTn id="7" dur="1" fill="hold">
                                          <p:stCondLst>
                                            <p:cond delay="999"/>
                                          </p:stCondLst>
                                        </p:cTn>
                                        <p:tgtEl>
                                          <p:spTgt spid="193563"/>
                                        </p:tgtEl>
                                        <p:attrNameLst>
                                          <p:attrName>style.visibility</p:attrName>
                                        </p:attrNameLst>
                                      </p:cBhvr>
                                      <p:to>
                                        <p:strVal val="hidden"/>
                                      </p:to>
                                    </p:set>
                                  </p:childTnLst>
                                </p:cTn>
                              </p:par>
                            </p:childTnLst>
                          </p:cTn>
                        </p:par>
                        <p:par>
                          <p:cTn id="8" fill="hold">
                            <p:stCondLst>
                              <p:cond delay="3000"/>
                            </p:stCondLst>
                            <p:childTnLst>
                              <p:par>
                                <p:cTn id="9" presetID="17" presetClass="entr" presetSubtype="10" fill="hold" nodeType="afterEffect">
                                  <p:stCondLst>
                                    <p:cond delay="0"/>
                                  </p:stCondLst>
                                  <p:childTnLst>
                                    <p:set>
                                      <p:cBhvr>
                                        <p:cTn id="10" dur="1" fill="hold">
                                          <p:stCondLst>
                                            <p:cond delay="0"/>
                                          </p:stCondLst>
                                        </p:cTn>
                                        <p:tgtEl>
                                          <p:spTgt spid="193580"/>
                                        </p:tgtEl>
                                        <p:attrNameLst>
                                          <p:attrName>style.visibility</p:attrName>
                                        </p:attrNameLst>
                                      </p:cBhvr>
                                      <p:to>
                                        <p:strVal val="visible"/>
                                      </p:to>
                                    </p:set>
                                    <p:anim calcmode="lin" valueType="num">
                                      <p:cBhvr>
                                        <p:cTn id="11" dur="500" fill="hold"/>
                                        <p:tgtEl>
                                          <p:spTgt spid="193580"/>
                                        </p:tgtEl>
                                        <p:attrNameLst>
                                          <p:attrName>ppt_w</p:attrName>
                                        </p:attrNameLst>
                                      </p:cBhvr>
                                      <p:tavLst>
                                        <p:tav tm="0">
                                          <p:val>
                                            <p:fltVal val="0"/>
                                          </p:val>
                                        </p:tav>
                                        <p:tav tm="100000">
                                          <p:val>
                                            <p:strVal val="#ppt_w"/>
                                          </p:val>
                                        </p:tav>
                                      </p:tavLst>
                                    </p:anim>
                                    <p:anim calcmode="lin" valueType="num">
                                      <p:cBhvr>
                                        <p:cTn id="12" dur="500" fill="hold"/>
                                        <p:tgtEl>
                                          <p:spTgt spid="193580"/>
                                        </p:tgtEl>
                                        <p:attrNameLst>
                                          <p:attrName>ppt_h</p:attrName>
                                        </p:attrNameLst>
                                      </p:cBhvr>
                                      <p:tavLst>
                                        <p:tav tm="0">
                                          <p:val>
                                            <p:strVal val="#ppt_h"/>
                                          </p:val>
                                        </p:tav>
                                        <p:tav tm="100000">
                                          <p:val>
                                            <p:strVal val="#ppt_h"/>
                                          </p:val>
                                        </p:tav>
                                      </p:tavLst>
                                    </p:anim>
                                  </p:childTnLst>
                                </p:cTn>
                              </p:par>
                              <p:par>
                                <p:cTn id="13" presetID="53" presetClass="exit" presetSubtype="0" fill="hold" nodeType="withEffect">
                                  <p:stCondLst>
                                    <p:cond delay="1250"/>
                                  </p:stCondLst>
                                  <p:childTnLst>
                                    <p:anim calcmode="lin" valueType="num">
                                      <p:cBhvr>
                                        <p:cTn id="14" dur="500"/>
                                        <p:tgtEl>
                                          <p:spTgt spid="193580"/>
                                        </p:tgtEl>
                                        <p:attrNameLst>
                                          <p:attrName>ppt_w</p:attrName>
                                        </p:attrNameLst>
                                      </p:cBhvr>
                                      <p:tavLst>
                                        <p:tav tm="0">
                                          <p:val>
                                            <p:strVal val="ppt_w"/>
                                          </p:val>
                                        </p:tav>
                                        <p:tav tm="100000">
                                          <p:val>
                                            <p:fltVal val="0"/>
                                          </p:val>
                                        </p:tav>
                                      </p:tavLst>
                                    </p:anim>
                                    <p:anim calcmode="lin" valueType="num">
                                      <p:cBhvr>
                                        <p:cTn id="15" dur="500"/>
                                        <p:tgtEl>
                                          <p:spTgt spid="193580"/>
                                        </p:tgtEl>
                                        <p:attrNameLst>
                                          <p:attrName>ppt_h</p:attrName>
                                        </p:attrNameLst>
                                      </p:cBhvr>
                                      <p:tavLst>
                                        <p:tav tm="0">
                                          <p:val>
                                            <p:strVal val="ppt_h"/>
                                          </p:val>
                                        </p:tav>
                                        <p:tav tm="100000">
                                          <p:val>
                                            <p:fltVal val="0"/>
                                          </p:val>
                                        </p:tav>
                                      </p:tavLst>
                                    </p:anim>
                                    <p:animEffect transition="out" filter="fade">
                                      <p:cBhvr>
                                        <p:cTn id="16" dur="500"/>
                                        <p:tgtEl>
                                          <p:spTgt spid="193580"/>
                                        </p:tgtEl>
                                      </p:cBhvr>
                                    </p:animEffect>
                                    <p:set>
                                      <p:cBhvr>
                                        <p:cTn id="17" dur="1" fill="hold">
                                          <p:stCondLst>
                                            <p:cond delay="499"/>
                                          </p:stCondLst>
                                        </p:cTn>
                                        <p:tgtEl>
                                          <p:spTgt spid="193580"/>
                                        </p:tgtEl>
                                        <p:attrNameLst>
                                          <p:attrName>style.visibility</p:attrName>
                                        </p:attrNameLst>
                                      </p:cBhvr>
                                      <p:to>
                                        <p:strVal val="hidden"/>
                                      </p:to>
                                    </p:set>
                                  </p:childTnLst>
                                </p:cTn>
                              </p:par>
                            </p:childTnLst>
                          </p:cTn>
                        </p:par>
                        <p:par>
                          <p:cTn id="18" fill="hold">
                            <p:stCondLst>
                              <p:cond delay="4750"/>
                            </p:stCondLst>
                            <p:childTnLst>
                              <p:par>
                                <p:cTn id="19" presetID="51" presetClass="entr" presetSubtype="0" fill="hold" grpId="0" nodeType="afterEffect">
                                  <p:stCondLst>
                                    <p:cond delay="250"/>
                                  </p:stCondLst>
                                  <p:childTnLst>
                                    <p:set>
                                      <p:cBhvr>
                                        <p:cTn id="20" dur="1" fill="hold">
                                          <p:stCondLst>
                                            <p:cond delay="0"/>
                                          </p:stCondLst>
                                        </p:cTn>
                                        <p:tgtEl>
                                          <p:spTgt spid="193587"/>
                                        </p:tgtEl>
                                        <p:attrNameLst>
                                          <p:attrName>style.visibility</p:attrName>
                                        </p:attrNameLst>
                                      </p:cBhvr>
                                      <p:to>
                                        <p:strVal val="visible"/>
                                      </p:to>
                                    </p:set>
                                    <p:animEffect transition="in" filter="fade">
                                      <p:cBhvr>
                                        <p:cTn id="21" dur="192" decel="100000"/>
                                        <p:tgtEl>
                                          <p:spTgt spid="193587"/>
                                        </p:tgtEl>
                                      </p:cBhvr>
                                    </p:animEffect>
                                    <p:animScale>
                                      <p:cBhvr>
                                        <p:cTn id="22" dur="192" decel="100000"/>
                                        <p:tgtEl>
                                          <p:spTgt spid="193587"/>
                                        </p:tgtEl>
                                      </p:cBhvr>
                                      <p:from x="10000" y="10000"/>
                                      <p:to x="200000" y="450000"/>
                                    </p:animScale>
                                    <p:animScale>
                                      <p:cBhvr>
                                        <p:cTn id="23" dur="308" accel="100000" fill="hold">
                                          <p:stCondLst>
                                            <p:cond delay="192"/>
                                          </p:stCondLst>
                                        </p:cTn>
                                        <p:tgtEl>
                                          <p:spTgt spid="193587"/>
                                        </p:tgtEl>
                                      </p:cBhvr>
                                      <p:from x="200000" y="450000"/>
                                      <p:to x="100000" y="100000"/>
                                    </p:animScale>
                                    <p:set>
                                      <p:cBhvr>
                                        <p:cTn id="24" dur="192" fill="hold"/>
                                        <p:tgtEl>
                                          <p:spTgt spid="193587"/>
                                        </p:tgtEl>
                                        <p:attrNameLst>
                                          <p:attrName>ppt_x</p:attrName>
                                        </p:attrNameLst>
                                      </p:cBhvr>
                                      <p:to>
                                        <p:strVal val="(0.5)"/>
                                      </p:to>
                                    </p:set>
                                    <p:anim from="(0.5)" to="(#ppt_x)" calcmode="lin" valueType="num">
                                      <p:cBhvr>
                                        <p:cTn id="25" dur="308" accel="100000" fill="hold">
                                          <p:stCondLst>
                                            <p:cond delay="192"/>
                                          </p:stCondLst>
                                        </p:cTn>
                                        <p:tgtEl>
                                          <p:spTgt spid="193587"/>
                                        </p:tgtEl>
                                        <p:attrNameLst>
                                          <p:attrName>ppt_x</p:attrName>
                                        </p:attrNameLst>
                                      </p:cBhvr>
                                    </p:anim>
                                    <p:set>
                                      <p:cBhvr>
                                        <p:cTn id="26" dur="192" fill="hold"/>
                                        <p:tgtEl>
                                          <p:spTgt spid="193587"/>
                                        </p:tgtEl>
                                        <p:attrNameLst>
                                          <p:attrName>ppt_y</p:attrName>
                                        </p:attrNameLst>
                                      </p:cBhvr>
                                      <p:to>
                                        <p:strVal val="(#ppt_y+0.4)"/>
                                      </p:to>
                                    </p:set>
                                    <p:anim from="(#ppt_y+0.4)" to="(#ppt_y)" calcmode="lin" valueType="num">
                                      <p:cBhvr>
                                        <p:cTn id="27" dur="308" accel="100000" fill="hold">
                                          <p:stCondLst>
                                            <p:cond delay="192"/>
                                          </p:stCondLst>
                                        </p:cTn>
                                        <p:tgtEl>
                                          <p:spTgt spid="193587"/>
                                        </p:tgtEl>
                                        <p:attrNameLst>
                                          <p:attrName>ppt_y</p:attrName>
                                        </p:attrNameLst>
                                      </p:cBhvr>
                                    </p:anim>
                                  </p:childTnLst>
                                </p:cTn>
                              </p:par>
                            </p:childTnLst>
                          </p:cTn>
                        </p:par>
                        <p:par>
                          <p:cTn id="28" fill="hold">
                            <p:stCondLst>
                              <p:cond delay="5500"/>
                            </p:stCondLst>
                            <p:childTnLst>
                              <p:par>
                                <p:cTn id="29" presetID="19" presetClass="entr" presetSubtype="10" fill="hold" nodeType="afterEffect">
                                  <p:stCondLst>
                                    <p:cond delay="250"/>
                                  </p:stCondLst>
                                  <p:childTnLst>
                                    <p:set>
                                      <p:cBhvr>
                                        <p:cTn id="30" dur="1" fill="hold">
                                          <p:stCondLst>
                                            <p:cond delay="0"/>
                                          </p:stCondLst>
                                        </p:cTn>
                                        <p:tgtEl>
                                          <p:spTgt spid="193583"/>
                                        </p:tgtEl>
                                        <p:attrNameLst>
                                          <p:attrName>style.visibility</p:attrName>
                                        </p:attrNameLst>
                                      </p:cBhvr>
                                      <p:to>
                                        <p:strVal val="visible"/>
                                      </p:to>
                                    </p:set>
                                    <p:anim calcmode="lin" valueType="num">
                                      <p:cBhvr>
                                        <p:cTn id="31" dur="5000" fill="hold"/>
                                        <p:tgtEl>
                                          <p:spTgt spid="193583"/>
                                        </p:tgtEl>
                                        <p:attrNameLst>
                                          <p:attrName>ppt_w</p:attrName>
                                        </p:attrNameLst>
                                      </p:cBhvr>
                                      <p:tavLst>
                                        <p:tav tm="0" fmla="#ppt_w*sin(2.5*pi*$)">
                                          <p:val>
                                            <p:fltVal val="0"/>
                                          </p:val>
                                        </p:tav>
                                        <p:tav tm="100000">
                                          <p:val>
                                            <p:fltVal val="1"/>
                                          </p:val>
                                        </p:tav>
                                      </p:tavLst>
                                    </p:anim>
                                    <p:anim calcmode="lin" valueType="num">
                                      <p:cBhvr>
                                        <p:cTn id="32" dur="5000" fill="hold"/>
                                        <p:tgtEl>
                                          <p:spTgt spid="193583"/>
                                        </p:tgtEl>
                                        <p:attrNameLst>
                                          <p:attrName>ppt_h</p:attrName>
                                        </p:attrNameLst>
                                      </p:cBhvr>
                                      <p:tavLst>
                                        <p:tav tm="0">
                                          <p:val>
                                            <p:strVal val="#ppt_h"/>
                                          </p:val>
                                        </p:tav>
                                        <p:tav tm="100000">
                                          <p:val>
                                            <p:strVal val="#ppt_h"/>
                                          </p:val>
                                        </p:tav>
                                      </p:tavLst>
                                    </p:anim>
                                  </p:childTnLst>
                                </p:cTn>
                              </p:par>
                            </p:childTnLst>
                          </p:cTn>
                        </p:par>
                        <p:par>
                          <p:cTn id="33" fill="hold">
                            <p:stCondLst>
                              <p:cond delay="10750"/>
                            </p:stCondLst>
                            <p:childTnLst>
                              <p:par>
                                <p:cTn id="34" presetID="21" presetClass="entr" presetSubtype="1" fill="hold" grpId="0" nodeType="afterEffect">
                                  <p:stCondLst>
                                    <p:cond delay="1000"/>
                                  </p:stCondLst>
                                  <p:childTnLst>
                                    <p:set>
                                      <p:cBhvr>
                                        <p:cTn id="35" dur="1" fill="hold">
                                          <p:stCondLst>
                                            <p:cond delay="0"/>
                                          </p:stCondLst>
                                        </p:cTn>
                                        <p:tgtEl>
                                          <p:spTgt spid="193584"/>
                                        </p:tgtEl>
                                        <p:attrNameLst>
                                          <p:attrName>style.visibility</p:attrName>
                                        </p:attrNameLst>
                                      </p:cBhvr>
                                      <p:to>
                                        <p:strVal val="visible"/>
                                      </p:to>
                                    </p:set>
                                    <p:animEffect transition="in" filter="wheel(1)">
                                      <p:cBhvr>
                                        <p:cTn id="36" dur="3000"/>
                                        <p:tgtEl>
                                          <p:spTgt spid="193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84" grpId="0" animBg="1"/>
      <p:bldP spid="19358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5712370" y="134004"/>
            <a:ext cx="3352800" cy="57333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9" name="Line 15"/>
          <p:cNvSpPr>
            <a:spLocks noChangeShapeType="1"/>
          </p:cNvSpPr>
          <p:nvPr/>
        </p:nvSpPr>
        <p:spPr bwMode="auto">
          <a:xfrm flipV="1">
            <a:off x="2932113" y="1600200"/>
            <a:ext cx="0" cy="2438400"/>
          </a:xfrm>
          <a:prstGeom prst="line">
            <a:avLst/>
          </a:prstGeom>
          <a:noFill/>
          <a:ln w="22225">
            <a:solidFill>
              <a:srgbClr val="355113"/>
            </a:solidFill>
            <a:round/>
            <a:headEnd/>
            <a:tailEnd/>
          </a:ln>
          <a:effectLst>
            <a:prstShdw prst="shdw17" dist="17961" dir="2700000">
              <a:srgbClr val="20310B">
                <a:alpha val="50000"/>
              </a:srgbClr>
            </a:prstShdw>
          </a:effectLst>
        </p:spPr>
        <p:txBody>
          <a:bodyPr/>
          <a:lstStyle/>
          <a:p>
            <a:endParaRPr lang="en-US"/>
          </a:p>
        </p:txBody>
      </p:sp>
      <p:sp>
        <p:nvSpPr>
          <p:cNvPr id="166917" name="Oval 19"/>
          <p:cNvSpPr>
            <a:spLocks noChangeAspect="1" noChangeArrowheads="1"/>
          </p:cNvSpPr>
          <p:nvPr/>
        </p:nvSpPr>
        <p:spPr bwMode="auto">
          <a:xfrm>
            <a:off x="533400" y="1600200"/>
            <a:ext cx="4799013" cy="4799013"/>
          </a:xfrm>
          <a:prstGeom prst="ellipse">
            <a:avLst/>
          </a:prstGeom>
          <a:noFill/>
          <a:ln w="28575">
            <a:solidFill>
              <a:srgbClr val="355113"/>
            </a:solidFill>
            <a:round/>
            <a:headEnd/>
            <a:tailEnd/>
          </a:ln>
          <a:effectLst>
            <a:prstShdw prst="shdw17" dist="17961" dir="2700000">
              <a:srgbClr val="20310B">
                <a:alpha val="50000"/>
              </a:srgbClr>
            </a:prstShdw>
          </a:effectLst>
        </p:spPr>
        <p:txBody>
          <a:bodyPr wrap="none" anchor="ctr"/>
          <a:lstStyle/>
          <a:p>
            <a:endParaRPr lang="en-US">
              <a:solidFill>
                <a:srgbClr val="000000"/>
              </a:solidFill>
            </a:endParaRPr>
          </a:p>
        </p:txBody>
      </p:sp>
      <p:sp>
        <p:nvSpPr>
          <p:cNvPr id="195604" name="Text Box 20"/>
          <p:cNvSpPr txBox="1">
            <a:spLocks noChangeArrowheads="1"/>
          </p:cNvSpPr>
          <p:nvPr/>
        </p:nvSpPr>
        <p:spPr bwMode="auto">
          <a:xfrm>
            <a:off x="2819400" y="3657600"/>
            <a:ext cx="273050" cy="51911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a:solidFill>
                  <a:srgbClr val="355113"/>
                </a:solidFill>
                <a:latin typeface="Franklin Gothic Book" pitchFamily="34" charset="0"/>
              </a:rPr>
              <a:t>.</a:t>
            </a:r>
          </a:p>
        </p:txBody>
      </p:sp>
      <p:sp>
        <p:nvSpPr>
          <p:cNvPr id="56323" name="Rectangle 3"/>
          <p:cNvSpPr>
            <a:spLocks noGrp="1" noChangeArrowheads="1"/>
          </p:cNvSpPr>
          <p:nvPr>
            <p:ph type="title" idx="4294967295"/>
          </p:nvPr>
        </p:nvSpPr>
        <p:spPr>
          <a:xfrm>
            <a:off x="1143000" y="609600"/>
            <a:ext cx="7315200" cy="1143000"/>
          </a:xfrm>
        </p:spPr>
        <p:txBody>
          <a:bodyPr/>
          <a:lstStyle/>
          <a:p>
            <a:pPr eaLnBrk="1" hangingPunct="1">
              <a:defRPr/>
            </a:pPr>
            <a:r>
              <a:rPr lang="en-US" dirty="0">
                <a:solidFill>
                  <a:srgbClr val="FDF7A5"/>
                </a:solidFill>
              </a:rPr>
              <a:t> </a:t>
            </a:r>
          </a:p>
        </p:txBody>
      </p:sp>
      <p:sp>
        <p:nvSpPr>
          <p:cNvPr id="56325" name="Rectangle 5"/>
          <p:cNvSpPr>
            <a:spLocks noChangeArrowheads="1"/>
          </p:cNvSpPr>
          <p:nvPr/>
        </p:nvSpPr>
        <p:spPr bwMode="auto">
          <a:xfrm>
            <a:off x="5943600" y="393700"/>
            <a:ext cx="2933700" cy="4787900"/>
          </a:xfrm>
          <a:prstGeom prst="rect">
            <a:avLst/>
          </a:prstGeom>
          <a:noFill/>
          <a:ln w="9525">
            <a:noFill/>
            <a:miter lim="800000"/>
            <a:headEnd/>
            <a:tailEnd/>
          </a:ln>
          <a:effectLst/>
        </p:spPr>
        <p:txBody>
          <a:bodyPr/>
          <a:lstStyle/>
          <a:p>
            <a:pPr>
              <a:lnSpc>
                <a:spcPct val="95000"/>
              </a:lnSpc>
              <a:spcBef>
                <a:spcPct val="30000"/>
              </a:spcBef>
              <a:defRPr/>
            </a:pPr>
            <a:r>
              <a:rPr kumimoji="1" lang="en-US" sz="2000" dirty="0">
                <a:solidFill>
                  <a:srgbClr val="000000"/>
                </a:solidFill>
                <a:latin typeface="Franklin Gothic Medium" pitchFamily="34" charset="0"/>
              </a:rPr>
              <a:t>7</a:t>
            </a:r>
            <a:r>
              <a:rPr kumimoji="1" lang="en-US" sz="2000" dirty="0" smtClean="0">
                <a:solidFill>
                  <a:srgbClr val="000000"/>
                </a:solidFill>
                <a:latin typeface="Franklin Gothic Medium" pitchFamily="34" charset="0"/>
              </a:rPr>
              <a:t>. </a:t>
            </a:r>
            <a:r>
              <a:rPr kumimoji="1" lang="en-US" sz="2000" dirty="0">
                <a:solidFill>
                  <a:srgbClr val="000000"/>
                </a:solidFill>
                <a:latin typeface="Franklin Gothic Medium" pitchFamily="34" charset="0"/>
              </a:rPr>
              <a:t>Draw a</a:t>
            </a:r>
            <a:r>
              <a:rPr kumimoji="1" lang="en-US" sz="2000" dirty="0" smtClean="0">
                <a:solidFill>
                  <a:srgbClr val="000000"/>
                </a:solidFill>
                <a:latin typeface="Franklin Gothic Medium" pitchFamily="34" charset="0"/>
              </a:rPr>
              <a:t> </a:t>
            </a:r>
            <a:r>
              <a:rPr kumimoji="1" lang="en-US" sz="2000" dirty="0">
                <a:solidFill>
                  <a:srgbClr val="000000"/>
                </a:solidFill>
                <a:latin typeface="Franklin Gothic Medium" pitchFamily="34" charset="0"/>
              </a:rPr>
              <a:t>radius.</a:t>
            </a:r>
            <a:r>
              <a:rPr kumimoji="1" lang="en-US" sz="2000" dirty="0">
                <a:solidFill>
                  <a:srgbClr val="000000"/>
                </a:solidFill>
                <a:effectLst>
                  <a:outerShdw blurRad="38100" dist="38100" dir="2700000" algn="tl">
                    <a:srgbClr val="C0C0C0"/>
                  </a:outerShdw>
                </a:effectLst>
                <a:latin typeface="Franklin Gothic Medium" pitchFamily="34" charset="0"/>
              </a:rPr>
              <a:t> </a:t>
            </a:r>
          </a:p>
          <a:p>
            <a:pPr>
              <a:spcBef>
                <a:spcPct val="45000"/>
              </a:spcBef>
              <a:defRPr/>
            </a:pPr>
            <a:r>
              <a:rPr kumimoji="1" lang="en-US" sz="2000" dirty="0">
                <a:solidFill>
                  <a:srgbClr val="000000"/>
                </a:solidFill>
                <a:latin typeface="Franklin Gothic Medium" pitchFamily="34" charset="0"/>
              </a:rPr>
              <a:t>Start in the exact center </a:t>
            </a:r>
            <a:r>
              <a:rPr kumimoji="1" lang="en-US" sz="2000" dirty="0" smtClean="0">
                <a:solidFill>
                  <a:srgbClr val="000000"/>
                </a:solidFill>
                <a:latin typeface="Franklin Gothic Medium" pitchFamily="34" charset="0"/>
              </a:rPr>
              <a:t> </a:t>
            </a:r>
            <a:r>
              <a:rPr kumimoji="1" lang="en-US" sz="2000" dirty="0">
                <a:solidFill>
                  <a:srgbClr val="000000"/>
                </a:solidFill>
                <a:latin typeface="Franklin Gothic Medium" pitchFamily="34" charset="0"/>
              </a:rPr>
              <a:t>and draw a radius to the </a:t>
            </a:r>
            <a:r>
              <a:rPr kumimoji="1" lang="en-US" sz="2000" dirty="0" smtClean="0">
                <a:solidFill>
                  <a:srgbClr val="000000"/>
                </a:solidFill>
                <a:latin typeface="Franklin Gothic Medium" pitchFamily="34" charset="0"/>
              </a:rPr>
              <a:t>edge of the circle. </a:t>
            </a:r>
          </a:p>
          <a:p>
            <a:pPr>
              <a:spcBef>
                <a:spcPct val="45000"/>
              </a:spcBef>
              <a:defRPr/>
            </a:pPr>
            <a:endParaRPr kumimoji="1" lang="en-US" sz="2000" dirty="0">
              <a:solidFill>
                <a:srgbClr val="000000"/>
              </a:solidFill>
              <a:latin typeface="Franklin Gothic Medium" pitchFamily="34" charset="0"/>
            </a:endParaRPr>
          </a:p>
          <a:p>
            <a:pPr>
              <a:spcBef>
                <a:spcPct val="45000"/>
              </a:spcBef>
              <a:defRPr/>
            </a:pPr>
            <a:r>
              <a:rPr kumimoji="1" lang="en-US" sz="2000" dirty="0" smtClean="0">
                <a:solidFill>
                  <a:srgbClr val="0070C0"/>
                </a:solidFill>
                <a:latin typeface="Franklin Gothic Medium" pitchFamily="34" charset="0"/>
              </a:rPr>
              <a:t>The </a:t>
            </a:r>
            <a:r>
              <a:rPr kumimoji="1" lang="en-US" sz="2000" dirty="0">
                <a:solidFill>
                  <a:srgbClr val="0070C0"/>
                </a:solidFill>
                <a:latin typeface="Franklin Gothic Medium" pitchFamily="34" charset="0"/>
              </a:rPr>
              <a:t>dot we made with the compass is the center, so we just need to draw a line from the dot to the </a:t>
            </a:r>
            <a:r>
              <a:rPr kumimoji="1" lang="en-US" sz="2000" dirty="0" smtClean="0">
                <a:solidFill>
                  <a:srgbClr val="0070C0"/>
                </a:solidFill>
                <a:latin typeface="Franklin Gothic Medium" pitchFamily="34" charset="0"/>
              </a:rPr>
              <a:t>edge.</a:t>
            </a:r>
            <a:endParaRPr kumimoji="1" lang="en-US" sz="2000" dirty="0">
              <a:solidFill>
                <a:srgbClr val="0070C0"/>
              </a:solidFill>
              <a:latin typeface="Franklin Gothic Medium" pitchFamily="34" charset="0"/>
            </a:endParaRPr>
          </a:p>
        </p:txBody>
      </p:sp>
      <p:sp>
        <p:nvSpPr>
          <p:cNvPr id="10" name="Right Arrow 9">
            <a:hlinkClick r:id="rId2"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5599"/>
                                        </p:tgtEl>
                                        <p:attrNameLst>
                                          <p:attrName>style.visibility</p:attrName>
                                        </p:attrNameLst>
                                      </p:cBhvr>
                                      <p:to>
                                        <p:strVal val="visible"/>
                                      </p:to>
                                    </p:set>
                                    <p:animEffect transition="in" filter="wipe(down)">
                                      <p:cBhvr>
                                        <p:cTn id="7" dur="1000"/>
                                        <p:tgtEl>
                                          <p:spTgt spid="195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ounded Rectangle 19"/>
          <p:cNvSpPr/>
          <p:nvPr/>
        </p:nvSpPr>
        <p:spPr>
          <a:xfrm>
            <a:off x="5712370" y="134004"/>
            <a:ext cx="3352800" cy="5733407"/>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649" name="Picture 41" descr="prtrctr"/>
          <p:cNvPicPr>
            <a:picLocks noChangeArrowheads="1"/>
          </p:cNvPicPr>
          <p:nvPr/>
        </p:nvPicPr>
        <p:blipFill>
          <a:blip r:embed="rId2" cstate="screen">
            <a:lum bright="4000" contrast="6000"/>
            <a:extLst>
              <a:ext uri="{28A0092B-C50C-407E-A947-70E740481C1C}">
                <a14:useLocalDpi xmlns:a14="http://schemas.microsoft.com/office/drawing/2010/main"/>
              </a:ext>
            </a:extLst>
          </a:blip>
          <a:srcRect l="3841" t="6474" r="3511" b="-61040"/>
          <a:stretch>
            <a:fillRect/>
          </a:stretch>
        </p:blipFill>
        <p:spPr bwMode="auto">
          <a:xfrm rot="-628593">
            <a:off x="468313" y="1552575"/>
            <a:ext cx="4848225" cy="4810125"/>
          </a:xfrm>
          <a:prstGeom prst="rect">
            <a:avLst/>
          </a:prstGeom>
          <a:noFill/>
          <a:ln w="9525">
            <a:noFill/>
            <a:miter lim="800000"/>
            <a:headEnd/>
            <a:tailEnd/>
          </a:ln>
        </p:spPr>
      </p:pic>
      <p:pic>
        <p:nvPicPr>
          <p:cNvPr id="196647" name="Picture 39" descr="prtrctr"/>
          <p:cNvPicPr>
            <a:picLocks noChangeArrowheads="1"/>
          </p:cNvPicPr>
          <p:nvPr/>
        </p:nvPicPr>
        <p:blipFill>
          <a:blip r:embed="rId2" cstate="screen">
            <a:lum bright="4000" contrast="6000"/>
            <a:extLst>
              <a:ext uri="{28A0092B-C50C-407E-A947-70E740481C1C}">
                <a14:useLocalDpi xmlns:a14="http://schemas.microsoft.com/office/drawing/2010/main"/>
              </a:ext>
            </a:extLst>
          </a:blip>
          <a:srcRect l="3841" t="6474" r="3511" b="-61040"/>
          <a:stretch>
            <a:fillRect/>
          </a:stretch>
        </p:blipFill>
        <p:spPr bwMode="auto">
          <a:xfrm rot="-6240000">
            <a:off x="427037" y="1697038"/>
            <a:ext cx="4848225" cy="4749800"/>
          </a:xfrm>
          <a:prstGeom prst="rect">
            <a:avLst/>
          </a:prstGeom>
          <a:noFill/>
          <a:ln w="9525">
            <a:noFill/>
            <a:miter lim="800000"/>
            <a:headEnd/>
            <a:tailEnd/>
          </a:ln>
        </p:spPr>
      </p:pic>
      <p:pic>
        <p:nvPicPr>
          <p:cNvPr id="196645" name="Picture 37" descr="prtrctr"/>
          <p:cNvPicPr>
            <a:picLocks noChangeArrowheads="1"/>
          </p:cNvPicPr>
          <p:nvPr/>
        </p:nvPicPr>
        <p:blipFill>
          <a:blip r:embed="rId2" cstate="screen">
            <a:lum bright="4000" contrast="6000"/>
            <a:extLst>
              <a:ext uri="{28A0092B-C50C-407E-A947-70E740481C1C}">
                <a14:useLocalDpi xmlns:a14="http://schemas.microsoft.com/office/drawing/2010/main"/>
              </a:ext>
            </a:extLst>
          </a:blip>
          <a:srcRect l="3401" t="6474" r="3291" b="-61040"/>
          <a:stretch>
            <a:fillRect/>
          </a:stretch>
        </p:blipFill>
        <p:spPr bwMode="auto">
          <a:xfrm rot="8220000">
            <a:off x="585788" y="1711325"/>
            <a:ext cx="4832350" cy="4729163"/>
          </a:xfrm>
          <a:prstGeom prst="rect">
            <a:avLst/>
          </a:prstGeom>
          <a:noFill/>
          <a:ln w="9525">
            <a:noFill/>
            <a:miter lim="800000"/>
            <a:headEnd/>
            <a:tailEnd/>
          </a:ln>
        </p:spPr>
      </p:pic>
      <p:pic>
        <p:nvPicPr>
          <p:cNvPr id="196637" name="Picture 29" descr="prtrctr"/>
          <p:cNvPicPr>
            <a:picLocks noChangeArrowheads="1"/>
          </p:cNvPicPr>
          <p:nvPr/>
        </p:nvPicPr>
        <p:blipFill>
          <a:blip r:embed="rId3" cstate="screen">
            <a:lum bright="4000" contrast="6000"/>
            <a:extLst>
              <a:ext uri="{28A0092B-C50C-407E-A947-70E740481C1C}">
                <a14:useLocalDpi xmlns:a14="http://schemas.microsoft.com/office/drawing/2010/main"/>
              </a:ext>
            </a:extLst>
          </a:blip>
          <a:srcRect l="-61040" t="3401" r="6474" b="3401"/>
          <a:stretch>
            <a:fillRect/>
          </a:stretch>
        </p:blipFill>
        <p:spPr bwMode="auto">
          <a:xfrm>
            <a:off x="642938" y="1568450"/>
            <a:ext cx="4729162" cy="4870450"/>
          </a:xfrm>
          <a:prstGeom prst="rect">
            <a:avLst/>
          </a:prstGeom>
          <a:noFill/>
          <a:ln w="9525">
            <a:noFill/>
            <a:miter lim="800000"/>
            <a:headEnd/>
            <a:tailEnd/>
          </a:ln>
        </p:spPr>
      </p:pic>
      <p:sp>
        <p:nvSpPr>
          <p:cNvPr id="56325" name="Rectangle 5"/>
          <p:cNvSpPr>
            <a:spLocks noChangeArrowheads="1"/>
          </p:cNvSpPr>
          <p:nvPr/>
        </p:nvSpPr>
        <p:spPr bwMode="auto">
          <a:xfrm>
            <a:off x="5981700" y="393699"/>
            <a:ext cx="2933700" cy="5467119"/>
          </a:xfrm>
          <a:prstGeom prst="rect">
            <a:avLst/>
          </a:prstGeom>
          <a:noFill/>
          <a:ln w="9525">
            <a:noFill/>
            <a:miter lim="800000"/>
            <a:headEnd/>
            <a:tailEnd/>
          </a:ln>
          <a:effectLst/>
        </p:spPr>
        <p:txBody>
          <a:bodyPr/>
          <a:lstStyle/>
          <a:p>
            <a:pPr>
              <a:lnSpc>
                <a:spcPct val="95000"/>
              </a:lnSpc>
              <a:spcBef>
                <a:spcPct val="30000"/>
              </a:spcBef>
              <a:defRPr/>
            </a:pPr>
            <a:r>
              <a:rPr kumimoji="1" lang="en-US" sz="2000" dirty="0">
                <a:solidFill>
                  <a:srgbClr val="000000"/>
                </a:solidFill>
                <a:latin typeface="Franklin Gothic Medium" pitchFamily="34" charset="0"/>
              </a:rPr>
              <a:t>8</a:t>
            </a:r>
            <a:r>
              <a:rPr kumimoji="1" lang="en-US" sz="2000" dirty="0" smtClean="0">
                <a:solidFill>
                  <a:srgbClr val="000000"/>
                </a:solidFill>
                <a:latin typeface="Franklin Gothic Medium" pitchFamily="34" charset="0"/>
              </a:rPr>
              <a:t>. </a:t>
            </a:r>
            <a:r>
              <a:rPr kumimoji="1" lang="en-US" sz="2000" dirty="0">
                <a:solidFill>
                  <a:srgbClr val="000000"/>
                </a:solidFill>
                <a:latin typeface="Franklin Gothic Medium" pitchFamily="34" charset="0"/>
              </a:rPr>
              <a:t>Draw each section.</a:t>
            </a:r>
            <a:r>
              <a:rPr kumimoji="1" lang="en-US" sz="2000" dirty="0">
                <a:solidFill>
                  <a:srgbClr val="000000"/>
                </a:solidFill>
                <a:effectLst>
                  <a:outerShdw blurRad="38100" dist="38100" dir="2700000" algn="tl">
                    <a:srgbClr val="C0C0C0"/>
                  </a:outerShdw>
                </a:effectLst>
                <a:latin typeface="Franklin Gothic Medium" pitchFamily="34" charset="0"/>
              </a:rPr>
              <a:t> </a:t>
            </a:r>
          </a:p>
          <a:p>
            <a:pPr>
              <a:spcBef>
                <a:spcPct val="45000"/>
              </a:spcBef>
              <a:defRPr/>
            </a:pPr>
            <a:r>
              <a:rPr kumimoji="1" lang="en-US" sz="2000" dirty="0">
                <a:solidFill>
                  <a:srgbClr val="000000"/>
                </a:solidFill>
                <a:latin typeface="Franklin Gothic Medium" pitchFamily="34" charset="0"/>
              </a:rPr>
              <a:t>Draw the sections by using the angles you </a:t>
            </a:r>
            <a:r>
              <a:rPr kumimoji="1" lang="en-US" sz="2000" dirty="0" smtClean="0">
                <a:solidFill>
                  <a:srgbClr val="000000"/>
                </a:solidFill>
                <a:latin typeface="Franklin Gothic Medium" pitchFamily="34" charset="0"/>
              </a:rPr>
              <a:t>calculated in </a:t>
            </a:r>
            <a:r>
              <a:rPr kumimoji="1" lang="en-US" sz="2000" dirty="0">
                <a:solidFill>
                  <a:srgbClr val="000000"/>
                </a:solidFill>
                <a:latin typeface="Franklin Gothic Medium" pitchFamily="34" charset="0"/>
              </a:rPr>
              <a:t>step </a:t>
            </a:r>
            <a:r>
              <a:rPr kumimoji="1" lang="en-US" sz="2000" dirty="0" smtClean="0">
                <a:solidFill>
                  <a:srgbClr val="000000"/>
                </a:solidFill>
                <a:latin typeface="Franklin Gothic Medium" pitchFamily="34" charset="0"/>
              </a:rPr>
              <a:t>five. </a:t>
            </a:r>
            <a:r>
              <a:rPr kumimoji="1" lang="en-US" sz="2000" dirty="0">
                <a:solidFill>
                  <a:srgbClr val="000000"/>
                </a:solidFill>
                <a:latin typeface="Franklin Gothic Medium" pitchFamily="34" charset="0"/>
              </a:rPr>
              <a:t>Each time you add a </a:t>
            </a:r>
            <a:r>
              <a:rPr kumimoji="1" lang="en-US" sz="2000" dirty="0" smtClean="0">
                <a:solidFill>
                  <a:srgbClr val="000000"/>
                </a:solidFill>
                <a:latin typeface="Franklin Gothic Medium" pitchFamily="34" charset="0"/>
              </a:rPr>
              <a:t>section, </a:t>
            </a:r>
            <a:r>
              <a:rPr kumimoji="1" lang="en-US" sz="2000" dirty="0">
                <a:solidFill>
                  <a:srgbClr val="000000"/>
                </a:solidFill>
                <a:latin typeface="Franklin Gothic Medium" pitchFamily="34" charset="0"/>
              </a:rPr>
              <a:t>the radius changes to the line you just drew</a:t>
            </a:r>
            <a:r>
              <a:rPr kumimoji="1" lang="en-US" sz="2000" dirty="0" smtClean="0">
                <a:solidFill>
                  <a:srgbClr val="000000"/>
                </a:solidFill>
                <a:latin typeface="Franklin Gothic Medium" pitchFamily="34" charset="0"/>
              </a:rPr>
              <a:t>.</a:t>
            </a:r>
          </a:p>
          <a:p>
            <a:pPr>
              <a:spcBef>
                <a:spcPct val="45000"/>
              </a:spcBef>
              <a:defRPr/>
            </a:pPr>
            <a:endParaRPr kumimoji="1" lang="en-US" sz="2000" dirty="0">
              <a:solidFill>
                <a:srgbClr val="000000"/>
              </a:solidFill>
              <a:latin typeface="Franklin Gothic Medium" pitchFamily="34" charset="0"/>
            </a:endParaRPr>
          </a:p>
          <a:p>
            <a:pPr>
              <a:spcBef>
                <a:spcPct val="45000"/>
              </a:spcBef>
              <a:defRPr/>
            </a:pPr>
            <a:r>
              <a:rPr kumimoji="1" lang="en-US" sz="2000" dirty="0" smtClean="0">
                <a:solidFill>
                  <a:srgbClr val="0070C0"/>
                </a:solidFill>
                <a:latin typeface="Franklin Gothic Medium" pitchFamily="34" charset="0"/>
              </a:rPr>
              <a:t>Our </a:t>
            </a:r>
            <a:r>
              <a:rPr kumimoji="1" lang="en-US" sz="2000" dirty="0">
                <a:solidFill>
                  <a:srgbClr val="0070C0"/>
                </a:solidFill>
                <a:latin typeface="Franklin Gothic Medium" pitchFamily="34" charset="0"/>
              </a:rPr>
              <a:t>March </a:t>
            </a:r>
            <a:r>
              <a:rPr kumimoji="1" lang="en-US" sz="2000" dirty="0" smtClean="0">
                <a:solidFill>
                  <a:srgbClr val="0070C0"/>
                </a:solidFill>
                <a:latin typeface="Franklin Gothic Medium" pitchFamily="34" charset="0"/>
              </a:rPr>
              <a:t>section extends </a:t>
            </a:r>
            <a:r>
              <a:rPr kumimoji="1" lang="en-US" sz="2000" dirty="0" smtClean="0">
                <a:solidFill>
                  <a:srgbClr val="FF0000"/>
                </a:solidFill>
                <a:latin typeface="Franklin Gothic Medium" pitchFamily="34" charset="0"/>
              </a:rPr>
              <a:t>104.4°</a:t>
            </a:r>
            <a:r>
              <a:rPr kumimoji="1" lang="en-US" sz="2000" dirty="0" smtClean="0">
                <a:solidFill>
                  <a:srgbClr val="0070C0"/>
                </a:solidFill>
                <a:latin typeface="Franklin Gothic Medium" pitchFamily="34" charset="0"/>
              </a:rPr>
              <a:t>from </a:t>
            </a:r>
            <a:r>
              <a:rPr kumimoji="1" lang="en-US" sz="2000" dirty="0">
                <a:solidFill>
                  <a:srgbClr val="0070C0"/>
                </a:solidFill>
                <a:latin typeface="Franklin Gothic Medium" pitchFamily="34" charset="0"/>
              </a:rPr>
              <a:t>the radius.</a:t>
            </a:r>
          </a:p>
          <a:p>
            <a:pPr>
              <a:spcBef>
                <a:spcPct val="45000"/>
              </a:spcBef>
              <a:defRPr/>
            </a:pPr>
            <a:endParaRPr kumimoji="1" lang="en-US" sz="2000" dirty="0" smtClean="0">
              <a:solidFill>
                <a:srgbClr val="0070C0"/>
              </a:solidFill>
              <a:latin typeface="Franklin Gothic Medium" pitchFamily="34" charset="0"/>
            </a:endParaRPr>
          </a:p>
          <a:p>
            <a:pPr>
              <a:spcBef>
                <a:spcPct val="45000"/>
              </a:spcBef>
              <a:defRPr/>
            </a:pPr>
            <a:r>
              <a:rPr kumimoji="1" lang="en-US" sz="2000" dirty="0" smtClean="0">
                <a:solidFill>
                  <a:srgbClr val="0070C0"/>
                </a:solidFill>
                <a:latin typeface="Franklin Gothic Medium" pitchFamily="34" charset="0"/>
              </a:rPr>
              <a:t>Our </a:t>
            </a:r>
            <a:r>
              <a:rPr kumimoji="1" lang="en-US" sz="2000" dirty="0">
                <a:solidFill>
                  <a:srgbClr val="0070C0"/>
                </a:solidFill>
                <a:latin typeface="Franklin Gothic Medium" pitchFamily="34" charset="0"/>
              </a:rPr>
              <a:t>April </a:t>
            </a:r>
            <a:r>
              <a:rPr kumimoji="1" lang="en-US" sz="2000" dirty="0" smtClean="0">
                <a:solidFill>
                  <a:srgbClr val="0070C0"/>
                </a:solidFill>
                <a:latin typeface="Franklin Gothic Medium" pitchFamily="34" charset="0"/>
              </a:rPr>
              <a:t>section extends </a:t>
            </a:r>
            <a:r>
              <a:rPr kumimoji="1" lang="en-US" sz="2000" b="1" dirty="0" smtClean="0">
                <a:solidFill>
                  <a:srgbClr val="254DF7"/>
                </a:solidFill>
                <a:latin typeface="Franklin Gothic Medium" pitchFamily="34" charset="0"/>
              </a:rPr>
              <a:t>255.6</a:t>
            </a:r>
            <a:r>
              <a:rPr kumimoji="1" lang="en-US" sz="2000" dirty="0" smtClean="0">
                <a:solidFill>
                  <a:srgbClr val="254DF7"/>
                </a:solidFill>
                <a:latin typeface="Franklin Gothic Medium" pitchFamily="34" charset="0"/>
              </a:rPr>
              <a:t>°</a:t>
            </a:r>
            <a:r>
              <a:rPr kumimoji="1" lang="en-US" sz="2000" dirty="0" smtClean="0">
                <a:solidFill>
                  <a:srgbClr val="0070C0"/>
                </a:solidFill>
                <a:latin typeface="Franklin Gothic Medium" pitchFamily="34" charset="0"/>
              </a:rPr>
              <a:t>from </a:t>
            </a:r>
            <a:r>
              <a:rPr kumimoji="1" lang="en-US" sz="2000" dirty="0">
                <a:solidFill>
                  <a:srgbClr val="0070C0"/>
                </a:solidFill>
                <a:latin typeface="Franklin Gothic Medium" pitchFamily="34" charset="0"/>
              </a:rPr>
              <a:t>the radius</a:t>
            </a:r>
            <a:r>
              <a:rPr kumimoji="1" lang="en-US" sz="2000" dirty="0" smtClean="0">
                <a:solidFill>
                  <a:srgbClr val="0070C0"/>
                </a:solidFill>
                <a:latin typeface="Franklin Gothic Medium" pitchFamily="34" charset="0"/>
              </a:rPr>
              <a:t>.</a:t>
            </a:r>
            <a:endParaRPr kumimoji="1" lang="en-US" sz="2000" dirty="0">
              <a:solidFill>
                <a:srgbClr val="0070C0"/>
              </a:solidFill>
              <a:latin typeface="Franklin Gothic Medium" pitchFamily="34" charset="0"/>
            </a:endParaRPr>
          </a:p>
        </p:txBody>
      </p:sp>
      <p:sp>
        <p:nvSpPr>
          <p:cNvPr id="196624" name="Text Box 16"/>
          <p:cNvSpPr txBox="1">
            <a:spLocks noChangeArrowheads="1"/>
          </p:cNvSpPr>
          <p:nvPr/>
        </p:nvSpPr>
        <p:spPr bwMode="auto">
          <a:xfrm>
            <a:off x="228600" y="6019800"/>
            <a:ext cx="1362874"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smtClean="0">
                <a:solidFill>
                  <a:srgbClr val="254DF7"/>
                </a:solidFill>
                <a:latin typeface="Kristen ITC" pitchFamily="66" charset="0"/>
              </a:rPr>
              <a:t>255.6°</a:t>
            </a:r>
            <a:endParaRPr lang="en-US" sz="2800" b="1" dirty="0">
              <a:solidFill>
                <a:srgbClr val="254DF7"/>
              </a:solidFill>
              <a:latin typeface="Kristen ITC" pitchFamily="66" charset="0"/>
            </a:endParaRPr>
          </a:p>
        </p:txBody>
      </p:sp>
      <p:sp>
        <p:nvSpPr>
          <p:cNvPr id="196631" name="Text Box 23"/>
          <p:cNvSpPr txBox="1">
            <a:spLocks noChangeArrowheads="1"/>
          </p:cNvSpPr>
          <p:nvPr/>
        </p:nvSpPr>
        <p:spPr bwMode="auto">
          <a:xfrm>
            <a:off x="4572000" y="1905000"/>
            <a:ext cx="1386918" cy="52322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sz="2800" b="1" dirty="0" smtClean="0">
                <a:solidFill>
                  <a:srgbClr val="FF3B3B"/>
                </a:solidFill>
                <a:latin typeface="Kristen ITC" pitchFamily="66" charset="0"/>
              </a:rPr>
              <a:t>104.4°</a:t>
            </a:r>
            <a:endParaRPr lang="en-US" sz="2800" b="1" dirty="0">
              <a:solidFill>
                <a:srgbClr val="FF3B3B"/>
              </a:solidFill>
              <a:latin typeface="Kristen ITC" pitchFamily="66" charset="0"/>
            </a:endParaRPr>
          </a:p>
        </p:txBody>
      </p:sp>
      <p:sp>
        <p:nvSpPr>
          <p:cNvPr id="167950" name="Line 30"/>
          <p:cNvSpPr>
            <a:spLocks noChangeShapeType="1"/>
          </p:cNvSpPr>
          <p:nvPr/>
        </p:nvSpPr>
        <p:spPr bwMode="auto">
          <a:xfrm flipV="1">
            <a:off x="2933700" y="1598613"/>
            <a:ext cx="0" cy="2438400"/>
          </a:xfrm>
          <a:prstGeom prst="line">
            <a:avLst/>
          </a:prstGeom>
          <a:noFill/>
          <a:ln w="44450">
            <a:solidFill>
              <a:srgbClr val="355113"/>
            </a:solidFill>
            <a:round/>
            <a:headEnd/>
            <a:tailEnd/>
          </a:ln>
        </p:spPr>
        <p:txBody>
          <a:bodyPr/>
          <a:lstStyle/>
          <a:p>
            <a:endParaRPr lang="en-US"/>
          </a:p>
        </p:txBody>
      </p:sp>
      <p:sp>
        <p:nvSpPr>
          <p:cNvPr id="167951" name="Oval 31"/>
          <p:cNvSpPr>
            <a:spLocks noChangeAspect="1" noChangeArrowheads="1"/>
          </p:cNvSpPr>
          <p:nvPr/>
        </p:nvSpPr>
        <p:spPr bwMode="auto">
          <a:xfrm>
            <a:off x="528638" y="1598613"/>
            <a:ext cx="4799012" cy="4799012"/>
          </a:xfrm>
          <a:prstGeom prst="ellipse">
            <a:avLst/>
          </a:prstGeom>
          <a:noFill/>
          <a:ln w="38100">
            <a:solidFill>
              <a:srgbClr val="355113"/>
            </a:solidFill>
            <a:round/>
            <a:headEnd/>
            <a:tailEnd/>
          </a:ln>
          <a:effectLst>
            <a:prstShdw prst="shdw17" dist="17961" dir="2700000">
              <a:srgbClr val="20310B">
                <a:alpha val="50000"/>
              </a:srgbClr>
            </a:prstShdw>
          </a:effectLst>
        </p:spPr>
        <p:txBody>
          <a:bodyPr wrap="none" anchor="ctr"/>
          <a:lstStyle/>
          <a:p>
            <a:endParaRPr lang="en-US">
              <a:solidFill>
                <a:srgbClr val="000000"/>
              </a:solidFill>
            </a:endParaRPr>
          </a:p>
        </p:txBody>
      </p:sp>
      <p:sp>
        <p:nvSpPr>
          <p:cNvPr id="196642" name="Line 34"/>
          <p:cNvSpPr>
            <a:spLocks noChangeShapeType="1"/>
          </p:cNvSpPr>
          <p:nvPr/>
        </p:nvSpPr>
        <p:spPr bwMode="auto">
          <a:xfrm rot="2820000" flipH="1">
            <a:off x="3091777" y="3663319"/>
            <a:ext cx="1929813" cy="1276676"/>
          </a:xfrm>
          <a:prstGeom prst="line">
            <a:avLst/>
          </a:prstGeom>
          <a:noFill/>
          <a:ln w="44450">
            <a:solidFill>
              <a:srgbClr val="355113"/>
            </a:solidFill>
            <a:round/>
            <a:headEnd/>
            <a:tailEnd/>
          </a:ln>
        </p:spPr>
        <p:txBody>
          <a:bodyPr/>
          <a:lstStyle/>
          <a:p>
            <a:endParaRPr lang="en-US"/>
          </a:p>
        </p:txBody>
      </p:sp>
      <p:sp>
        <p:nvSpPr>
          <p:cNvPr id="19" name="Right Arrow 18">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2" name="TextBox 1"/>
          <p:cNvSpPr txBox="1"/>
          <p:nvPr/>
        </p:nvSpPr>
        <p:spPr>
          <a:xfrm>
            <a:off x="4876800" y="1598613"/>
            <a:ext cx="825867" cy="369332"/>
          </a:xfrm>
          <a:prstGeom prst="rect">
            <a:avLst/>
          </a:prstGeom>
          <a:noFill/>
        </p:spPr>
        <p:txBody>
          <a:bodyPr wrap="none" rtlCol="0">
            <a:spAutoFit/>
          </a:bodyPr>
          <a:lstStyle/>
          <a:p>
            <a:r>
              <a:rPr lang="en-US" dirty="0" smtClean="0"/>
              <a:t>March</a:t>
            </a:r>
            <a:endParaRPr lang="en-US" dirty="0"/>
          </a:p>
        </p:txBody>
      </p:sp>
      <p:sp>
        <p:nvSpPr>
          <p:cNvPr id="3" name="TextBox 2"/>
          <p:cNvSpPr txBox="1"/>
          <p:nvPr/>
        </p:nvSpPr>
        <p:spPr>
          <a:xfrm>
            <a:off x="228600" y="5638800"/>
            <a:ext cx="646331" cy="369332"/>
          </a:xfrm>
          <a:prstGeom prst="rect">
            <a:avLst/>
          </a:prstGeom>
          <a:noFill/>
        </p:spPr>
        <p:txBody>
          <a:bodyPr wrap="none" rtlCol="0">
            <a:spAutoFit/>
          </a:bodyPr>
          <a:lstStyle/>
          <a:p>
            <a:r>
              <a:rPr lang="en-US" dirty="0" smtClean="0"/>
              <a:t>April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500"/>
                                  </p:stCondLst>
                                  <p:childTnLst>
                                    <p:set>
                                      <p:cBhvr>
                                        <p:cTn id="6" dur="1" fill="hold">
                                          <p:stCondLst>
                                            <p:cond delay="0"/>
                                          </p:stCondLst>
                                        </p:cTn>
                                        <p:tgtEl>
                                          <p:spTgt spid="196631"/>
                                        </p:tgtEl>
                                        <p:attrNameLst>
                                          <p:attrName>style.visibility</p:attrName>
                                        </p:attrNameLst>
                                      </p:cBhvr>
                                      <p:to>
                                        <p:strVal val="visible"/>
                                      </p:to>
                                    </p:set>
                                    <p:anim calcmode="lin" valueType="num">
                                      <p:cBhvr>
                                        <p:cTn id="7" dur="500" fill="hold"/>
                                        <p:tgtEl>
                                          <p:spTgt spid="196631"/>
                                        </p:tgtEl>
                                        <p:attrNameLst>
                                          <p:attrName>ppt_w</p:attrName>
                                        </p:attrNameLst>
                                      </p:cBhvr>
                                      <p:tavLst>
                                        <p:tav tm="0">
                                          <p:val>
                                            <p:fltVal val="0"/>
                                          </p:val>
                                        </p:tav>
                                        <p:tav tm="100000">
                                          <p:val>
                                            <p:strVal val="#ppt_w"/>
                                          </p:val>
                                        </p:tav>
                                      </p:tavLst>
                                    </p:anim>
                                    <p:anim calcmode="lin" valueType="num">
                                      <p:cBhvr>
                                        <p:cTn id="8" dur="500" fill="hold"/>
                                        <p:tgtEl>
                                          <p:spTgt spid="196631"/>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22" presetClass="entr" presetSubtype="4" fill="hold" grpId="0" nodeType="afterEffect">
                                  <p:stCondLst>
                                    <p:cond delay="1500"/>
                                  </p:stCondLst>
                                  <p:childTnLst>
                                    <p:set>
                                      <p:cBhvr>
                                        <p:cTn id="11" dur="1" fill="hold">
                                          <p:stCondLst>
                                            <p:cond delay="0"/>
                                          </p:stCondLst>
                                        </p:cTn>
                                        <p:tgtEl>
                                          <p:spTgt spid="196642"/>
                                        </p:tgtEl>
                                        <p:attrNameLst>
                                          <p:attrName>style.visibility</p:attrName>
                                        </p:attrNameLst>
                                      </p:cBhvr>
                                      <p:to>
                                        <p:strVal val="visible"/>
                                      </p:to>
                                    </p:set>
                                    <p:animEffect transition="in" filter="wipe(down)">
                                      <p:cBhvr>
                                        <p:cTn id="12" dur="500"/>
                                        <p:tgtEl>
                                          <p:spTgt spid="196642"/>
                                        </p:tgtEl>
                                      </p:cBhvr>
                                    </p:animEffect>
                                  </p:childTnLst>
                                </p:cTn>
                              </p:par>
                            </p:childTnLst>
                          </p:cTn>
                        </p:par>
                        <p:par>
                          <p:cTn id="13" fill="hold">
                            <p:stCondLst>
                              <p:cond delay="4000"/>
                            </p:stCondLst>
                            <p:childTnLst>
                              <p:par>
                                <p:cTn id="14" presetID="17" presetClass="entr" presetSubtype="10" fill="hold" grpId="0" nodeType="afterEffect">
                                  <p:stCondLst>
                                    <p:cond delay="1000"/>
                                  </p:stCondLst>
                                  <p:childTnLst>
                                    <p:set>
                                      <p:cBhvr>
                                        <p:cTn id="15" dur="1" fill="hold">
                                          <p:stCondLst>
                                            <p:cond delay="0"/>
                                          </p:stCondLst>
                                        </p:cTn>
                                        <p:tgtEl>
                                          <p:spTgt spid="196624"/>
                                        </p:tgtEl>
                                        <p:attrNameLst>
                                          <p:attrName>style.visibility</p:attrName>
                                        </p:attrNameLst>
                                      </p:cBhvr>
                                      <p:to>
                                        <p:strVal val="visible"/>
                                      </p:to>
                                    </p:set>
                                    <p:anim calcmode="lin" valueType="num">
                                      <p:cBhvr>
                                        <p:cTn id="16" dur="500" fill="hold"/>
                                        <p:tgtEl>
                                          <p:spTgt spid="196624"/>
                                        </p:tgtEl>
                                        <p:attrNameLst>
                                          <p:attrName>ppt_w</p:attrName>
                                        </p:attrNameLst>
                                      </p:cBhvr>
                                      <p:tavLst>
                                        <p:tav tm="0">
                                          <p:val>
                                            <p:fltVal val="0"/>
                                          </p:val>
                                        </p:tav>
                                        <p:tav tm="100000">
                                          <p:val>
                                            <p:strVal val="#ppt_w"/>
                                          </p:val>
                                        </p:tav>
                                      </p:tavLst>
                                    </p:anim>
                                    <p:anim calcmode="lin" valueType="num">
                                      <p:cBhvr>
                                        <p:cTn id="17" dur="500" fill="hold"/>
                                        <p:tgtEl>
                                          <p:spTgt spid="1966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4" grpId="0"/>
      <p:bldP spid="196631" grpId="0" uiExpand="1"/>
      <p:bldP spid="196642" grpId="0" uiExpand="1"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ounded Rectangle 18"/>
          <p:cNvSpPr/>
          <p:nvPr/>
        </p:nvSpPr>
        <p:spPr>
          <a:xfrm>
            <a:off x="5712370" y="134004"/>
            <a:ext cx="3352800" cy="55809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5981700" y="393700"/>
            <a:ext cx="2933700" cy="4787900"/>
          </a:xfrm>
          <a:prstGeom prst="rect">
            <a:avLst/>
          </a:prstGeom>
          <a:noFill/>
          <a:ln w="9525">
            <a:noFill/>
            <a:miter lim="800000"/>
            <a:headEnd/>
            <a:tailEnd/>
          </a:ln>
        </p:spPr>
        <p:txBody>
          <a:bodyPr/>
          <a:lstStyle/>
          <a:p>
            <a:pPr>
              <a:lnSpc>
                <a:spcPct val="95000"/>
              </a:lnSpc>
              <a:spcBef>
                <a:spcPct val="30000"/>
              </a:spcBef>
            </a:pPr>
            <a:r>
              <a:rPr kumimoji="1" lang="en-US" sz="2000" dirty="0">
                <a:solidFill>
                  <a:srgbClr val="000000"/>
                </a:solidFill>
                <a:latin typeface="Franklin Gothic Medium" pitchFamily="34" charset="0"/>
              </a:rPr>
              <a:t>9</a:t>
            </a:r>
            <a:r>
              <a:rPr kumimoji="1" lang="en-US" sz="2000" dirty="0" smtClean="0">
                <a:solidFill>
                  <a:srgbClr val="000000"/>
                </a:solidFill>
                <a:latin typeface="Franklin Gothic Medium" pitchFamily="34" charset="0"/>
              </a:rPr>
              <a:t>. </a:t>
            </a:r>
            <a:r>
              <a:rPr kumimoji="1" lang="en-US" sz="2000" dirty="0">
                <a:solidFill>
                  <a:srgbClr val="000000"/>
                </a:solidFill>
                <a:latin typeface="Franklin Gothic Medium" pitchFamily="34" charset="0"/>
              </a:rPr>
              <a:t>Title and </a:t>
            </a:r>
            <a:r>
              <a:rPr kumimoji="1" lang="en-US" sz="2000" dirty="0" smtClean="0">
                <a:solidFill>
                  <a:srgbClr val="000000"/>
                </a:solidFill>
                <a:latin typeface="Franklin Gothic Medium" pitchFamily="34" charset="0"/>
              </a:rPr>
              <a:t>label your graph. </a:t>
            </a:r>
            <a:endParaRPr kumimoji="1" lang="en-US" sz="2000" dirty="0">
              <a:solidFill>
                <a:srgbClr val="000000"/>
              </a:solidFill>
              <a:latin typeface="Franklin Gothic Medium" pitchFamily="34" charset="0"/>
            </a:endParaRPr>
          </a:p>
          <a:p>
            <a:pPr>
              <a:spcBef>
                <a:spcPct val="45000"/>
              </a:spcBef>
            </a:pPr>
            <a:r>
              <a:rPr kumimoji="1" lang="en-US" sz="2000" dirty="0" smtClean="0">
                <a:solidFill>
                  <a:srgbClr val="0070C0"/>
                </a:solidFill>
                <a:latin typeface="Franklin Gothic Medium" pitchFamily="34" charset="0"/>
              </a:rPr>
              <a:t>Add </a:t>
            </a:r>
            <a:r>
              <a:rPr kumimoji="1" lang="en-US" sz="2000" dirty="0">
                <a:solidFill>
                  <a:srgbClr val="0070C0"/>
                </a:solidFill>
                <a:latin typeface="Franklin Gothic Medium" pitchFamily="34" charset="0"/>
              </a:rPr>
              <a:t>the name of the sections and the percent they </a:t>
            </a:r>
            <a:r>
              <a:rPr kumimoji="1" lang="en-US" sz="2000" dirty="0" smtClean="0">
                <a:solidFill>
                  <a:srgbClr val="0070C0"/>
                </a:solidFill>
                <a:latin typeface="Franklin Gothic Medium" pitchFamily="34" charset="0"/>
              </a:rPr>
              <a:t>represent.</a:t>
            </a:r>
          </a:p>
          <a:p>
            <a:pPr>
              <a:spcBef>
                <a:spcPct val="45000"/>
              </a:spcBef>
            </a:pPr>
            <a:r>
              <a:rPr kumimoji="1" lang="en-US" sz="2000" dirty="0" smtClean="0">
                <a:solidFill>
                  <a:srgbClr val="0070C0"/>
                </a:solidFill>
                <a:latin typeface="Franklin Gothic Medium" pitchFamily="34" charset="0"/>
              </a:rPr>
              <a:t>Color </a:t>
            </a:r>
            <a:r>
              <a:rPr kumimoji="1" lang="en-US" sz="2000" dirty="0">
                <a:solidFill>
                  <a:srgbClr val="0070C0"/>
                </a:solidFill>
                <a:latin typeface="Franklin Gothic Medium" pitchFamily="34" charset="0"/>
              </a:rPr>
              <a:t>each section of the pie </a:t>
            </a:r>
            <a:r>
              <a:rPr kumimoji="1" lang="en-US" sz="2000" dirty="0" smtClean="0">
                <a:solidFill>
                  <a:srgbClr val="0070C0"/>
                </a:solidFill>
                <a:latin typeface="Franklin Gothic Medium" pitchFamily="34" charset="0"/>
              </a:rPr>
              <a:t>graph differently.</a:t>
            </a:r>
            <a:endParaRPr kumimoji="1" lang="en-US" sz="2000" dirty="0">
              <a:solidFill>
                <a:srgbClr val="0070C0"/>
              </a:solidFill>
              <a:latin typeface="Franklin Gothic Medium" pitchFamily="34" charset="0"/>
            </a:endParaRPr>
          </a:p>
          <a:p>
            <a:pPr>
              <a:spcBef>
                <a:spcPct val="45000"/>
              </a:spcBef>
            </a:pPr>
            <a:r>
              <a:rPr kumimoji="1" lang="en-US" sz="2000" dirty="0">
                <a:solidFill>
                  <a:srgbClr val="0070C0"/>
                </a:solidFill>
                <a:latin typeface="Franklin Gothic Medium" pitchFamily="34" charset="0"/>
              </a:rPr>
              <a:t>Y</a:t>
            </a:r>
            <a:r>
              <a:rPr kumimoji="1" lang="en-US" sz="2000" dirty="0" smtClean="0">
                <a:solidFill>
                  <a:srgbClr val="0070C0"/>
                </a:solidFill>
                <a:latin typeface="Franklin Gothic Medium" pitchFamily="34" charset="0"/>
              </a:rPr>
              <a:t>ou’ve </a:t>
            </a:r>
            <a:r>
              <a:rPr kumimoji="1" lang="en-US" sz="2000" dirty="0">
                <a:solidFill>
                  <a:srgbClr val="0070C0"/>
                </a:solidFill>
                <a:latin typeface="Franklin Gothic Medium" pitchFamily="34" charset="0"/>
              </a:rPr>
              <a:t>just made a pie </a:t>
            </a:r>
            <a:r>
              <a:rPr kumimoji="1" lang="en-US" sz="2000" dirty="0" smtClean="0">
                <a:solidFill>
                  <a:srgbClr val="0070C0"/>
                </a:solidFill>
                <a:latin typeface="Franklin Gothic Medium" pitchFamily="34" charset="0"/>
              </a:rPr>
              <a:t>graph! </a:t>
            </a:r>
            <a:r>
              <a:rPr kumimoji="1" lang="en-US" sz="2000" dirty="0">
                <a:solidFill>
                  <a:srgbClr val="0070C0"/>
                </a:solidFill>
                <a:latin typeface="Franklin Gothic Medium" pitchFamily="34" charset="0"/>
              </a:rPr>
              <a:t>Now it’s easy to see when more birds are singing!</a:t>
            </a:r>
          </a:p>
        </p:txBody>
      </p:sp>
      <p:sp>
        <p:nvSpPr>
          <p:cNvPr id="24" name="Right Arrow 23">
            <a:hlinkClick r:id="rId2"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pic>
        <p:nvPicPr>
          <p:cNvPr id="9" name="Picture 8" descr="Piegraph1.jpg"/>
          <p:cNvPicPr>
            <a:picLocks noChangeAspect="1"/>
          </p:cNvPicPr>
          <p:nvPr/>
        </p:nvPicPr>
        <p:blipFill>
          <a:blip r:embed="rId3"/>
          <a:stretch>
            <a:fillRect/>
          </a:stretch>
        </p:blipFill>
        <p:spPr>
          <a:xfrm>
            <a:off x="533400" y="1972408"/>
            <a:ext cx="4810125" cy="32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descr="Piegraph1.jpg"/>
          <p:cNvPicPr>
            <a:picLocks noChangeAspect="1"/>
          </p:cNvPicPr>
          <p:nvPr/>
        </p:nvPicPr>
        <p:blipFill>
          <a:blip r:embed="rId2"/>
          <a:stretch>
            <a:fillRect/>
          </a:stretch>
        </p:blipFill>
        <p:spPr>
          <a:xfrm>
            <a:off x="4102344" y="2803178"/>
            <a:ext cx="4810125" cy="3200400"/>
          </a:xfrm>
          <a:prstGeom prst="rect">
            <a:avLst/>
          </a:prstGeom>
        </p:spPr>
      </p:pic>
      <p:pic>
        <p:nvPicPr>
          <p:cNvPr id="21" name="Picture 20" descr="piegraphdata.jpg"/>
          <p:cNvPicPr>
            <a:picLocks noChangeAspect="1"/>
          </p:cNvPicPr>
          <p:nvPr/>
        </p:nvPicPr>
        <p:blipFill>
          <a:blip r:embed="rId3"/>
          <a:stretch>
            <a:fillRect/>
          </a:stretch>
        </p:blipFill>
        <p:spPr>
          <a:xfrm>
            <a:off x="1676400" y="4267200"/>
            <a:ext cx="3593819" cy="2124075"/>
          </a:xfrm>
          <a:prstGeom prst="rect">
            <a:avLst/>
          </a:prstGeom>
          <a:ln w="38100" cmpd="thickThin">
            <a:solidFill>
              <a:schemeClr val="tx1"/>
            </a:solidFill>
          </a:ln>
        </p:spPr>
      </p:pic>
      <p:grpSp>
        <p:nvGrpSpPr>
          <p:cNvPr id="4" name="Group 3"/>
          <p:cNvGrpSpPr/>
          <p:nvPr/>
        </p:nvGrpSpPr>
        <p:grpSpPr>
          <a:xfrm>
            <a:off x="4495800" y="533400"/>
            <a:ext cx="3053137" cy="2345979"/>
            <a:chOff x="533400" y="1371600"/>
            <a:chExt cx="6629400" cy="5225870"/>
          </a:xfrm>
        </p:grpSpPr>
        <p:pic>
          <p:nvPicPr>
            <p:cNvPr id="5" name="Picture 12" descr="balloonsmall"/>
            <p:cNvPicPr>
              <a:picLocks noChangeAspect="1" noChangeArrowheads="1"/>
            </p:cNvPicPr>
            <p:nvPr/>
          </p:nvPicPr>
          <p:blipFill>
            <a:blip r:embed="rId4" cstate="print"/>
            <a:srcRect/>
            <a:stretch>
              <a:fillRect/>
            </a:stretch>
          </p:blipFill>
          <p:spPr bwMode="auto">
            <a:xfrm rot="5400000" flipH="1">
              <a:off x="1386840" y="518160"/>
              <a:ext cx="4922520" cy="6629400"/>
            </a:xfrm>
            <a:prstGeom prst="rect">
              <a:avLst/>
            </a:prstGeom>
            <a:noFill/>
            <a:ln w="9525">
              <a:noFill/>
              <a:miter lim="800000"/>
              <a:headEnd/>
              <a:tailEnd/>
            </a:ln>
          </p:spPr>
        </p:pic>
        <p:sp>
          <p:nvSpPr>
            <p:cNvPr id="6" name="TextBox 5"/>
            <p:cNvSpPr txBox="1"/>
            <p:nvPr/>
          </p:nvSpPr>
          <p:spPr>
            <a:xfrm>
              <a:off x="860507" y="1661159"/>
              <a:ext cx="5513713" cy="4936311"/>
            </a:xfrm>
            <a:prstGeom prst="rect">
              <a:avLst/>
            </a:prstGeom>
            <a:noFill/>
          </p:spPr>
          <p:txBody>
            <a:bodyPr wrap="square" rtlCol="0">
              <a:spAutoFit/>
            </a:bodyPr>
            <a:lstStyle/>
            <a:p>
              <a:r>
                <a:rPr lang="en-US" sz="2400" dirty="0" smtClean="0">
                  <a:solidFill>
                    <a:srgbClr val="002060"/>
                  </a:solidFill>
                  <a:latin typeface="Franklin Gothic Medium" pitchFamily="34" charset="0"/>
                </a:rPr>
                <a:t>Here are the reorganized data table and pie graph that Ralph and I made. </a:t>
              </a:r>
            </a:p>
            <a:p>
              <a:endParaRPr lang="en-US" dirty="0"/>
            </a:p>
          </p:txBody>
        </p:sp>
      </p:grpSp>
      <p:pic>
        <p:nvPicPr>
          <p:cNvPr id="14" name="Picture 7" descr="Ralph"/>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233257">
            <a:off x="-2041368" y="3729202"/>
            <a:ext cx="5494338" cy="3944937"/>
          </a:xfrm>
          <a:prstGeom prst="rect">
            <a:avLst/>
          </a:prstGeom>
          <a:noFill/>
          <a:ln w="9525">
            <a:noFill/>
            <a:miter lim="800000"/>
            <a:headEnd/>
            <a:tailEnd/>
          </a:ln>
        </p:spPr>
      </p:pic>
      <p:sp>
        <p:nvSpPr>
          <p:cNvPr id="15" name="Right Arrow 14">
            <a:hlinkClick r:id="rId6"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7" name="Group 12"/>
          <p:cNvGrpSpPr>
            <a:grpSpLocks/>
          </p:cNvGrpSpPr>
          <p:nvPr/>
        </p:nvGrpSpPr>
        <p:grpSpPr bwMode="auto">
          <a:xfrm>
            <a:off x="234547" y="2257301"/>
            <a:ext cx="3886200" cy="2209800"/>
            <a:chOff x="48" y="2928"/>
            <a:chExt cx="1872" cy="1344"/>
          </a:xfrm>
        </p:grpSpPr>
        <p:pic>
          <p:nvPicPr>
            <p:cNvPr id="8" name="Picture 11" descr="balloonRalph"/>
            <p:cNvPicPr>
              <a:picLocks noChangeAspect="1" noChangeArrowheads="1"/>
            </p:cNvPicPr>
            <p:nvPr/>
          </p:nvPicPr>
          <p:blipFill>
            <a:blip r:embed="rId7" cstate="print"/>
            <a:srcRect/>
            <a:stretch>
              <a:fillRect/>
            </a:stretch>
          </p:blipFill>
          <p:spPr bwMode="auto">
            <a:xfrm>
              <a:off x="48" y="2928"/>
              <a:ext cx="1872" cy="1344"/>
            </a:xfrm>
            <a:prstGeom prst="rect">
              <a:avLst/>
            </a:prstGeom>
            <a:noFill/>
            <a:ln w="9525">
              <a:noFill/>
              <a:miter lim="800000"/>
              <a:headEnd/>
              <a:tailEnd/>
            </a:ln>
          </p:spPr>
        </p:pic>
        <p:sp>
          <p:nvSpPr>
            <p:cNvPr id="9" name="Rectangle 8"/>
            <p:cNvSpPr>
              <a:spLocks noChangeArrowheads="1"/>
            </p:cNvSpPr>
            <p:nvPr/>
          </p:nvSpPr>
          <p:spPr bwMode="auto">
            <a:xfrm>
              <a:off x="152" y="2976"/>
              <a:ext cx="1680" cy="912"/>
            </a:xfrm>
            <a:prstGeom prst="rect">
              <a:avLst/>
            </a:prstGeom>
            <a:noFill/>
            <a:ln w="9525">
              <a:noFill/>
              <a:miter lim="800000"/>
              <a:headEnd/>
              <a:tailEnd/>
            </a:ln>
          </p:spPr>
          <p:txBody>
            <a:bodyPr/>
            <a:lstStyle/>
            <a:p>
              <a:pPr>
                <a:lnSpc>
                  <a:spcPct val="125000"/>
                </a:lnSpc>
              </a:pPr>
              <a:r>
                <a:rPr lang="en-US" sz="2400" i="1" dirty="0" smtClean="0">
                  <a:solidFill>
                    <a:srgbClr val="336600"/>
                  </a:solidFill>
                  <a:latin typeface="Franklin Gothic Medium" pitchFamily="34" charset="0"/>
                </a:rPr>
                <a:t>Wow! </a:t>
              </a:r>
              <a:r>
                <a:rPr lang="en-US" sz="2400" i="1" dirty="0">
                  <a:solidFill>
                    <a:srgbClr val="336600"/>
                  </a:solidFill>
                  <a:latin typeface="Franklin Gothic Medium" pitchFamily="34" charset="0"/>
                </a:rPr>
                <a:t>N</a:t>
              </a:r>
              <a:r>
                <a:rPr lang="en-US" sz="2400" i="1" dirty="0" smtClean="0">
                  <a:solidFill>
                    <a:srgbClr val="336600"/>
                  </a:solidFill>
                  <a:latin typeface="Franklin Gothic Medium" pitchFamily="34" charset="0"/>
                </a:rPr>
                <a:t>ow I can </a:t>
              </a:r>
              <a:r>
                <a:rPr lang="en-US" sz="2400" b="1" i="1" dirty="0" smtClean="0">
                  <a:solidFill>
                    <a:srgbClr val="336600"/>
                  </a:solidFill>
                  <a:latin typeface="Franklin Gothic Medium" pitchFamily="34" charset="0"/>
                </a:rPr>
                <a:t>see</a:t>
              </a:r>
              <a:r>
                <a:rPr lang="en-US" sz="2400" i="1" dirty="0" smtClean="0">
                  <a:solidFill>
                    <a:srgbClr val="336600"/>
                  </a:solidFill>
                  <a:latin typeface="Franklin Gothic Medium" pitchFamily="34" charset="0"/>
                </a:rPr>
                <a:t> that almost ¾ of the songs I heard were in April!</a:t>
              </a:r>
              <a:endParaRPr lang="en-US" sz="2400" i="1" dirty="0">
                <a:solidFill>
                  <a:srgbClr val="336600"/>
                </a:solidFill>
                <a:latin typeface="Franklin Gothic Medium"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152400" y="0"/>
            <a:ext cx="6710738" cy="3733799"/>
            <a:chOff x="751789" y="2368773"/>
            <a:chExt cx="6411012" cy="12215407"/>
          </a:xfrm>
        </p:grpSpPr>
        <p:pic>
          <p:nvPicPr>
            <p:cNvPr id="3" name="Picture 12" descr="balloonsmall"/>
            <p:cNvPicPr>
              <a:picLocks noChangeAspect="1" noChangeArrowheads="1"/>
            </p:cNvPicPr>
            <p:nvPr/>
          </p:nvPicPr>
          <p:blipFill>
            <a:blip r:embed="rId2" cstate="print"/>
            <a:srcRect/>
            <a:stretch>
              <a:fillRect/>
            </a:stretch>
          </p:blipFill>
          <p:spPr bwMode="auto">
            <a:xfrm rot="5400000" flipH="1">
              <a:off x="-2150409" y="5270971"/>
              <a:ext cx="12215407" cy="6411012"/>
            </a:xfrm>
            <a:prstGeom prst="rect">
              <a:avLst/>
            </a:prstGeom>
            <a:noFill/>
            <a:ln w="9525">
              <a:noFill/>
              <a:miter lim="800000"/>
              <a:headEnd/>
              <a:tailEnd/>
            </a:ln>
          </p:spPr>
        </p:pic>
        <p:sp>
          <p:nvSpPr>
            <p:cNvPr id="4" name="TextBox 3"/>
            <p:cNvSpPr txBox="1"/>
            <p:nvPr/>
          </p:nvSpPr>
          <p:spPr>
            <a:xfrm>
              <a:off x="970179" y="2956757"/>
              <a:ext cx="5513714" cy="11231710"/>
            </a:xfrm>
            <a:prstGeom prst="rect">
              <a:avLst/>
            </a:prstGeom>
            <a:noFill/>
          </p:spPr>
          <p:txBody>
            <a:bodyPr wrap="square" rtlCol="0">
              <a:spAutoFit/>
            </a:bodyPr>
            <a:lstStyle/>
            <a:p>
              <a:pPr>
                <a:lnSpc>
                  <a:spcPct val="125000"/>
                </a:lnSpc>
              </a:pPr>
              <a:r>
                <a:rPr lang="en-US" sz="2400" i="1" dirty="0" smtClean="0">
                  <a:solidFill>
                    <a:srgbClr val="002060"/>
                  </a:solidFill>
                  <a:latin typeface="Franklin Gothic Medium" pitchFamily="34" charset="0"/>
                </a:rPr>
                <a:t>Exactly, Ralph! When you compare groups of data using pie graphs, you can see </a:t>
              </a:r>
              <a:r>
                <a:rPr lang="en-US" sz="2800" b="1" i="1" dirty="0" smtClean="0">
                  <a:solidFill>
                    <a:srgbClr val="002060"/>
                  </a:solidFill>
                  <a:latin typeface="Franklin Gothic Medium" pitchFamily="34" charset="0"/>
                </a:rPr>
                <a:t>how</a:t>
              </a:r>
              <a:r>
                <a:rPr lang="en-US" sz="2800" i="1" dirty="0" smtClean="0">
                  <a:solidFill>
                    <a:srgbClr val="002060"/>
                  </a:solidFill>
                  <a:latin typeface="Franklin Gothic Medium" pitchFamily="34" charset="0"/>
                </a:rPr>
                <a:t> much more </a:t>
              </a:r>
              <a:r>
                <a:rPr lang="en-US" sz="2400" i="1" dirty="0" smtClean="0">
                  <a:solidFill>
                    <a:srgbClr val="002060"/>
                  </a:solidFill>
                  <a:latin typeface="Franklin Gothic Medium" pitchFamily="34" charset="0"/>
                </a:rPr>
                <a:t>one category has than another. When you calculate percentages and write them onto a graph, you can use real numbers to compare categories, instead of just guessing. </a:t>
              </a:r>
              <a:endParaRPr lang="en-US" sz="2000" dirty="0"/>
            </a:p>
          </p:txBody>
        </p:sp>
      </p:grpSp>
      <p:pic>
        <p:nvPicPr>
          <p:cNvPr id="7" name="Picture 6" descr="Piegraph1.jpg"/>
          <p:cNvPicPr>
            <a:picLocks noChangeAspect="1"/>
          </p:cNvPicPr>
          <p:nvPr/>
        </p:nvPicPr>
        <p:blipFill>
          <a:blip r:embed="rId3"/>
          <a:stretch>
            <a:fillRect/>
          </a:stretch>
        </p:blipFill>
        <p:spPr>
          <a:xfrm>
            <a:off x="3810000" y="3105725"/>
            <a:ext cx="4495800" cy="2991265"/>
          </a:xfrm>
          <a:prstGeom prst="rect">
            <a:avLst/>
          </a:prstGeom>
        </p:spPr>
      </p:pic>
      <p:sp>
        <p:nvSpPr>
          <p:cNvPr id="8" name="Right Arrow 7">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228600" y="533400"/>
            <a:ext cx="7524209" cy="2481091"/>
            <a:chOff x="552115" y="2119477"/>
            <a:chExt cx="7188151" cy="10436244"/>
          </a:xfrm>
        </p:grpSpPr>
        <p:pic>
          <p:nvPicPr>
            <p:cNvPr id="4" name="Picture 12" descr="balloonsmall"/>
            <p:cNvPicPr>
              <a:picLocks noChangeAspect="1" noChangeArrowheads="1"/>
            </p:cNvPicPr>
            <p:nvPr/>
          </p:nvPicPr>
          <p:blipFill>
            <a:blip r:embed="rId2" cstate="print"/>
            <a:srcRect/>
            <a:stretch>
              <a:fillRect/>
            </a:stretch>
          </p:blipFill>
          <p:spPr bwMode="auto">
            <a:xfrm rot="5400000" flipH="1">
              <a:off x="-341103" y="3012695"/>
              <a:ext cx="8974588" cy="7188151"/>
            </a:xfrm>
            <a:prstGeom prst="rect">
              <a:avLst/>
            </a:prstGeom>
            <a:noFill/>
            <a:ln w="9525">
              <a:noFill/>
              <a:miter lim="800000"/>
              <a:headEnd/>
              <a:tailEnd/>
            </a:ln>
          </p:spPr>
        </p:pic>
        <p:sp>
          <p:nvSpPr>
            <p:cNvPr id="5" name="TextBox 4"/>
            <p:cNvSpPr txBox="1"/>
            <p:nvPr/>
          </p:nvSpPr>
          <p:spPr>
            <a:xfrm>
              <a:off x="824586" y="2457808"/>
              <a:ext cx="6114916" cy="10097913"/>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Use the categories you brainstormed earlier or the ones below to create your own pie graph. Make sure you know which total group they fall into! </a:t>
              </a:r>
            </a:p>
            <a:p>
              <a:pPr>
                <a:lnSpc>
                  <a:spcPct val="125000"/>
                </a:lnSpc>
              </a:pPr>
              <a:endParaRPr lang="en-US" sz="2400" dirty="0" smtClean="0">
                <a:solidFill>
                  <a:srgbClr val="002060"/>
                </a:solidFill>
                <a:latin typeface="Franklin Gothic Medium" pitchFamily="34" charset="0"/>
              </a:endParaRPr>
            </a:p>
          </p:txBody>
        </p:sp>
      </p:grpSp>
      <p:sp>
        <p:nvSpPr>
          <p:cNvPr id="6" name="TextBox 5"/>
          <p:cNvSpPr txBox="1"/>
          <p:nvPr/>
        </p:nvSpPr>
        <p:spPr>
          <a:xfrm>
            <a:off x="304800" y="3886201"/>
            <a:ext cx="8610600" cy="2369880"/>
          </a:xfrm>
          <a:prstGeom prst="rect">
            <a:avLst/>
          </a:prstGeom>
          <a:solidFill>
            <a:srgbClr val="FFFFFF">
              <a:alpha val="74902"/>
            </a:srgbClr>
          </a:solidFill>
        </p:spPr>
        <p:txBody>
          <a:bodyPr wrap="square" rtlCol="0">
            <a:spAutoFit/>
          </a:bodyPr>
          <a:lstStyle/>
          <a:p>
            <a:r>
              <a:rPr lang="en-US" sz="2000" dirty="0" smtClean="0">
                <a:solidFill>
                  <a:srgbClr val="002060"/>
                </a:solidFill>
                <a:latin typeface="Franklin Gothic Medium" pitchFamily="34" charset="0"/>
              </a:rPr>
              <a:t>If you need help, here are some categories:</a:t>
            </a:r>
          </a:p>
          <a:p>
            <a:endParaRPr lang="en-US" dirty="0" smtClean="0"/>
          </a:p>
          <a:p>
            <a:pPr>
              <a:buFont typeface="Arial" pitchFamily="34" charset="0"/>
              <a:buChar char="•"/>
            </a:pPr>
            <a:r>
              <a:rPr lang="en-US" dirty="0" smtClean="0">
                <a:solidFill>
                  <a:srgbClr val="002060"/>
                </a:solidFill>
                <a:latin typeface="Franklin Gothic Medium" pitchFamily="34" charset="0"/>
              </a:rPr>
              <a:t>Number of bird songs when it rained vs. number of songs when it didn’t rain</a:t>
            </a:r>
          </a:p>
          <a:p>
            <a:endParaRPr lang="en-US" dirty="0" smtClean="0">
              <a:solidFill>
                <a:srgbClr val="002060"/>
              </a:solidFill>
              <a:latin typeface="Franklin Gothic Medium" pitchFamily="34" charset="0"/>
            </a:endParaRPr>
          </a:p>
          <a:p>
            <a:pPr>
              <a:buFont typeface="Arial" pitchFamily="34" charset="0"/>
              <a:buChar char="•"/>
            </a:pPr>
            <a:r>
              <a:rPr lang="en-US" dirty="0" smtClean="0">
                <a:solidFill>
                  <a:srgbClr val="002060"/>
                </a:solidFill>
                <a:latin typeface="Franklin Gothic Medium" pitchFamily="34" charset="0"/>
              </a:rPr>
              <a:t>How many days it rained in March vs. April vs. May</a:t>
            </a:r>
          </a:p>
          <a:p>
            <a:endParaRPr lang="en-US" dirty="0" smtClean="0">
              <a:solidFill>
                <a:srgbClr val="002060"/>
              </a:solidFill>
              <a:latin typeface="Franklin Gothic Medium" pitchFamily="34" charset="0"/>
            </a:endParaRPr>
          </a:p>
          <a:p>
            <a:pPr>
              <a:buFont typeface="Arial" pitchFamily="34" charset="0"/>
              <a:buChar char="•"/>
            </a:pPr>
            <a:r>
              <a:rPr lang="en-US" dirty="0" smtClean="0">
                <a:solidFill>
                  <a:srgbClr val="002060"/>
                </a:solidFill>
                <a:latin typeface="Franklin Gothic Medium" pitchFamily="34" charset="0"/>
              </a:rPr>
              <a:t>Number of days in April that the temperature was above 50</a:t>
            </a:r>
            <a:r>
              <a:rPr lang="en-US" sz="2000" dirty="0" smtClean="0">
                <a:solidFill>
                  <a:srgbClr val="002060"/>
                </a:solidFill>
                <a:latin typeface="Franklin Gothic Medium" panose="020B0603020102020204" pitchFamily="34" charset="0"/>
              </a:rPr>
              <a:t>°</a:t>
            </a:r>
            <a:r>
              <a:rPr lang="en-US" dirty="0" smtClean="0">
                <a:solidFill>
                  <a:srgbClr val="002060"/>
                </a:solidFill>
                <a:latin typeface="Franklin Gothic Medium" panose="020B0603020102020204" pitchFamily="34" charset="0"/>
              </a:rPr>
              <a:t>F vs below </a:t>
            </a:r>
            <a:r>
              <a:rPr lang="en-US" dirty="0">
                <a:solidFill>
                  <a:srgbClr val="002060"/>
                </a:solidFill>
                <a:latin typeface="Franklin Gothic Medium" pitchFamily="34" charset="0"/>
              </a:rPr>
              <a:t>50</a:t>
            </a:r>
            <a:r>
              <a:rPr lang="en-US" sz="2000" dirty="0">
                <a:solidFill>
                  <a:srgbClr val="002060"/>
                </a:solidFill>
                <a:latin typeface="Franklin Gothic Medium" panose="020B0603020102020204" pitchFamily="34" charset="0"/>
              </a:rPr>
              <a:t>°</a:t>
            </a:r>
            <a:r>
              <a:rPr lang="en-US" dirty="0">
                <a:solidFill>
                  <a:srgbClr val="002060"/>
                </a:solidFill>
                <a:latin typeface="Franklin Gothic Medium" pitchFamily="34" charset="0"/>
              </a:rPr>
              <a:t>F </a:t>
            </a:r>
            <a:endParaRPr lang="en-US" dirty="0" smtClean="0">
              <a:solidFill>
                <a:srgbClr val="002060"/>
              </a:solidFill>
              <a:latin typeface="Franklin Gothic Medium" pitchFamily="34" charset="0"/>
            </a:endParaRPr>
          </a:p>
          <a:p>
            <a:endParaRPr lang="en-US" dirty="0"/>
          </a:p>
        </p:txBody>
      </p:sp>
      <p:grpSp>
        <p:nvGrpSpPr>
          <p:cNvPr id="7" name="Group 6"/>
          <p:cNvGrpSpPr/>
          <p:nvPr/>
        </p:nvGrpSpPr>
        <p:grpSpPr>
          <a:xfrm>
            <a:off x="2743200" y="2057400"/>
            <a:ext cx="6019800" cy="2362200"/>
            <a:chOff x="3048000" y="3671222"/>
            <a:chExt cx="5384699" cy="2573338"/>
          </a:xfrm>
        </p:grpSpPr>
        <p:pic>
          <p:nvPicPr>
            <p:cNvPr id="8" name="Picture 7" descr="MCj04316260000[1]"/>
            <p:cNvPicPr>
              <a:picLocks noChangeAspect="1" noChangeArrowheads="1"/>
            </p:cNvPicPr>
            <p:nvPr/>
          </p:nvPicPr>
          <p:blipFill>
            <a:blip r:embed="rId3" cstate="print"/>
            <a:srcRect/>
            <a:stretch>
              <a:fillRect/>
            </a:stretch>
          </p:blipFill>
          <p:spPr bwMode="auto">
            <a:xfrm>
              <a:off x="5859361" y="3671222"/>
              <a:ext cx="2573338" cy="2573338"/>
            </a:xfrm>
            <a:prstGeom prst="rect">
              <a:avLst/>
            </a:prstGeom>
            <a:noFill/>
            <a:ln w="9525">
              <a:noFill/>
              <a:miter lim="800000"/>
              <a:headEnd/>
              <a:tailEnd/>
            </a:ln>
          </p:spPr>
        </p:pic>
        <p:sp>
          <p:nvSpPr>
            <p:cNvPr id="9" name="TextBox 8"/>
            <p:cNvSpPr txBox="1"/>
            <p:nvPr/>
          </p:nvSpPr>
          <p:spPr>
            <a:xfrm>
              <a:off x="3048000" y="4343400"/>
              <a:ext cx="2514600" cy="646331"/>
            </a:xfrm>
            <a:prstGeom prst="rect">
              <a:avLst/>
            </a:prstGeom>
            <a:noFill/>
          </p:spPr>
          <p:txBody>
            <a:bodyPr wrap="square" rtlCol="0">
              <a:spAutoFit/>
            </a:bodyPr>
            <a:lstStyle/>
            <a:p>
              <a:endParaRPr lang="en-US" sz="3600" dirty="0">
                <a:solidFill>
                  <a:schemeClr val="accent2">
                    <a:lumMod val="75000"/>
                  </a:schemeClr>
                </a:solidFill>
                <a:latin typeface="Franklin Gothic Medium" pitchFamily="34" charset="0"/>
                <a:cs typeface="Arial" pitchFamily="34" charset="0"/>
              </a:endParaRPr>
            </a:p>
          </p:txBody>
        </p:sp>
      </p:grpSp>
      <p:grpSp>
        <p:nvGrpSpPr>
          <p:cNvPr id="11" name="Group 10"/>
          <p:cNvGrpSpPr/>
          <p:nvPr/>
        </p:nvGrpSpPr>
        <p:grpSpPr>
          <a:xfrm>
            <a:off x="6705600" y="6400801"/>
            <a:ext cx="2247900" cy="304799"/>
            <a:chOff x="208422" y="5764594"/>
            <a:chExt cx="2819400" cy="864806"/>
          </a:xfrm>
          <a:solidFill>
            <a:srgbClr val="CCFF66"/>
          </a:solidFill>
        </p:grpSpPr>
        <p:sp>
          <p:nvSpPr>
            <p:cNvPr id="12" name="Rounded Rectangle 11">
              <a:hlinkClick r:id="rId4" action="ppaction://hlinksldjump"/>
            </p:cNvPr>
            <p:cNvSpPr/>
            <p:nvPr/>
          </p:nvSpPr>
          <p:spPr>
            <a:xfrm>
              <a:off x="228600" y="5791200"/>
              <a:ext cx="2743200" cy="838200"/>
            </a:xfrm>
            <a:prstGeom prst="roundRect">
              <a:avLst/>
            </a:prstGeom>
            <a:solidFill>
              <a:srgbClr val="CCFF99"/>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hlinkClick r:id="rId4" action="ppaction://hlinksldjump"/>
            </p:cNvPr>
            <p:cNvSpPr txBox="1"/>
            <p:nvPr/>
          </p:nvSpPr>
          <p:spPr>
            <a:xfrm>
              <a:off x="208422" y="5764594"/>
              <a:ext cx="2819400" cy="656486"/>
            </a:xfrm>
            <a:prstGeom prst="rect">
              <a:avLst/>
            </a:prstGeom>
            <a:noFill/>
            <a:ln>
              <a:noFill/>
            </a:ln>
          </p:spPr>
          <p:txBody>
            <a:bodyPr wrap="square" rtlCol="0">
              <a:spAutoFit/>
            </a:bodyPr>
            <a:lstStyle/>
            <a:p>
              <a:pPr algn="ctr"/>
              <a:r>
                <a:rPr lang="en-US" sz="1400" dirty="0" smtClean="0">
                  <a:solidFill>
                    <a:sysClr val="windowText" lastClr="000000"/>
                  </a:solidFill>
                  <a:latin typeface="Franklin Gothic Medium" pitchFamily="34" charset="0"/>
                </a:rPr>
                <a:t>Back to the Graph Menu</a:t>
              </a:r>
              <a:endParaRPr lang="en-US" sz="1400" dirty="0">
                <a:solidFill>
                  <a:sysClr val="windowText" lastClr="000000"/>
                </a:solidFill>
                <a:latin typeface="Franklin Gothic Medium"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394692"/>
            <a:ext cx="9220200" cy="1323439"/>
          </a:xfrm>
          <a:prstGeom prst="rect">
            <a:avLst/>
          </a:prstGeom>
          <a:noFill/>
        </p:spPr>
        <p:txBody>
          <a:bodyPr wrap="square" rtlCol="0">
            <a:spAutoFit/>
          </a:bodyPr>
          <a:lstStyle/>
          <a:p>
            <a:r>
              <a:rPr lang="en-US" sz="2200" dirty="0" smtClean="0">
                <a:solidFill>
                  <a:srgbClr val="002060"/>
                </a:solidFill>
                <a:latin typeface="Franklin Gothic Medium" pitchFamily="34" charset="0"/>
              </a:rPr>
              <a:t> </a:t>
            </a:r>
          </a:p>
          <a:p>
            <a:endParaRPr lang="en-US" sz="2200" dirty="0" smtClean="0">
              <a:solidFill>
                <a:srgbClr val="002060"/>
              </a:solidFill>
              <a:latin typeface="Franklin Gothic Medium" pitchFamily="34" charset="0"/>
            </a:endParaRPr>
          </a:p>
          <a:p>
            <a:endParaRPr lang="en-US" dirty="0" smtClean="0"/>
          </a:p>
          <a:p>
            <a:endParaRPr lang="en-US" dirty="0"/>
          </a:p>
        </p:txBody>
      </p:sp>
      <p:grpSp>
        <p:nvGrpSpPr>
          <p:cNvPr id="13" name="Group 12"/>
          <p:cNvGrpSpPr/>
          <p:nvPr/>
        </p:nvGrpSpPr>
        <p:grpSpPr>
          <a:xfrm>
            <a:off x="74695" y="144249"/>
            <a:ext cx="7391400" cy="1689872"/>
            <a:chOff x="533400" y="4173086"/>
            <a:chExt cx="6710738" cy="2380115"/>
          </a:xfrm>
        </p:grpSpPr>
        <p:grpSp>
          <p:nvGrpSpPr>
            <p:cNvPr id="3" name="Group 2"/>
            <p:cNvGrpSpPr/>
            <p:nvPr/>
          </p:nvGrpSpPr>
          <p:grpSpPr>
            <a:xfrm>
              <a:off x="533400" y="4173086"/>
              <a:ext cx="6710738" cy="2380115"/>
              <a:chOff x="751789" y="2310163"/>
              <a:chExt cx="6411012" cy="7786727"/>
            </a:xfrm>
          </p:grpSpPr>
          <p:pic>
            <p:nvPicPr>
              <p:cNvPr id="4" name="Picture 12" descr="balloonsma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flipH="1">
                <a:off x="93237" y="3027327"/>
                <a:ext cx="7728115" cy="6411012"/>
              </a:xfrm>
              <a:prstGeom prst="rect">
                <a:avLst/>
              </a:prstGeom>
              <a:noFill/>
              <a:ln w="9525">
                <a:noFill/>
                <a:miter lim="800000"/>
                <a:headEnd/>
                <a:tailEnd/>
              </a:ln>
            </p:spPr>
          </p:pic>
          <p:sp>
            <p:nvSpPr>
              <p:cNvPr id="5" name="TextBox 4"/>
              <p:cNvSpPr txBox="1"/>
              <p:nvPr/>
            </p:nvSpPr>
            <p:spPr>
              <a:xfrm>
                <a:off x="1060031" y="2310163"/>
                <a:ext cx="5513714" cy="1208297"/>
              </a:xfrm>
              <a:prstGeom prst="rect">
                <a:avLst/>
              </a:prstGeom>
              <a:noFill/>
            </p:spPr>
            <p:txBody>
              <a:bodyPr wrap="square" rtlCol="0">
                <a:spAutoFit/>
              </a:bodyPr>
              <a:lstStyle/>
              <a:p>
                <a:endParaRPr lang="en-US" dirty="0"/>
              </a:p>
            </p:txBody>
          </p:sp>
        </p:grpSp>
        <p:sp>
          <p:nvSpPr>
            <p:cNvPr id="6" name="Rectangle 5"/>
            <p:cNvSpPr/>
            <p:nvPr/>
          </p:nvSpPr>
          <p:spPr>
            <a:xfrm>
              <a:off x="607743" y="4226825"/>
              <a:ext cx="6214345" cy="1853171"/>
            </a:xfrm>
            <a:prstGeom prst="rect">
              <a:avLst/>
            </a:prstGeom>
          </p:spPr>
          <p:txBody>
            <a:bodyPr wrap="square">
              <a:spAutoFit/>
            </a:bodyPr>
            <a:lstStyle/>
            <a:p>
              <a:pPr>
                <a:lnSpc>
                  <a:spcPct val="125000"/>
                </a:lnSpc>
              </a:pPr>
              <a:r>
                <a:rPr lang="en-US" sz="2800" dirty="0" smtClean="0">
                  <a:solidFill>
                    <a:srgbClr val="002060"/>
                  </a:solidFill>
                  <a:latin typeface="Franklin Gothic Medium" pitchFamily="34" charset="0"/>
                </a:rPr>
                <a:t>Line graphs </a:t>
              </a:r>
              <a:r>
                <a:rPr lang="en-US" sz="2400" dirty="0" smtClean="0">
                  <a:solidFill>
                    <a:srgbClr val="002060"/>
                  </a:solidFill>
                  <a:latin typeface="Franklin Gothic Medium" pitchFamily="34" charset="0"/>
                </a:rPr>
                <a:t>show how something changes over time, temperature, or anything else that changes in consistent increments.</a:t>
              </a:r>
              <a:endParaRPr lang="en-US" sz="2400" dirty="0"/>
            </a:p>
          </p:txBody>
        </p:sp>
      </p:grpSp>
      <p:grpSp>
        <p:nvGrpSpPr>
          <p:cNvPr id="7" name="Group 6"/>
          <p:cNvGrpSpPr/>
          <p:nvPr/>
        </p:nvGrpSpPr>
        <p:grpSpPr>
          <a:xfrm>
            <a:off x="755356" y="259919"/>
            <a:ext cx="6710738" cy="3276601"/>
            <a:chOff x="1732091" y="3672665"/>
            <a:chExt cx="6411012" cy="7841078"/>
          </a:xfrm>
        </p:grpSpPr>
        <p:pic>
          <p:nvPicPr>
            <p:cNvPr id="8" name="Picture 12" descr="balloonsmall"/>
            <p:cNvPicPr>
              <a:picLocks noChangeAspect="1" noChangeArrowheads="1"/>
            </p:cNvPicPr>
            <p:nvPr/>
          </p:nvPicPr>
          <p:blipFill>
            <a:blip r:embed="rId2" cstate="print"/>
            <a:srcRect/>
            <a:stretch>
              <a:fillRect/>
            </a:stretch>
          </p:blipFill>
          <p:spPr bwMode="auto">
            <a:xfrm rot="5400000" flipH="1">
              <a:off x="1017058" y="4387698"/>
              <a:ext cx="7841078" cy="6411012"/>
            </a:xfrm>
            <a:prstGeom prst="rect">
              <a:avLst/>
            </a:prstGeom>
            <a:noFill/>
            <a:ln w="9525">
              <a:noFill/>
              <a:miter lim="800000"/>
              <a:headEnd/>
              <a:tailEnd/>
            </a:ln>
          </p:spPr>
        </p:pic>
        <p:sp>
          <p:nvSpPr>
            <p:cNvPr id="9" name="TextBox 8"/>
            <p:cNvSpPr txBox="1"/>
            <p:nvPr/>
          </p:nvSpPr>
          <p:spPr>
            <a:xfrm>
              <a:off x="2171324" y="4090371"/>
              <a:ext cx="5532544" cy="6136178"/>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Let’s say Ralph wants to show how the amount of Barn Swallow songs change over time. First reorganize the data table to show only Barn Swallow data and the dates when Ralph collected that data. Then make the graph.</a:t>
              </a:r>
            </a:p>
          </p:txBody>
        </p:sp>
      </p:grpSp>
      <p:pic>
        <p:nvPicPr>
          <p:cNvPr id="11" name="Picture 10" descr="Export Wizard-1"/>
          <p:cNvPicPr>
            <a:picLocks noChangeAspect="1" noChangeArrowheads="1"/>
          </p:cNvPicPr>
          <p:nvPr/>
        </p:nvPicPr>
        <p:blipFill>
          <a:blip r:embed="rId3" cstate="print"/>
          <a:srcRect/>
          <a:stretch>
            <a:fillRect/>
          </a:stretch>
        </p:blipFill>
        <p:spPr bwMode="auto">
          <a:xfrm>
            <a:off x="228600" y="3773309"/>
            <a:ext cx="4515505" cy="2896710"/>
          </a:xfrm>
          <a:prstGeom prst="rect">
            <a:avLst/>
          </a:prstGeom>
          <a:solidFill>
            <a:srgbClr val="FFFFFF">
              <a:alpha val="74902"/>
            </a:srgbClr>
          </a:solidFill>
          <a:ln w="9525">
            <a:noFill/>
            <a:miter lim="800000"/>
            <a:headEnd/>
            <a:tailEnd/>
          </a:ln>
        </p:spPr>
      </p:pic>
      <p:grpSp>
        <p:nvGrpSpPr>
          <p:cNvPr id="14" name="Group 13"/>
          <p:cNvGrpSpPr/>
          <p:nvPr/>
        </p:nvGrpSpPr>
        <p:grpSpPr>
          <a:xfrm>
            <a:off x="6308785" y="5854460"/>
            <a:ext cx="2819400" cy="838200"/>
            <a:chOff x="173180" y="5791200"/>
            <a:chExt cx="2819400" cy="838200"/>
          </a:xfrm>
        </p:grpSpPr>
        <p:sp>
          <p:nvSpPr>
            <p:cNvPr id="15" name="Rounded Rectangle 14">
              <a:hlinkClick r:id="rId4" action="ppaction://hlinksldjump"/>
            </p:cNvPr>
            <p:cNvSpPr/>
            <p:nvPr/>
          </p:nvSpPr>
          <p:spPr>
            <a:xfrm>
              <a:off x="228600" y="5791200"/>
              <a:ext cx="2743200" cy="838200"/>
            </a:xfrm>
            <a:prstGeom prst="roundRect">
              <a:avLst/>
            </a:prstGeom>
            <a:solidFill>
              <a:srgbClr val="FF33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hlinkClick r:id="rId5" action="ppaction://hlinksldjump"/>
            </p:cNvPr>
            <p:cNvSpPr txBox="1"/>
            <p:nvPr/>
          </p:nvSpPr>
          <p:spPr>
            <a:xfrm>
              <a:off x="173180" y="5867400"/>
              <a:ext cx="2819400" cy="646331"/>
            </a:xfrm>
            <a:prstGeom prst="rect">
              <a:avLst/>
            </a:prstGeom>
            <a:noFill/>
          </p:spPr>
          <p:txBody>
            <a:bodyPr wrap="square" rtlCol="0">
              <a:spAutoFit/>
            </a:bodyPr>
            <a:lstStyle/>
            <a:p>
              <a:pPr algn="ctr"/>
              <a:r>
                <a:rPr lang="en-US" dirty="0" smtClean="0">
                  <a:solidFill>
                    <a:schemeClr val="bg1"/>
                  </a:solidFill>
                  <a:latin typeface="Franklin Gothic Medium" pitchFamily="34" charset="0"/>
                </a:rPr>
                <a:t>Click here to learn how to make a line graph</a:t>
              </a:r>
              <a:endParaRPr lang="en-US" dirty="0">
                <a:solidFill>
                  <a:schemeClr val="bg1"/>
                </a:solidFill>
                <a:latin typeface="Franklin Gothic Medium" pitchFamily="34" charset="0"/>
              </a:endParaRPr>
            </a:p>
          </p:txBody>
        </p:sp>
      </p:grpSp>
      <p:sp>
        <p:nvSpPr>
          <p:cNvPr id="17" name="Rounded Rectangle 16">
            <a:hlinkClick r:id="rId4" action="ppaction://hlinksldjump"/>
          </p:cNvPr>
          <p:cNvSpPr/>
          <p:nvPr/>
        </p:nvSpPr>
        <p:spPr>
          <a:xfrm>
            <a:off x="6246692" y="5778260"/>
            <a:ext cx="2881493" cy="990600"/>
          </a:xfrm>
          <a:prstGeom prst="roundRect">
            <a:avLst/>
          </a:prstGeom>
          <a:solidFill>
            <a:schemeClr val="bg1">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7000"/>
                                  </p:stCondLst>
                                  <p:childTnLst>
                                    <p:animEffect transition="out" filter="fade">
                                      <p:cBhvr>
                                        <p:cTn id="6" dur="5000"/>
                                        <p:tgtEl>
                                          <p:spTgt spid="13"/>
                                        </p:tgtEl>
                                      </p:cBhvr>
                                    </p:animEffect>
                                    <p:set>
                                      <p:cBhvr>
                                        <p:cTn id="7" dur="1" fill="hold">
                                          <p:stCondLst>
                                            <p:cond delay="4999"/>
                                          </p:stCondLst>
                                        </p:cTn>
                                        <p:tgtEl>
                                          <p:spTgt spid="13"/>
                                        </p:tgtEl>
                                        <p:attrNameLst>
                                          <p:attrName>style.visibility</p:attrName>
                                        </p:attrNameLst>
                                      </p:cBhvr>
                                      <p:to>
                                        <p:strVal val="hidden"/>
                                      </p:to>
                                    </p:set>
                                  </p:childTnLst>
                                </p:cTn>
                              </p:par>
                            </p:childTnLst>
                          </p:cTn>
                        </p:par>
                        <p:par>
                          <p:cTn id="8" fill="hold">
                            <p:stCondLst>
                              <p:cond delay="12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2000"/>
                            </p:stCondLst>
                            <p:childTnLst>
                              <p:par>
                                <p:cTn id="12" presetID="1" presetClass="entr" presetSubtype="0"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5712370" y="134004"/>
            <a:ext cx="3352800" cy="5657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5943600" y="317500"/>
            <a:ext cx="3009900" cy="4787900"/>
          </a:xfrm>
          <a:prstGeom prst="rect">
            <a:avLst/>
          </a:prstGeom>
          <a:noFill/>
          <a:ln w="9525">
            <a:noFill/>
            <a:miter lim="800000"/>
            <a:headEnd/>
            <a:tailEnd/>
          </a:ln>
        </p:spPr>
        <p:txBody>
          <a:bodyPr/>
          <a:lstStyle/>
          <a:p>
            <a:pPr>
              <a:lnSpc>
                <a:spcPct val="105000"/>
              </a:lnSpc>
              <a:spcBef>
                <a:spcPct val="25000"/>
              </a:spcBef>
              <a:buFontTx/>
              <a:buAutoNum type="arabicPeriod"/>
            </a:pPr>
            <a:r>
              <a:rPr kumimoji="1" lang="en-US" sz="2000" dirty="0">
                <a:solidFill>
                  <a:srgbClr val="000000"/>
                </a:solidFill>
                <a:latin typeface="Franklin Gothic Medium" pitchFamily="34" charset="0"/>
              </a:rPr>
              <a:t> </a:t>
            </a:r>
            <a:r>
              <a:rPr kumimoji="1" lang="en-US" sz="2000" dirty="0" smtClean="0">
                <a:solidFill>
                  <a:srgbClr val="000000"/>
                </a:solidFill>
                <a:latin typeface="Franklin Gothic Medium" pitchFamily="34" charset="0"/>
              </a:rPr>
              <a:t>Reorganize </a:t>
            </a:r>
            <a:r>
              <a:rPr kumimoji="1" lang="en-US" sz="2000" dirty="0">
                <a:solidFill>
                  <a:srgbClr val="000000"/>
                </a:solidFill>
                <a:latin typeface="Franklin Gothic Medium" pitchFamily="34" charset="0"/>
              </a:rPr>
              <a:t>your </a:t>
            </a:r>
            <a:r>
              <a:rPr kumimoji="1" lang="en-US" sz="2000" dirty="0" smtClean="0">
                <a:solidFill>
                  <a:srgbClr val="000000"/>
                </a:solidFill>
                <a:latin typeface="Franklin Gothic Medium" pitchFamily="34" charset="0"/>
              </a:rPr>
              <a:t>data to separate what is relevant. </a:t>
            </a:r>
            <a:endParaRPr kumimoji="1" lang="en-US" sz="2000" dirty="0">
              <a:solidFill>
                <a:srgbClr val="000000"/>
              </a:solidFill>
              <a:latin typeface="Franklin Gothic Medium" pitchFamily="34" charset="0"/>
            </a:endParaRPr>
          </a:p>
          <a:p>
            <a:pPr>
              <a:lnSpc>
                <a:spcPct val="115000"/>
              </a:lnSpc>
              <a:spcBef>
                <a:spcPct val="25000"/>
              </a:spcBef>
            </a:pPr>
            <a:r>
              <a:rPr kumimoji="1" lang="en-US" sz="2000" dirty="0" smtClean="0">
                <a:solidFill>
                  <a:srgbClr val="0070C0"/>
                </a:solidFill>
                <a:latin typeface="Franklin Gothic Medium" pitchFamily="34" charset="0"/>
              </a:rPr>
              <a:t>In </a:t>
            </a:r>
            <a:r>
              <a:rPr kumimoji="1" lang="en-US" sz="2000" dirty="0">
                <a:solidFill>
                  <a:srgbClr val="0070C0"/>
                </a:solidFill>
                <a:latin typeface="Franklin Gothic Medium" pitchFamily="34" charset="0"/>
              </a:rPr>
              <a:t>this </a:t>
            </a:r>
            <a:r>
              <a:rPr kumimoji="1" lang="en-US" sz="2000" dirty="0" smtClean="0">
                <a:solidFill>
                  <a:srgbClr val="0070C0"/>
                </a:solidFill>
                <a:latin typeface="Franklin Gothic Medium" pitchFamily="34" charset="0"/>
              </a:rPr>
              <a:t>case, </a:t>
            </a:r>
            <a:r>
              <a:rPr kumimoji="1" lang="en-US" sz="2000" dirty="0">
                <a:solidFill>
                  <a:srgbClr val="0070C0"/>
                </a:solidFill>
                <a:latin typeface="Franklin Gothic Medium" pitchFamily="34" charset="0"/>
              </a:rPr>
              <a:t>we </a:t>
            </a:r>
            <a:r>
              <a:rPr kumimoji="1" lang="en-US" sz="2000" dirty="0" smtClean="0">
                <a:solidFill>
                  <a:srgbClr val="0070C0"/>
                </a:solidFill>
                <a:latin typeface="Franklin Gothic Medium" pitchFamily="34" charset="0"/>
              </a:rPr>
              <a:t>will </a:t>
            </a:r>
            <a:r>
              <a:rPr kumimoji="1" lang="en-US" sz="2000" dirty="0">
                <a:solidFill>
                  <a:srgbClr val="0070C0"/>
                </a:solidFill>
                <a:latin typeface="Franklin Gothic Medium" pitchFamily="34" charset="0"/>
              </a:rPr>
              <a:t>focus on the data showing </a:t>
            </a:r>
            <a:r>
              <a:rPr kumimoji="1" lang="en-US" sz="2000" dirty="0" smtClean="0">
                <a:solidFill>
                  <a:srgbClr val="0070C0"/>
                </a:solidFill>
                <a:latin typeface="Franklin Gothic Medium" pitchFamily="34" charset="0"/>
              </a:rPr>
              <a:t>the </a:t>
            </a:r>
            <a:r>
              <a:rPr kumimoji="1" lang="en-US" sz="2000" dirty="0">
                <a:solidFill>
                  <a:srgbClr val="0070C0"/>
                </a:solidFill>
                <a:latin typeface="Franklin Gothic Medium" pitchFamily="34" charset="0"/>
              </a:rPr>
              <a:t>number of individual </a:t>
            </a:r>
            <a:r>
              <a:rPr kumimoji="1" lang="en-US" sz="2000" dirty="0" smtClean="0">
                <a:solidFill>
                  <a:srgbClr val="0070C0"/>
                </a:solidFill>
                <a:latin typeface="Franklin Gothic Medium" pitchFamily="34" charset="0"/>
              </a:rPr>
              <a:t>Barn Swallow songs from March to June.</a:t>
            </a:r>
            <a:endParaRPr kumimoji="1" lang="en-US" sz="2000" dirty="0">
              <a:solidFill>
                <a:srgbClr val="0070C0"/>
              </a:solidFill>
              <a:latin typeface="Franklin Gothic Medium" pitchFamily="34" charset="0"/>
            </a:endParaRPr>
          </a:p>
          <a:p>
            <a:pPr>
              <a:lnSpc>
                <a:spcPct val="105000"/>
              </a:lnSpc>
              <a:spcBef>
                <a:spcPct val="25000"/>
              </a:spcBef>
              <a:buFontTx/>
              <a:buAutoNum type="arabicPeriod"/>
            </a:pPr>
            <a:endParaRPr kumimoji="1" lang="en-US" sz="2000" b="1" dirty="0">
              <a:solidFill>
                <a:srgbClr val="254DF7"/>
              </a:solidFill>
              <a:latin typeface="Franklin Gothic Book" pitchFamily="34" charset="0"/>
            </a:endParaRPr>
          </a:p>
        </p:txBody>
      </p:sp>
      <p:pic>
        <p:nvPicPr>
          <p:cNvPr id="10" name="Picture 9" descr="Data Table 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114558"/>
            <a:ext cx="6427419" cy="3743442"/>
          </a:xfrm>
          <a:prstGeom prst="rect">
            <a:avLst/>
          </a:prstGeom>
          <a:ln w="31750" cap="rnd" cmpd="thickThin">
            <a:solidFill>
              <a:schemeClr val="tx1"/>
            </a:solidFill>
            <a:bevel/>
          </a:ln>
        </p:spPr>
      </p:pic>
      <p:sp>
        <p:nvSpPr>
          <p:cNvPr id="11" name="Rectangle 35"/>
          <p:cNvSpPr>
            <a:spLocks noChangeArrowheads="1"/>
          </p:cNvSpPr>
          <p:nvPr/>
        </p:nvSpPr>
        <p:spPr bwMode="auto">
          <a:xfrm>
            <a:off x="674389"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4" name="Right Arrow 13">
            <a:hlinkClick r:id="rId3"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15" name="Rectangle 35"/>
          <p:cNvSpPr>
            <a:spLocks noChangeArrowheads="1"/>
          </p:cNvSpPr>
          <p:nvPr/>
        </p:nvSpPr>
        <p:spPr bwMode="auto">
          <a:xfrm>
            <a:off x="1357559"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6" name="Rectangle 35"/>
          <p:cNvSpPr>
            <a:spLocks noChangeArrowheads="1"/>
          </p:cNvSpPr>
          <p:nvPr/>
        </p:nvSpPr>
        <p:spPr bwMode="auto">
          <a:xfrm>
            <a:off x="2449149"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7" name="Rectangle 35"/>
          <p:cNvSpPr>
            <a:spLocks noChangeArrowheads="1"/>
          </p:cNvSpPr>
          <p:nvPr/>
        </p:nvSpPr>
        <p:spPr bwMode="auto">
          <a:xfrm>
            <a:off x="5334000"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3187741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30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30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p:cNvSpPr>
            <a:spLocks noChangeArrowheads="1"/>
          </p:cNvSpPr>
          <p:nvPr/>
        </p:nvSpPr>
        <p:spPr bwMode="auto">
          <a:xfrm>
            <a:off x="1524000" y="914401"/>
            <a:ext cx="4114800" cy="1828800"/>
          </a:xfrm>
          <a:prstGeom prst="wedgeRoundRectCallout">
            <a:avLst>
              <a:gd name="adj1" fmla="val 64259"/>
              <a:gd name="adj2" fmla="val 6880"/>
              <a:gd name="adj3" fmla="val 16667"/>
            </a:avLst>
          </a:prstGeom>
          <a:solidFill>
            <a:srgbClr val="FFFED5">
              <a:alpha val="79999"/>
            </a:srgbClr>
          </a:solidFill>
          <a:ln w="22225">
            <a:noFill/>
            <a:miter lim="800000"/>
            <a:headEnd/>
            <a:tailEnd/>
          </a:ln>
          <a:effectLst>
            <a:prstShdw prst="shdw17" dist="17961" dir="2700000">
              <a:srgbClr val="E9C255"/>
            </a:prstShdw>
          </a:effectLst>
        </p:spPr>
        <p:txBody>
          <a:bodyPr/>
          <a:lstStyle/>
          <a:p>
            <a:endParaRPr lang="en-US" dirty="0">
              <a:solidFill>
                <a:srgbClr val="000000"/>
              </a:solidFill>
            </a:endParaRPr>
          </a:p>
        </p:txBody>
      </p:sp>
      <p:sp>
        <p:nvSpPr>
          <p:cNvPr id="14" name="TextBox 13"/>
          <p:cNvSpPr txBox="1"/>
          <p:nvPr/>
        </p:nvSpPr>
        <p:spPr>
          <a:xfrm>
            <a:off x="1828800" y="1075372"/>
            <a:ext cx="3733800" cy="1477328"/>
          </a:xfrm>
          <a:prstGeom prst="rect">
            <a:avLst/>
          </a:prstGeom>
          <a:noFill/>
        </p:spPr>
        <p:txBody>
          <a:bodyPr wrap="square" rtlCol="0">
            <a:spAutoFit/>
          </a:bodyPr>
          <a:lstStyle/>
          <a:p>
            <a:pPr>
              <a:lnSpc>
                <a:spcPct val="125000"/>
              </a:lnSpc>
            </a:pPr>
            <a:r>
              <a:rPr lang="en-US" sz="2400" dirty="0">
                <a:solidFill>
                  <a:schemeClr val="accent2">
                    <a:lumMod val="75000"/>
                  </a:schemeClr>
                </a:solidFill>
                <a:latin typeface="Franklin Gothic Medium" pitchFamily="34" charset="0"/>
                <a:cs typeface="Arial" pitchFamily="34" charset="0"/>
              </a:rPr>
              <a:t>We’ll discuss </a:t>
            </a:r>
            <a:r>
              <a:rPr lang="en-US" sz="2400" dirty="0" smtClean="0">
                <a:solidFill>
                  <a:schemeClr val="accent2">
                    <a:lumMod val="75000"/>
                  </a:schemeClr>
                </a:solidFill>
                <a:latin typeface="Franklin Gothic Medium" pitchFamily="34" charset="0"/>
                <a:cs typeface="Arial" pitchFamily="34" charset="0"/>
              </a:rPr>
              <a:t>the </a:t>
            </a:r>
            <a:r>
              <a:rPr lang="en-US" sz="2400" dirty="0">
                <a:solidFill>
                  <a:schemeClr val="accent2">
                    <a:lumMod val="75000"/>
                  </a:schemeClr>
                </a:solidFill>
                <a:latin typeface="Franklin Gothic Medium" pitchFamily="34" charset="0"/>
                <a:cs typeface="Arial" pitchFamily="34" charset="0"/>
              </a:rPr>
              <a:t>most commonly used </a:t>
            </a:r>
            <a:r>
              <a:rPr lang="en-US" sz="2400" dirty="0" smtClean="0">
                <a:solidFill>
                  <a:schemeClr val="accent2">
                    <a:lumMod val="75000"/>
                  </a:schemeClr>
                </a:solidFill>
                <a:latin typeface="Franklin Gothic Medium" pitchFamily="34" charset="0"/>
                <a:cs typeface="Arial" pitchFamily="34" charset="0"/>
              </a:rPr>
              <a:t>graphs in </a:t>
            </a:r>
            <a:r>
              <a:rPr lang="en-US" sz="2400" dirty="0">
                <a:solidFill>
                  <a:schemeClr val="accent2">
                    <a:lumMod val="75000"/>
                  </a:schemeClr>
                </a:solidFill>
                <a:latin typeface="Franklin Gothic Medium" pitchFamily="34" charset="0"/>
                <a:cs typeface="Arial" pitchFamily="34" charset="0"/>
              </a:rPr>
              <a:t>science:</a:t>
            </a:r>
          </a:p>
        </p:txBody>
      </p:sp>
      <p:grpSp>
        <p:nvGrpSpPr>
          <p:cNvPr id="17" name="Group 16"/>
          <p:cNvGrpSpPr/>
          <p:nvPr/>
        </p:nvGrpSpPr>
        <p:grpSpPr>
          <a:xfrm>
            <a:off x="6334690" y="3173950"/>
            <a:ext cx="2362200" cy="1271588"/>
            <a:chOff x="1219200" y="3124200"/>
            <a:chExt cx="6934200" cy="3176588"/>
          </a:xfrm>
        </p:grpSpPr>
        <p:grpSp>
          <p:nvGrpSpPr>
            <p:cNvPr id="2" name="Group 11"/>
            <p:cNvGrpSpPr>
              <a:grpSpLocks/>
            </p:cNvGrpSpPr>
            <p:nvPr/>
          </p:nvGrpSpPr>
          <p:grpSpPr bwMode="auto">
            <a:xfrm>
              <a:off x="3886200" y="3124200"/>
              <a:ext cx="4267200" cy="3176588"/>
              <a:chOff x="525" y="999"/>
              <a:chExt cx="3603" cy="2778"/>
            </a:xfrm>
          </p:grpSpPr>
          <p:pic>
            <p:nvPicPr>
              <p:cNvPr id="140300" name="Picture 12" descr="scatterplot"/>
              <p:cNvPicPr>
                <a:picLocks noChangeAspect="1" noChangeArrowheads="1"/>
              </p:cNvPicPr>
              <p:nvPr/>
            </p:nvPicPr>
            <p:blipFill>
              <a:blip r:embed="rId3" cstate="print"/>
              <a:srcRect/>
              <a:stretch>
                <a:fillRect/>
              </a:stretch>
            </p:blipFill>
            <p:spPr bwMode="auto">
              <a:xfrm>
                <a:off x="528" y="999"/>
                <a:ext cx="3600" cy="2778"/>
              </a:xfrm>
              <a:prstGeom prst="rect">
                <a:avLst/>
              </a:prstGeom>
              <a:noFill/>
              <a:ln w="9525">
                <a:noFill/>
                <a:miter lim="800000"/>
                <a:headEnd/>
                <a:tailEnd/>
              </a:ln>
              <a:effectLst>
                <a:prstShdw prst="shdw17" dist="17961" dir="2700000">
                  <a:srgbClr val="999999"/>
                </a:prstShdw>
              </a:effectLst>
            </p:spPr>
          </p:pic>
          <p:pic>
            <p:nvPicPr>
              <p:cNvPr id="140301" name="Picture 13" descr="scatterplot"/>
              <p:cNvPicPr>
                <a:picLocks noChangeAspect="1" noChangeArrowheads="1"/>
              </p:cNvPicPr>
              <p:nvPr/>
            </p:nvPicPr>
            <p:blipFill>
              <a:blip r:embed="rId3" cstate="print"/>
              <a:srcRect/>
              <a:stretch>
                <a:fillRect/>
              </a:stretch>
            </p:blipFill>
            <p:spPr bwMode="auto">
              <a:xfrm>
                <a:off x="525" y="999"/>
                <a:ext cx="3600" cy="2778"/>
              </a:xfrm>
              <a:prstGeom prst="rect">
                <a:avLst/>
              </a:prstGeom>
              <a:noFill/>
              <a:ln w="9525">
                <a:noFill/>
                <a:miter lim="800000"/>
                <a:headEnd/>
                <a:tailEnd/>
              </a:ln>
            </p:spPr>
          </p:pic>
        </p:grpSp>
        <p:sp>
          <p:nvSpPr>
            <p:cNvPr id="16" name="TextBox 15"/>
            <p:cNvSpPr txBox="1"/>
            <p:nvPr/>
          </p:nvSpPr>
          <p:spPr>
            <a:xfrm>
              <a:off x="1219200" y="3962399"/>
              <a:ext cx="2819400" cy="1768389"/>
            </a:xfrm>
            <a:prstGeom prst="rect">
              <a:avLst/>
            </a:prstGeom>
            <a:noFill/>
          </p:spPr>
          <p:txBody>
            <a:bodyPr wrap="square" rtlCol="0">
              <a:spAutoFit/>
            </a:bodyPr>
            <a:lstStyle/>
            <a:p>
              <a:r>
                <a:rPr lang="en-US" sz="2000" dirty="0">
                  <a:solidFill>
                    <a:schemeClr val="accent2">
                      <a:lumMod val="75000"/>
                    </a:schemeClr>
                  </a:solidFill>
                  <a:latin typeface="Franklin Gothic Medium" pitchFamily="34" charset="0"/>
                  <a:cs typeface="Arial" pitchFamily="34" charset="0"/>
                </a:rPr>
                <a:t>scatter plots</a:t>
              </a:r>
            </a:p>
          </p:txBody>
        </p:sp>
      </p:grpSp>
      <p:grpSp>
        <p:nvGrpSpPr>
          <p:cNvPr id="19" name="Group 18"/>
          <p:cNvGrpSpPr/>
          <p:nvPr/>
        </p:nvGrpSpPr>
        <p:grpSpPr>
          <a:xfrm>
            <a:off x="3505200" y="3254874"/>
            <a:ext cx="2466975" cy="1270000"/>
            <a:chOff x="2286000" y="3352800"/>
            <a:chExt cx="6581775" cy="2413000"/>
          </a:xfrm>
        </p:grpSpPr>
        <p:pic>
          <p:nvPicPr>
            <p:cNvPr id="41994" name="Picture 10" descr="Export Wizard-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3352800"/>
              <a:ext cx="3609975" cy="2413000"/>
            </a:xfrm>
            <a:prstGeom prst="rect">
              <a:avLst/>
            </a:prstGeom>
            <a:noFill/>
            <a:ln w="9525">
              <a:noFill/>
              <a:miter lim="800000"/>
              <a:headEnd/>
              <a:tailEnd/>
            </a:ln>
          </p:spPr>
        </p:pic>
        <p:sp>
          <p:nvSpPr>
            <p:cNvPr id="18" name="TextBox 17"/>
            <p:cNvSpPr txBox="1"/>
            <p:nvPr/>
          </p:nvSpPr>
          <p:spPr>
            <a:xfrm>
              <a:off x="2286000" y="4038599"/>
              <a:ext cx="2743201" cy="1344983"/>
            </a:xfrm>
            <a:prstGeom prst="rect">
              <a:avLst/>
            </a:prstGeom>
            <a:noFill/>
          </p:spPr>
          <p:txBody>
            <a:bodyPr wrap="square" rtlCol="0">
              <a:spAutoFit/>
            </a:bodyPr>
            <a:lstStyle/>
            <a:p>
              <a:r>
                <a:rPr lang="en-US" sz="2000" dirty="0">
                  <a:solidFill>
                    <a:schemeClr val="accent2">
                      <a:lumMod val="75000"/>
                    </a:schemeClr>
                  </a:solidFill>
                  <a:latin typeface="Franklin Gothic Medium" pitchFamily="34" charset="0"/>
                  <a:cs typeface="Arial" pitchFamily="34" charset="0"/>
                </a:rPr>
                <a:t>line graphs</a:t>
              </a:r>
            </a:p>
          </p:txBody>
        </p:sp>
      </p:grpSp>
      <p:grpSp>
        <p:nvGrpSpPr>
          <p:cNvPr id="21" name="Group 20"/>
          <p:cNvGrpSpPr/>
          <p:nvPr/>
        </p:nvGrpSpPr>
        <p:grpSpPr>
          <a:xfrm>
            <a:off x="559080" y="3373181"/>
            <a:ext cx="2590800" cy="1024861"/>
            <a:chOff x="3048000" y="3505200"/>
            <a:chExt cx="5316538" cy="2710114"/>
          </a:xfrm>
        </p:grpSpPr>
        <p:pic>
          <p:nvPicPr>
            <p:cNvPr id="41993" name="Picture 9" descr="MCj04316260000[1]"/>
            <p:cNvPicPr>
              <a:picLocks noChangeAspect="1" noChangeArrowheads="1"/>
            </p:cNvPicPr>
            <p:nvPr/>
          </p:nvPicPr>
          <p:blipFill>
            <a:blip r:embed="rId5" cstate="print"/>
            <a:srcRect/>
            <a:stretch>
              <a:fillRect/>
            </a:stretch>
          </p:blipFill>
          <p:spPr bwMode="auto">
            <a:xfrm>
              <a:off x="5791200" y="3505200"/>
              <a:ext cx="2573338" cy="2573338"/>
            </a:xfrm>
            <a:prstGeom prst="rect">
              <a:avLst/>
            </a:prstGeom>
            <a:noFill/>
            <a:ln w="9525">
              <a:noFill/>
              <a:miter lim="800000"/>
              <a:headEnd/>
              <a:tailEnd/>
            </a:ln>
          </p:spPr>
        </p:pic>
        <p:sp>
          <p:nvSpPr>
            <p:cNvPr id="20" name="TextBox 19"/>
            <p:cNvSpPr txBox="1"/>
            <p:nvPr/>
          </p:nvSpPr>
          <p:spPr>
            <a:xfrm>
              <a:off x="3048000" y="4343400"/>
              <a:ext cx="2514601" cy="1871914"/>
            </a:xfrm>
            <a:prstGeom prst="rect">
              <a:avLst/>
            </a:prstGeom>
            <a:noFill/>
          </p:spPr>
          <p:txBody>
            <a:bodyPr wrap="square" rtlCol="0">
              <a:spAutoFit/>
            </a:bodyPr>
            <a:lstStyle/>
            <a:p>
              <a:r>
                <a:rPr lang="en-US" sz="2000" dirty="0">
                  <a:solidFill>
                    <a:schemeClr val="accent2">
                      <a:lumMod val="75000"/>
                    </a:schemeClr>
                  </a:solidFill>
                  <a:latin typeface="Franklin Gothic Medium" pitchFamily="34" charset="0"/>
                  <a:cs typeface="Arial" pitchFamily="34" charset="0"/>
                </a:rPr>
                <a:t>pie </a:t>
              </a:r>
              <a:r>
                <a:rPr lang="en-US" sz="2000" dirty="0" smtClean="0">
                  <a:solidFill>
                    <a:schemeClr val="accent2">
                      <a:lumMod val="75000"/>
                    </a:schemeClr>
                  </a:solidFill>
                  <a:latin typeface="Franklin Gothic Medium" pitchFamily="34" charset="0"/>
                  <a:cs typeface="Arial" pitchFamily="34" charset="0"/>
                </a:rPr>
                <a:t>graphs</a:t>
              </a:r>
              <a:endParaRPr lang="en-US" sz="2000" dirty="0">
                <a:solidFill>
                  <a:schemeClr val="accent2">
                    <a:lumMod val="75000"/>
                  </a:schemeClr>
                </a:solidFill>
                <a:latin typeface="Franklin Gothic Medium" pitchFamily="34" charset="0"/>
                <a:cs typeface="Arial" pitchFamily="34" charset="0"/>
              </a:endParaRPr>
            </a:p>
          </p:txBody>
        </p:sp>
      </p:grpSp>
      <p:grpSp>
        <p:nvGrpSpPr>
          <p:cNvPr id="23" name="Group 22"/>
          <p:cNvGrpSpPr/>
          <p:nvPr/>
        </p:nvGrpSpPr>
        <p:grpSpPr>
          <a:xfrm>
            <a:off x="4620525" y="4800600"/>
            <a:ext cx="2445207" cy="1390626"/>
            <a:chOff x="1295400" y="3810000"/>
            <a:chExt cx="7391400" cy="2430462"/>
          </a:xfrm>
        </p:grpSpPr>
        <p:pic>
          <p:nvPicPr>
            <p:cNvPr id="41987" name="Picture 3" descr="bargraph"/>
            <p:cNvPicPr>
              <a:picLocks noChangeAspect="1" noChangeArrowheads="1"/>
            </p:cNvPicPr>
            <p:nvPr/>
          </p:nvPicPr>
          <p:blipFill>
            <a:blip r:embed="rId6" cstate="print"/>
            <a:srcRect/>
            <a:stretch>
              <a:fillRect/>
            </a:stretch>
          </p:blipFill>
          <p:spPr bwMode="auto">
            <a:xfrm>
              <a:off x="4267200" y="3810000"/>
              <a:ext cx="4419600" cy="2430462"/>
            </a:xfrm>
            <a:prstGeom prst="rect">
              <a:avLst/>
            </a:prstGeom>
            <a:noFill/>
            <a:ln w="9525">
              <a:noFill/>
              <a:miter lim="800000"/>
              <a:headEnd/>
              <a:tailEnd/>
            </a:ln>
          </p:spPr>
        </p:pic>
        <p:sp>
          <p:nvSpPr>
            <p:cNvPr id="22" name="TextBox 21"/>
            <p:cNvSpPr txBox="1"/>
            <p:nvPr/>
          </p:nvSpPr>
          <p:spPr>
            <a:xfrm>
              <a:off x="1295400" y="4495800"/>
              <a:ext cx="3352800" cy="1089109"/>
            </a:xfrm>
            <a:prstGeom prst="rect">
              <a:avLst/>
            </a:prstGeom>
            <a:noFill/>
          </p:spPr>
          <p:txBody>
            <a:bodyPr wrap="square" rtlCol="0">
              <a:spAutoFit/>
            </a:bodyPr>
            <a:lstStyle/>
            <a:p>
              <a:r>
                <a:rPr lang="en-US" sz="2000" dirty="0" smtClean="0">
                  <a:solidFill>
                    <a:schemeClr val="accent2">
                      <a:lumMod val="75000"/>
                    </a:schemeClr>
                  </a:solidFill>
                  <a:latin typeface="Franklin Gothic Medium" pitchFamily="34" charset="0"/>
                  <a:cs typeface="Arial" pitchFamily="34" charset="0"/>
                </a:rPr>
                <a:t>and bar </a:t>
              </a:r>
              <a:r>
                <a:rPr lang="en-US" sz="2000" dirty="0">
                  <a:solidFill>
                    <a:schemeClr val="accent2">
                      <a:lumMod val="75000"/>
                    </a:schemeClr>
                  </a:solidFill>
                  <a:latin typeface="Franklin Gothic Medium" pitchFamily="34" charset="0"/>
                  <a:cs typeface="Arial" pitchFamily="34" charset="0"/>
                </a:rPr>
                <a:t>graphs</a:t>
              </a:r>
            </a:p>
          </p:txBody>
        </p:sp>
      </p:grpSp>
      <p:sp>
        <p:nvSpPr>
          <p:cNvPr id="25" name="Right Arrow 24"/>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5712370" y="134004"/>
            <a:ext cx="3352800" cy="4514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p:cNvSpPr>
            <a:spLocks noChangeArrowheads="1"/>
          </p:cNvSpPr>
          <p:nvPr/>
        </p:nvSpPr>
        <p:spPr bwMode="auto">
          <a:xfrm>
            <a:off x="6019800" y="317500"/>
            <a:ext cx="2933700" cy="5930900"/>
          </a:xfrm>
          <a:prstGeom prst="rect">
            <a:avLst/>
          </a:prstGeom>
          <a:noFill/>
          <a:ln w="9525">
            <a:noFill/>
            <a:miter lim="800000"/>
            <a:headEnd/>
            <a:tailEnd/>
          </a:ln>
        </p:spPr>
        <p:txBody>
          <a:bodyPr/>
          <a:lstStyle/>
          <a:p>
            <a:pPr>
              <a:lnSpc>
                <a:spcPct val="115000"/>
              </a:lnSpc>
              <a:spcBef>
                <a:spcPct val="25000"/>
              </a:spcBef>
            </a:pPr>
            <a:r>
              <a:rPr kumimoji="1" lang="en-US" sz="2000" dirty="0">
                <a:solidFill>
                  <a:srgbClr val="000000"/>
                </a:solidFill>
                <a:latin typeface="Franklin Gothic Medium" pitchFamily="34" charset="0"/>
              </a:rPr>
              <a:t>2</a:t>
            </a:r>
            <a:r>
              <a:rPr kumimoji="1" lang="en-US" sz="2000" dirty="0" smtClean="0">
                <a:solidFill>
                  <a:srgbClr val="000000"/>
                </a:solidFill>
                <a:latin typeface="Franklin Gothic Medium" pitchFamily="34" charset="0"/>
              </a:rPr>
              <a:t>. Begin a line graph by </a:t>
            </a:r>
            <a:br>
              <a:rPr kumimoji="1" lang="en-US" sz="2000" dirty="0" smtClean="0">
                <a:solidFill>
                  <a:srgbClr val="000000"/>
                </a:solidFill>
                <a:latin typeface="Franklin Gothic Medium" pitchFamily="34" charset="0"/>
              </a:rPr>
            </a:br>
            <a:r>
              <a:rPr kumimoji="1" lang="en-US" sz="2000" dirty="0" smtClean="0">
                <a:solidFill>
                  <a:srgbClr val="000000"/>
                </a:solidFill>
                <a:latin typeface="Franklin Gothic Medium" pitchFamily="34" charset="0"/>
              </a:rPr>
              <a:t>    drawing a plot.</a:t>
            </a:r>
          </a:p>
          <a:p>
            <a:pPr>
              <a:lnSpc>
                <a:spcPct val="115000"/>
              </a:lnSpc>
              <a:spcBef>
                <a:spcPct val="25000"/>
              </a:spcBef>
            </a:pPr>
            <a:endParaRPr kumimoji="1" lang="en-US" sz="2000" dirty="0">
              <a:solidFill>
                <a:srgbClr val="000000"/>
              </a:solidFill>
              <a:latin typeface="Franklin Gothic Medium" pitchFamily="34" charset="0"/>
            </a:endParaRPr>
          </a:p>
          <a:p>
            <a:pPr>
              <a:lnSpc>
                <a:spcPct val="115000"/>
              </a:lnSpc>
              <a:spcBef>
                <a:spcPct val="25000"/>
              </a:spcBef>
            </a:pPr>
            <a:r>
              <a:rPr kumimoji="1" lang="en-US" sz="2000" dirty="0" smtClean="0">
                <a:solidFill>
                  <a:srgbClr val="000000"/>
                </a:solidFill>
                <a:latin typeface="Franklin Gothic Medium" pitchFamily="34" charset="0"/>
              </a:rPr>
              <a:t>The horizontal line is the x axis. The vertical line is the y axis.</a:t>
            </a:r>
          </a:p>
          <a:p>
            <a:pPr>
              <a:lnSpc>
                <a:spcPct val="115000"/>
              </a:lnSpc>
              <a:spcBef>
                <a:spcPct val="25000"/>
              </a:spcBef>
            </a:pPr>
            <a:endParaRPr kumimoji="1" lang="en-US" sz="2000" dirty="0" smtClean="0">
              <a:solidFill>
                <a:srgbClr val="0070C0"/>
              </a:solidFill>
              <a:latin typeface="Franklin Gothic Medium" pitchFamily="34" charset="0"/>
            </a:endParaRPr>
          </a:p>
        </p:txBody>
      </p:sp>
      <p:pic>
        <p:nvPicPr>
          <p:cNvPr id="5" name="Picture 4" descr="Linegraphdata.jpg"/>
          <p:cNvPicPr>
            <a:picLocks noChangeAspect="1"/>
          </p:cNvPicPr>
          <p:nvPr/>
        </p:nvPicPr>
        <p:blipFill>
          <a:blip r:embed="rId2"/>
          <a:stretch>
            <a:fillRect/>
          </a:stretch>
        </p:blipFill>
        <p:spPr>
          <a:xfrm>
            <a:off x="304800" y="241300"/>
            <a:ext cx="3124200" cy="3644900"/>
          </a:xfrm>
          <a:prstGeom prst="rect">
            <a:avLst/>
          </a:prstGeom>
          <a:ln w="38100" cmpd="thinThick">
            <a:solidFill>
              <a:schemeClr val="tx1"/>
            </a:solidFill>
          </a:ln>
        </p:spPr>
      </p:pic>
      <p:pic>
        <p:nvPicPr>
          <p:cNvPr id="6" name="Picture 5" descr="linegraph.jpg"/>
          <p:cNvPicPr>
            <a:picLocks noChangeAspect="1"/>
          </p:cNvPicPr>
          <p:nvPr/>
        </p:nvPicPr>
        <p:blipFill>
          <a:blip r:embed="rId3"/>
          <a:stretch>
            <a:fillRect/>
          </a:stretch>
        </p:blipFill>
        <p:spPr>
          <a:xfrm>
            <a:off x="685800" y="3962400"/>
            <a:ext cx="4697043" cy="2724804"/>
          </a:xfrm>
          <a:prstGeom prst="rect">
            <a:avLst/>
          </a:prstGeom>
        </p:spPr>
      </p:pic>
      <p:sp>
        <p:nvSpPr>
          <p:cNvPr id="7" name="Rectangle 6"/>
          <p:cNvSpPr/>
          <p:nvPr/>
        </p:nvSpPr>
        <p:spPr>
          <a:xfrm>
            <a:off x="1142999" y="4495800"/>
            <a:ext cx="4239843"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images.pcmac.org/SiSFiles/Schools/FL/DesotoCounty/DesotoHigh/Uploads/DocumentsCategories/Documents/10%20X10%20Graph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24257" y="4495800"/>
            <a:ext cx="4133543" cy="1752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721397" y="4343400"/>
            <a:ext cx="40286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2989598" y="4396062"/>
            <a:ext cx="402860" cy="4133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rId5"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5712370" y="134004"/>
            <a:ext cx="3352800" cy="5276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p:cNvSpPr>
            <a:spLocks noChangeArrowheads="1"/>
          </p:cNvSpPr>
          <p:nvPr/>
        </p:nvSpPr>
        <p:spPr bwMode="auto">
          <a:xfrm>
            <a:off x="6019800" y="317500"/>
            <a:ext cx="2933700" cy="6083300"/>
          </a:xfrm>
          <a:prstGeom prst="rect">
            <a:avLst/>
          </a:prstGeom>
          <a:noFill/>
          <a:ln w="9525">
            <a:noFill/>
            <a:miter lim="800000"/>
            <a:headEnd/>
            <a:tailEnd/>
          </a:ln>
        </p:spPr>
        <p:txBody>
          <a:bodyPr/>
          <a:lstStyle/>
          <a:p>
            <a:pPr>
              <a:lnSpc>
                <a:spcPct val="115000"/>
              </a:lnSpc>
              <a:spcBef>
                <a:spcPct val="25000"/>
              </a:spcBef>
            </a:pPr>
            <a:r>
              <a:rPr kumimoji="1" lang="en-US" sz="2000" dirty="0">
                <a:solidFill>
                  <a:srgbClr val="000000"/>
                </a:solidFill>
                <a:latin typeface="Franklin Gothic Medium" pitchFamily="34" charset="0"/>
              </a:rPr>
              <a:t>3</a:t>
            </a:r>
            <a:r>
              <a:rPr kumimoji="1" lang="en-US" sz="2000" dirty="0" smtClean="0">
                <a:solidFill>
                  <a:srgbClr val="000000"/>
                </a:solidFill>
                <a:latin typeface="Franklin Gothic Medium" pitchFamily="34" charset="0"/>
              </a:rPr>
              <a:t>. Label your axes.</a:t>
            </a:r>
          </a:p>
          <a:p>
            <a:pPr>
              <a:lnSpc>
                <a:spcPct val="115000"/>
              </a:lnSpc>
              <a:spcBef>
                <a:spcPct val="25000"/>
              </a:spcBef>
            </a:pPr>
            <a:endParaRPr kumimoji="1" lang="en-US" sz="2000" dirty="0" smtClean="0">
              <a:latin typeface="Franklin Gothic Medium" pitchFamily="34" charset="0"/>
            </a:endParaRPr>
          </a:p>
          <a:p>
            <a:pPr>
              <a:lnSpc>
                <a:spcPct val="115000"/>
              </a:lnSpc>
              <a:spcBef>
                <a:spcPct val="25000"/>
              </a:spcBef>
            </a:pPr>
            <a:r>
              <a:rPr kumimoji="1" lang="en-US" sz="2000" dirty="0" smtClean="0">
                <a:latin typeface="Franklin Gothic Medium" pitchFamily="34" charset="0"/>
              </a:rPr>
              <a:t>Write “Date” </a:t>
            </a:r>
            <a:r>
              <a:rPr kumimoji="1" lang="en-US" sz="2000" dirty="0">
                <a:latin typeface="Franklin Gothic Medium" pitchFamily="34" charset="0"/>
              </a:rPr>
              <a:t>on the </a:t>
            </a:r>
            <a:r>
              <a:rPr kumimoji="1" lang="en-US" sz="2000" dirty="0" smtClean="0">
                <a:latin typeface="Franklin Gothic Medium" pitchFamily="34" charset="0"/>
              </a:rPr>
              <a:t>x-axis and draw a scale that includes every day of the investigation.</a:t>
            </a:r>
            <a:endParaRPr kumimoji="1" lang="en-US" sz="2000" dirty="0">
              <a:solidFill>
                <a:srgbClr val="0070C0"/>
              </a:solidFill>
              <a:latin typeface="Franklin Gothic Medium" pitchFamily="34" charset="0"/>
            </a:endParaRPr>
          </a:p>
          <a:p>
            <a:pPr>
              <a:lnSpc>
                <a:spcPct val="115000"/>
              </a:lnSpc>
              <a:spcBef>
                <a:spcPct val="25000"/>
              </a:spcBef>
            </a:pPr>
            <a:endParaRPr kumimoji="1" lang="en-US" sz="2000" dirty="0" smtClean="0">
              <a:solidFill>
                <a:srgbClr val="0070C0"/>
              </a:solidFill>
              <a:latin typeface="Franklin Gothic Medium" pitchFamily="34" charset="0"/>
            </a:endParaRPr>
          </a:p>
          <a:p>
            <a:pPr>
              <a:lnSpc>
                <a:spcPct val="115000"/>
              </a:lnSpc>
              <a:spcBef>
                <a:spcPct val="25000"/>
              </a:spcBef>
            </a:pPr>
            <a:r>
              <a:rPr kumimoji="1" lang="en-US" sz="2000" dirty="0" smtClean="0">
                <a:solidFill>
                  <a:srgbClr val="0070C0"/>
                </a:solidFill>
                <a:latin typeface="Franklin Gothic Medium" pitchFamily="34" charset="0"/>
              </a:rPr>
              <a:t>We can use time because Ralph controlled the day. He collected data every 7 days during his study.</a:t>
            </a:r>
            <a:endParaRPr kumimoji="1" lang="en-US" sz="2000" dirty="0">
              <a:solidFill>
                <a:srgbClr val="0070C0"/>
              </a:solidFill>
              <a:latin typeface="Franklin Gothic Medium" pitchFamily="34" charset="0"/>
            </a:endParaRPr>
          </a:p>
        </p:txBody>
      </p:sp>
      <p:pic>
        <p:nvPicPr>
          <p:cNvPr id="5" name="Picture 4" descr="Linegraphdata.jpg"/>
          <p:cNvPicPr>
            <a:picLocks noChangeAspect="1"/>
          </p:cNvPicPr>
          <p:nvPr/>
        </p:nvPicPr>
        <p:blipFill>
          <a:blip r:embed="rId2"/>
          <a:stretch>
            <a:fillRect/>
          </a:stretch>
        </p:blipFill>
        <p:spPr>
          <a:xfrm>
            <a:off x="304800" y="241300"/>
            <a:ext cx="3124200" cy="3644900"/>
          </a:xfrm>
          <a:prstGeom prst="rect">
            <a:avLst/>
          </a:prstGeom>
          <a:ln w="38100" cmpd="thinThick">
            <a:solidFill>
              <a:schemeClr val="tx1"/>
            </a:solidFill>
          </a:ln>
        </p:spPr>
      </p:pic>
      <p:pic>
        <p:nvPicPr>
          <p:cNvPr id="6" name="Picture 5" descr="linegraph.jpg"/>
          <p:cNvPicPr>
            <a:picLocks noChangeAspect="1"/>
          </p:cNvPicPr>
          <p:nvPr/>
        </p:nvPicPr>
        <p:blipFill>
          <a:blip r:embed="rId3"/>
          <a:stretch>
            <a:fillRect/>
          </a:stretch>
        </p:blipFill>
        <p:spPr>
          <a:xfrm>
            <a:off x="685800" y="3962400"/>
            <a:ext cx="4697043" cy="2724804"/>
          </a:xfrm>
          <a:prstGeom prst="rect">
            <a:avLst/>
          </a:prstGeom>
        </p:spPr>
      </p:pic>
      <p:sp>
        <p:nvSpPr>
          <p:cNvPr id="7" name="Rectangle 6"/>
          <p:cNvSpPr/>
          <p:nvPr/>
        </p:nvSpPr>
        <p:spPr>
          <a:xfrm>
            <a:off x="1142999" y="4495800"/>
            <a:ext cx="4239843"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images.pcmac.org/SiSFiles/Schools/FL/DesotoCounty/DesotoHigh/Uploads/DocumentsCategories/Documents/10%20X10%20Graph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24257" y="4495800"/>
            <a:ext cx="4133543" cy="17525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721397" y="4343400"/>
            <a:ext cx="40286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rId5"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278522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5712370" y="134004"/>
            <a:ext cx="3352800" cy="55809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p:cNvSpPr>
            <a:spLocks noChangeArrowheads="1"/>
          </p:cNvSpPr>
          <p:nvPr/>
        </p:nvSpPr>
        <p:spPr bwMode="auto">
          <a:xfrm>
            <a:off x="6019800" y="317500"/>
            <a:ext cx="2933700" cy="5930900"/>
          </a:xfrm>
          <a:prstGeom prst="rect">
            <a:avLst/>
          </a:prstGeom>
          <a:noFill/>
          <a:ln w="9525">
            <a:noFill/>
            <a:miter lim="800000"/>
            <a:headEnd/>
            <a:tailEnd/>
          </a:ln>
        </p:spPr>
        <p:txBody>
          <a:bodyPr/>
          <a:lstStyle/>
          <a:p>
            <a:pPr>
              <a:lnSpc>
                <a:spcPct val="115000"/>
              </a:lnSpc>
              <a:spcBef>
                <a:spcPct val="25000"/>
              </a:spcBef>
            </a:pPr>
            <a:r>
              <a:rPr kumimoji="1" lang="en-US" sz="2000" dirty="0">
                <a:solidFill>
                  <a:srgbClr val="000000"/>
                </a:solidFill>
                <a:latin typeface="Franklin Gothic Medium" pitchFamily="34" charset="0"/>
              </a:rPr>
              <a:t>3</a:t>
            </a:r>
            <a:r>
              <a:rPr kumimoji="1" lang="en-US" sz="2000" dirty="0" smtClean="0">
                <a:solidFill>
                  <a:srgbClr val="000000"/>
                </a:solidFill>
                <a:latin typeface="Franklin Gothic Medium" pitchFamily="34" charset="0"/>
              </a:rPr>
              <a:t>. Label your axes.</a:t>
            </a:r>
            <a:endParaRPr kumimoji="1" lang="en-US" sz="2000" dirty="0">
              <a:solidFill>
                <a:srgbClr val="000000"/>
              </a:solidFill>
              <a:latin typeface="Franklin Gothic Medium" pitchFamily="34" charset="0"/>
            </a:endParaRPr>
          </a:p>
          <a:p>
            <a:pPr>
              <a:lnSpc>
                <a:spcPct val="115000"/>
              </a:lnSpc>
              <a:spcBef>
                <a:spcPct val="25000"/>
              </a:spcBef>
            </a:pPr>
            <a:endParaRPr kumimoji="1" lang="en-US" sz="2000" dirty="0" smtClean="0">
              <a:solidFill>
                <a:srgbClr val="000000"/>
              </a:solidFill>
              <a:latin typeface="Franklin Gothic Medium" pitchFamily="34" charset="0"/>
            </a:endParaRPr>
          </a:p>
          <a:p>
            <a:pPr>
              <a:lnSpc>
                <a:spcPct val="115000"/>
              </a:lnSpc>
              <a:spcBef>
                <a:spcPct val="25000"/>
              </a:spcBef>
            </a:pPr>
            <a:r>
              <a:rPr kumimoji="1" lang="en-US" sz="2000" dirty="0" smtClean="0">
                <a:solidFill>
                  <a:srgbClr val="000000"/>
                </a:solidFill>
                <a:latin typeface="Franklin Gothic Medium" pitchFamily="34" charset="0"/>
              </a:rPr>
              <a:t>Write “Number of Barn Swallow Songs” on the vertical axis and draw a scale that includes the lowest and highest number of bird songs.</a:t>
            </a:r>
          </a:p>
          <a:p>
            <a:pPr>
              <a:lnSpc>
                <a:spcPct val="115000"/>
              </a:lnSpc>
              <a:spcBef>
                <a:spcPct val="25000"/>
              </a:spcBef>
            </a:pPr>
            <a:endParaRPr kumimoji="1" lang="en-US" sz="2000" dirty="0">
              <a:solidFill>
                <a:srgbClr val="000000"/>
              </a:solidFill>
              <a:latin typeface="Franklin Gothic Medium" pitchFamily="34" charset="0"/>
            </a:endParaRPr>
          </a:p>
          <a:p>
            <a:pPr>
              <a:lnSpc>
                <a:spcPct val="115000"/>
              </a:lnSpc>
              <a:spcBef>
                <a:spcPct val="25000"/>
              </a:spcBef>
            </a:pPr>
            <a:r>
              <a:rPr kumimoji="1" lang="en-US" sz="2000" dirty="0" smtClean="0">
                <a:solidFill>
                  <a:srgbClr val="000000"/>
                </a:solidFill>
                <a:latin typeface="Franklin Gothic Medium" pitchFamily="34" charset="0"/>
              </a:rPr>
              <a:t>Make sure your scale is consistent. In this case, we counted by 2s.</a:t>
            </a:r>
            <a:endParaRPr kumimoji="1" lang="en-US" sz="2000" dirty="0" smtClean="0">
              <a:solidFill>
                <a:srgbClr val="0070C0"/>
              </a:solidFill>
              <a:latin typeface="Franklin Gothic Medium" pitchFamily="34" charset="0"/>
            </a:endParaRPr>
          </a:p>
          <a:p>
            <a:pPr>
              <a:lnSpc>
                <a:spcPct val="115000"/>
              </a:lnSpc>
              <a:spcBef>
                <a:spcPct val="25000"/>
              </a:spcBef>
            </a:pPr>
            <a:endParaRPr kumimoji="1" lang="en-US" sz="2000" dirty="0">
              <a:solidFill>
                <a:srgbClr val="0070C0"/>
              </a:solidFill>
              <a:latin typeface="Franklin Gothic Medium" pitchFamily="34" charset="0"/>
            </a:endParaRPr>
          </a:p>
          <a:p>
            <a:pPr>
              <a:lnSpc>
                <a:spcPct val="115000"/>
              </a:lnSpc>
              <a:spcBef>
                <a:spcPct val="25000"/>
              </a:spcBef>
            </a:pPr>
            <a:endParaRPr kumimoji="1" lang="en-US" sz="2000" dirty="0">
              <a:solidFill>
                <a:srgbClr val="0070C0"/>
              </a:solidFill>
              <a:latin typeface="Franklin Gothic Medium" pitchFamily="34" charset="0"/>
            </a:endParaRPr>
          </a:p>
        </p:txBody>
      </p:sp>
      <p:pic>
        <p:nvPicPr>
          <p:cNvPr id="5" name="Picture 4" descr="Linegraphdata.jpg"/>
          <p:cNvPicPr>
            <a:picLocks noChangeAspect="1"/>
          </p:cNvPicPr>
          <p:nvPr/>
        </p:nvPicPr>
        <p:blipFill>
          <a:blip r:embed="rId2"/>
          <a:stretch>
            <a:fillRect/>
          </a:stretch>
        </p:blipFill>
        <p:spPr>
          <a:xfrm>
            <a:off x="304800" y="228600"/>
            <a:ext cx="3124200" cy="3644900"/>
          </a:xfrm>
          <a:prstGeom prst="rect">
            <a:avLst/>
          </a:prstGeom>
          <a:ln w="38100" cmpd="thinThick">
            <a:solidFill>
              <a:schemeClr val="tx1"/>
            </a:solidFill>
          </a:ln>
        </p:spPr>
      </p:pic>
      <p:pic>
        <p:nvPicPr>
          <p:cNvPr id="6" name="Picture 5" descr="linegraph.jpg"/>
          <p:cNvPicPr>
            <a:picLocks noChangeAspect="1"/>
          </p:cNvPicPr>
          <p:nvPr/>
        </p:nvPicPr>
        <p:blipFill>
          <a:blip r:embed="rId3"/>
          <a:stretch>
            <a:fillRect/>
          </a:stretch>
        </p:blipFill>
        <p:spPr>
          <a:xfrm>
            <a:off x="685800" y="3962400"/>
            <a:ext cx="4697043" cy="2724804"/>
          </a:xfrm>
          <a:prstGeom prst="rect">
            <a:avLst/>
          </a:prstGeom>
        </p:spPr>
      </p:pic>
      <p:sp>
        <p:nvSpPr>
          <p:cNvPr id="7" name="Rectangle 6"/>
          <p:cNvSpPr/>
          <p:nvPr/>
        </p:nvSpPr>
        <p:spPr>
          <a:xfrm>
            <a:off x="1142999" y="4495800"/>
            <a:ext cx="4239843"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images.pcmac.org/SiSFiles/Schools/FL/DesotoCounty/DesotoHigh/Uploads/DocumentsCategories/Documents/10%20X10%20Graph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24257" y="4495800"/>
            <a:ext cx="4133543" cy="175259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ight Arrow 7">
            <a:hlinkClick r:id="rId5"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297075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 name="Group 18"/>
          <p:cNvGrpSpPr/>
          <p:nvPr/>
        </p:nvGrpSpPr>
        <p:grpSpPr>
          <a:xfrm>
            <a:off x="52405" y="762000"/>
            <a:ext cx="3081507" cy="3886199"/>
            <a:chOff x="2788195" y="3477842"/>
            <a:chExt cx="3971245" cy="2507026"/>
          </a:xfrm>
        </p:grpSpPr>
        <p:pic>
          <p:nvPicPr>
            <p:cNvPr id="9" name="Picture 11" descr="balloonRalph"/>
            <p:cNvPicPr>
              <a:picLocks noChangeAspect="1" noChangeArrowheads="1"/>
            </p:cNvPicPr>
            <p:nvPr/>
          </p:nvPicPr>
          <p:blipFill>
            <a:blip r:embed="rId2" cstate="print"/>
            <a:srcRect/>
            <a:stretch>
              <a:fillRect/>
            </a:stretch>
          </p:blipFill>
          <p:spPr bwMode="auto">
            <a:xfrm>
              <a:off x="2788195" y="3477842"/>
              <a:ext cx="3914110" cy="2507026"/>
            </a:xfrm>
            <a:prstGeom prst="rect">
              <a:avLst/>
            </a:prstGeom>
            <a:noFill/>
            <a:ln w="9525">
              <a:noFill/>
              <a:miter lim="800000"/>
              <a:headEnd/>
              <a:tailEnd/>
            </a:ln>
          </p:spPr>
        </p:pic>
        <p:sp>
          <p:nvSpPr>
            <p:cNvPr id="10" name="Rectangle 8"/>
            <p:cNvSpPr>
              <a:spLocks noChangeArrowheads="1"/>
            </p:cNvSpPr>
            <p:nvPr/>
          </p:nvSpPr>
          <p:spPr bwMode="auto">
            <a:xfrm>
              <a:off x="2987540" y="3528652"/>
              <a:ext cx="3771900" cy="2152970"/>
            </a:xfrm>
            <a:prstGeom prst="rect">
              <a:avLst/>
            </a:prstGeom>
            <a:noFill/>
            <a:ln w="9525">
              <a:noFill/>
              <a:miter lim="800000"/>
              <a:headEnd/>
              <a:tailEnd/>
            </a:ln>
          </p:spPr>
          <p:txBody>
            <a:bodyPr/>
            <a:lstStyle/>
            <a:p>
              <a:r>
                <a:rPr lang="en-US" sz="2400" i="1" dirty="0" smtClean="0">
                  <a:solidFill>
                    <a:srgbClr val="546228"/>
                  </a:solidFill>
                  <a:latin typeface="Franklin Gothic Medium" pitchFamily="34" charset="0"/>
                </a:rPr>
                <a:t>Oscar, do you HAVE to put time on the horizontal axis and the number of songs on the vertical axis? </a:t>
              </a:r>
              <a:br>
                <a:rPr lang="en-US" sz="2400" i="1" dirty="0" smtClean="0">
                  <a:solidFill>
                    <a:srgbClr val="546228"/>
                  </a:solidFill>
                  <a:latin typeface="Franklin Gothic Medium" pitchFamily="34" charset="0"/>
                </a:rPr>
              </a:br>
              <a:r>
                <a:rPr lang="en-US" sz="2400" i="1" dirty="0" smtClean="0">
                  <a:solidFill>
                    <a:srgbClr val="546228"/>
                  </a:solidFill>
                  <a:latin typeface="Franklin Gothic Medium" pitchFamily="34" charset="0"/>
                </a:rPr>
                <a:t>What happens if you switch them?</a:t>
              </a:r>
              <a:endParaRPr lang="en-US" sz="2400" i="1" dirty="0">
                <a:solidFill>
                  <a:srgbClr val="546228"/>
                </a:solidFill>
                <a:latin typeface="Franklin Gothic Medium" pitchFamily="34" charset="0"/>
              </a:endParaRPr>
            </a:p>
          </p:txBody>
        </p:sp>
      </p:grpSp>
      <p:pic>
        <p:nvPicPr>
          <p:cNvPr id="17" name="Picture 7"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849215">
            <a:off x="-2282552" y="3603668"/>
            <a:ext cx="5494338" cy="3944937"/>
          </a:xfrm>
          <a:prstGeom prst="rect">
            <a:avLst/>
          </a:prstGeom>
          <a:noFill/>
          <a:ln w="9525">
            <a:noFill/>
            <a:miter lim="800000"/>
            <a:headEnd/>
            <a:tailEnd/>
          </a:ln>
        </p:spPr>
      </p:pic>
      <p:pic>
        <p:nvPicPr>
          <p:cNvPr id="21" name="Picture 12" descr="balloonsm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flipH="1" flipV="1">
            <a:off x="4742439" y="-1557483"/>
            <a:ext cx="947118" cy="4274184"/>
          </a:xfrm>
          <a:prstGeom prst="rect">
            <a:avLst/>
          </a:prstGeom>
          <a:noFill/>
          <a:ln w="9525">
            <a:noFill/>
            <a:miter lim="800000"/>
            <a:headEnd/>
            <a:tailEnd/>
          </a:ln>
        </p:spPr>
      </p:pic>
      <p:sp>
        <p:nvSpPr>
          <p:cNvPr id="23" name="TextBox 22"/>
          <p:cNvSpPr txBox="1"/>
          <p:nvPr/>
        </p:nvSpPr>
        <p:spPr>
          <a:xfrm>
            <a:off x="3288595" y="145720"/>
            <a:ext cx="3569405" cy="830997"/>
          </a:xfrm>
          <a:prstGeom prst="rect">
            <a:avLst/>
          </a:prstGeom>
          <a:noFill/>
        </p:spPr>
        <p:txBody>
          <a:bodyPr wrap="square" rtlCol="0">
            <a:spAutoFit/>
          </a:bodyPr>
          <a:lstStyle/>
          <a:p>
            <a:r>
              <a:rPr lang="en-US" sz="2400" dirty="0" smtClean="0">
                <a:solidFill>
                  <a:srgbClr val="002060"/>
                </a:solidFill>
                <a:latin typeface="Franklin Gothic Medium" pitchFamily="34" charset="0"/>
              </a:rPr>
              <a:t>Our graph would look like this! </a:t>
            </a:r>
          </a:p>
        </p:txBody>
      </p:sp>
      <p:graphicFrame>
        <p:nvGraphicFramePr>
          <p:cNvPr id="13" name="Chart 12"/>
          <p:cNvGraphicFramePr>
            <a:graphicFrameLocks noChangeAspect="1"/>
          </p:cNvGraphicFramePr>
          <p:nvPr>
            <p:extLst>
              <p:ext uri="{D42A27DB-BD31-4B8C-83A1-F6EECF244321}">
                <p14:modId xmlns:p14="http://schemas.microsoft.com/office/powerpoint/2010/main" val="250493465"/>
              </p:ext>
            </p:extLst>
          </p:nvPr>
        </p:nvGraphicFramePr>
        <p:xfrm>
          <a:off x="2750861" y="4001539"/>
          <a:ext cx="4962882" cy="2856461"/>
        </p:xfrm>
        <a:graphic>
          <a:graphicData uri="http://schemas.openxmlformats.org/drawingml/2006/chart">
            <c:chart xmlns:c="http://schemas.openxmlformats.org/drawingml/2006/chart" xmlns:r="http://schemas.openxmlformats.org/officeDocument/2006/relationships" r:id="rId5"/>
          </a:graphicData>
        </a:graphic>
      </p:graphicFrame>
      <p:sp>
        <p:nvSpPr>
          <p:cNvPr id="18" name="Right Arrow 17">
            <a:hlinkClick r:id="" action="ppaction://hlinkshowjump?jump=nextslide"/>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16" name="Group 15"/>
          <p:cNvGrpSpPr/>
          <p:nvPr/>
        </p:nvGrpSpPr>
        <p:grpSpPr>
          <a:xfrm>
            <a:off x="3157558" y="1092839"/>
            <a:ext cx="4791101" cy="2465148"/>
            <a:chOff x="2577326" y="2209801"/>
            <a:chExt cx="5319311" cy="1477132"/>
          </a:xfrm>
        </p:grpSpPr>
        <p:pic>
          <p:nvPicPr>
            <p:cNvPr id="7" name="Picture 12" descr="balloonsmall"/>
            <p:cNvPicPr>
              <a:picLocks noChangeAspect="1" noChangeArrowheads="1"/>
            </p:cNvPicPr>
            <p:nvPr/>
          </p:nvPicPr>
          <p:blipFill>
            <a:blip r:embed="rId6" cstate="print"/>
            <a:srcRect/>
            <a:stretch>
              <a:fillRect/>
            </a:stretch>
          </p:blipFill>
          <p:spPr bwMode="auto">
            <a:xfrm rot="5400000" flipH="1">
              <a:off x="4498416" y="288711"/>
              <a:ext cx="1477132" cy="5319311"/>
            </a:xfrm>
            <a:prstGeom prst="rect">
              <a:avLst/>
            </a:prstGeom>
            <a:noFill/>
            <a:ln w="9525">
              <a:noFill/>
              <a:miter lim="800000"/>
              <a:headEnd/>
              <a:tailEnd/>
            </a:ln>
          </p:spPr>
        </p:pic>
        <p:sp>
          <p:nvSpPr>
            <p:cNvPr id="2" name="TextBox 1"/>
            <p:cNvSpPr txBox="1"/>
            <p:nvPr/>
          </p:nvSpPr>
          <p:spPr>
            <a:xfrm>
              <a:off x="2810667" y="2245810"/>
              <a:ext cx="4646337" cy="1383162"/>
            </a:xfrm>
            <a:prstGeom prst="rect">
              <a:avLst/>
            </a:prstGeom>
            <a:noFill/>
          </p:spPr>
          <p:txBody>
            <a:bodyPr wrap="square" rtlCol="0">
              <a:spAutoFit/>
            </a:bodyPr>
            <a:lstStyle/>
            <a:p>
              <a:r>
                <a:rPr lang="en-US" sz="2400" dirty="0" smtClean="0">
                  <a:solidFill>
                    <a:srgbClr val="002060"/>
                  </a:solidFill>
                  <a:latin typeface="Franklin Gothic Medium" pitchFamily="34" charset="0"/>
                </a:rPr>
                <a:t>It still shows the same data. However, scientists and mathematicians usually place time, temperature, and other things that change on the horizontal axis, so we will, too!</a:t>
              </a:r>
              <a:endParaRPr lang="en-US" dirty="0"/>
            </a:p>
          </p:txBody>
        </p:sp>
      </p:grpSp>
    </p:spTree>
    <p:extLst>
      <p:ext uri="{BB962C8B-B14F-4D97-AF65-F5344CB8AC3E}">
        <p14:creationId xmlns:p14="http://schemas.microsoft.com/office/powerpoint/2010/main" val="8950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80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850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8500"/>
                            </p:stCondLst>
                            <p:childTnLst>
                              <p:par>
                                <p:cTn id="14" presetID="42" presetClass="entr" presetSubtype="0" fill="hold" grpId="0" nodeType="after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1" presetClass="exit" presetSubtype="0" fill="hold" nodeType="withEffect">
                                  <p:stCondLst>
                                    <p:cond delay="250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250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nodeType="withEffect">
                                  <p:stCondLst>
                                    <p:cond delay="5000"/>
                                  </p:stCondLst>
                                  <p:childTnLst>
                                    <p:set>
                                      <p:cBhvr>
                                        <p:cTn id="24" dur="1" fill="hold">
                                          <p:stCondLst>
                                            <p:cond delay="0"/>
                                          </p:stCondLst>
                                        </p:cTn>
                                        <p:tgtEl>
                                          <p:spTgt spid="16"/>
                                        </p:tgtEl>
                                        <p:attrNameLst>
                                          <p:attrName>style.visibility</p:attrName>
                                        </p:attrNameLst>
                                      </p:cBhvr>
                                      <p:to>
                                        <p:strVal val="visible"/>
                                      </p:to>
                                    </p:set>
                                  </p:childTnLst>
                                </p:cTn>
                              </p:par>
                              <p:par>
                                <p:cTn id="25" presetID="10" presetClass="exit" presetSubtype="0" fill="hold" nodeType="withEffect">
                                  <p:stCondLst>
                                    <p:cond delay="150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p:stCondLst>
                              <p:cond delay="13500"/>
                            </p:stCondLst>
                            <p:childTnLst>
                              <p:par>
                                <p:cTn id="29" presetID="10" presetClass="exit" presetSubtype="0" fill="hold" nodeType="afterEffect">
                                  <p:stCondLst>
                                    <p:cond delay="850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22500"/>
                            </p:stCondLst>
                            <p:childTnLst>
                              <p:par>
                                <p:cTn id="33" presetID="1" presetClass="entr" presetSubtype="0" fill="hold" grpId="0" nodeType="afterEffect">
                                  <p:stCondLst>
                                    <p:cond delay="150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Graphic spid="13" grpId="0">
        <p:bldAsOne/>
      </p:bldGraphic>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47263" y="1134515"/>
            <a:ext cx="6710738" cy="1650397"/>
            <a:chOff x="751789" y="2368772"/>
            <a:chExt cx="6411012" cy="7728115"/>
          </a:xfrm>
        </p:grpSpPr>
        <p:pic>
          <p:nvPicPr>
            <p:cNvPr id="4" name="Picture 12" descr="balloonsmall"/>
            <p:cNvPicPr>
              <a:picLocks noChangeAspect="1" noChangeArrowheads="1"/>
            </p:cNvPicPr>
            <p:nvPr/>
          </p:nvPicPr>
          <p:blipFill>
            <a:blip r:embed="rId3" cstate="print"/>
            <a:srcRect/>
            <a:stretch>
              <a:fillRect/>
            </a:stretch>
          </p:blipFill>
          <p:spPr bwMode="auto">
            <a:xfrm rot="5400000" flipH="1">
              <a:off x="93237" y="3027324"/>
              <a:ext cx="7728115" cy="6411012"/>
            </a:xfrm>
            <a:prstGeom prst="rect">
              <a:avLst/>
            </a:prstGeom>
            <a:noFill/>
            <a:ln w="9525">
              <a:noFill/>
              <a:miter lim="800000"/>
              <a:headEnd/>
              <a:tailEnd/>
            </a:ln>
          </p:spPr>
        </p:pic>
        <p:sp>
          <p:nvSpPr>
            <p:cNvPr id="5" name="TextBox 4"/>
            <p:cNvSpPr txBox="1"/>
            <p:nvPr/>
          </p:nvSpPr>
          <p:spPr>
            <a:xfrm>
              <a:off x="970179" y="2695484"/>
              <a:ext cx="5532544" cy="6781048"/>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Now we can see that Barn Swallow songs increased a lot more from March to April! Why do you think that might be?</a:t>
              </a:r>
            </a:p>
            <a:p>
              <a:pPr>
                <a:lnSpc>
                  <a:spcPct val="125000"/>
                </a:lnSpc>
              </a:pPr>
              <a:r>
                <a:rPr lang="en-US" sz="2400" dirty="0" smtClean="0">
                  <a:solidFill>
                    <a:srgbClr val="002060"/>
                  </a:solidFill>
                  <a:latin typeface="Franklin Gothic Medium" pitchFamily="34" charset="0"/>
                </a:rPr>
                <a:t> </a:t>
              </a:r>
            </a:p>
          </p:txBody>
        </p:sp>
      </p:grpSp>
      <p:grpSp>
        <p:nvGrpSpPr>
          <p:cNvPr id="9" name="Group 8"/>
          <p:cNvGrpSpPr/>
          <p:nvPr/>
        </p:nvGrpSpPr>
        <p:grpSpPr>
          <a:xfrm>
            <a:off x="2286000" y="0"/>
            <a:ext cx="5034337" cy="1197554"/>
            <a:chOff x="533399" y="1371599"/>
            <a:chExt cx="6629400" cy="3871886"/>
          </a:xfrm>
        </p:grpSpPr>
        <p:pic>
          <p:nvPicPr>
            <p:cNvPr id="10" name="Picture 12" descr="balloonsm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flipH="1">
              <a:off x="2123531" y="-218533"/>
              <a:ext cx="3449136" cy="6629400"/>
            </a:xfrm>
            <a:prstGeom prst="rect">
              <a:avLst/>
            </a:prstGeom>
            <a:noFill/>
            <a:ln w="9525">
              <a:noFill/>
              <a:miter lim="800000"/>
              <a:headEnd/>
              <a:tailEnd/>
            </a:ln>
          </p:spPr>
        </p:pic>
        <p:sp>
          <p:nvSpPr>
            <p:cNvPr id="11" name="TextBox 10"/>
            <p:cNvSpPr txBox="1"/>
            <p:nvPr/>
          </p:nvSpPr>
          <p:spPr>
            <a:xfrm>
              <a:off x="860508" y="1661151"/>
              <a:ext cx="5799924" cy="3582334"/>
            </a:xfrm>
            <a:prstGeom prst="rect">
              <a:avLst/>
            </a:prstGeom>
            <a:noFill/>
          </p:spPr>
          <p:txBody>
            <a:bodyPr wrap="square" rtlCol="0">
              <a:spAutoFit/>
            </a:bodyPr>
            <a:lstStyle/>
            <a:p>
              <a:r>
                <a:rPr lang="en-US" sz="2400" dirty="0" smtClean="0">
                  <a:solidFill>
                    <a:srgbClr val="002060"/>
                  </a:solidFill>
                  <a:latin typeface="Franklin Gothic Medium" pitchFamily="34" charset="0"/>
                </a:rPr>
                <a:t>Here are the reorganized data table and line graph. </a:t>
              </a:r>
            </a:p>
            <a:p>
              <a:endParaRPr lang="en-US" dirty="0"/>
            </a:p>
          </p:txBody>
        </p:sp>
      </p:grpSp>
      <p:pic>
        <p:nvPicPr>
          <p:cNvPr id="12" name="Picture 11" descr="Linegraphdata.jpg"/>
          <p:cNvPicPr>
            <a:picLocks noChangeAspect="1"/>
          </p:cNvPicPr>
          <p:nvPr/>
        </p:nvPicPr>
        <p:blipFill>
          <a:blip r:embed="rId5"/>
          <a:stretch>
            <a:fillRect/>
          </a:stretch>
        </p:blipFill>
        <p:spPr>
          <a:xfrm>
            <a:off x="304800" y="2895600"/>
            <a:ext cx="3143250" cy="3667125"/>
          </a:xfrm>
          <a:prstGeom prst="rect">
            <a:avLst/>
          </a:prstGeom>
          <a:ln w="38100" cmpd="thinThick">
            <a:solidFill>
              <a:schemeClr val="tx1"/>
            </a:solidFill>
          </a:ln>
        </p:spPr>
      </p:pic>
      <p:sp>
        <p:nvSpPr>
          <p:cNvPr id="15" name="Right Arrow 14">
            <a:hlinkClick r:id="rId6"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aphicFrame>
        <p:nvGraphicFramePr>
          <p:cNvPr id="17" name="Chart 16"/>
          <p:cNvGraphicFramePr>
            <a:graphicFrameLocks/>
          </p:cNvGraphicFramePr>
          <p:nvPr>
            <p:extLst>
              <p:ext uri="{D42A27DB-BD31-4B8C-83A1-F6EECF244321}">
                <p14:modId xmlns:p14="http://schemas.microsoft.com/office/powerpoint/2010/main" val="2077724821"/>
              </p:ext>
            </p:extLst>
          </p:nvPr>
        </p:nvGraphicFramePr>
        <p:xfrm>
          <a:off x="3684847" y="2871697"/>
          <a:ext cx="5154353" cy="299561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799530808"/>
              </p:ext>
            </p:extLst>
          </p:nvPr>
        </p:nvGraphicFramePr>
        <p:xfrm>
          <a:off x="2066831" y="3793944"/>
          <a:ext cx="5154353" cy="299561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4644008" y="4953000"/>
            <a:ext cx="457196" cy="99059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11" name="Oval 10"/>
          <p:cNvSpPr/>
          <p:nvPr/>
        </p:nvSpPr>
        <p:spPr>
          <a:xfrm>
            <a:off x="5475400" y="5159302"/>
            <a:ext cx="457196" cy="99059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1" name="Right Arrow 20">
            <a:hlinkClick r:id="rId3"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2" name="Group 1"/>
          <p:cNvGrpSpPr/>
          <p:nvPr/>
        </p:nvGrpSpPr>
        <p:grpSpPr>
          <a:xfrm>
            <a:off x="34506" y="0"/>
            <a:ext cx="7091738" cy="1447801"/>
            <a:chOff x="751787" y="2136984"/>
            <a:chExt cx="6411012" cy="6635083"/>
          </a:xfrm>
        </p:grpSpPr>
        <p:pic>
          <p:nvPicPr>
            <p:cNvPr id="3" name="Picture 12" descr="balloonsmall"/>
            <p:cNvPicPr>
              <a:picLocks noChangeAspect="1" noChangeArrowheads="1"/>
            </p:cNvPicPr>
            <p:nvPr/>
          </p:nvPicPr>
          <p:blipFill>
            <a:blip r:embed="rId4" cstate="print"/>
            <a:srcRect/>
            <a:stretch>
              <a:fillRect/>
            </a:stretch>
          </p:blipFill>
          <p:spPr bwMode="auto">
            <a:xfrm rot="5400000" flipH="1">
              <a:off x="755645" y="2364914"/>
              <a:ext cx="6403295" cy="6411012"/>
            </a:xfrm>
            <a:prstGeom prst="rect">
              <a:avLst/>
            </a:prstGeom>
            <a:noFill/>
            <a:ln w="9525">
              <a:noFill/>
              <a:miter lim="800000"/>
              <a:headEnd/>
              <a:tailEnd/>
            </a:ln>
          </p:spPr>
        </p:pic>
        <p:sp>
          <p:nvSpPr>
            <p:cNvPr id="4" name="TextBox 3"/>
            <p:cNvSpPr txBox="1"/>
            <p:nvPr/>
          </p:nvSpPr>
          <p:spPr>
            <a:xfrm>
              <a:off x="996136" y="2136984"/>
              <a:ext cx="5532544" cy="4447743"/>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Scientists use line graphs to see how things change over time. They also use line graphs to find unusual data.</a:t>
              </a:r>
              <a:endParaRPr lang="en-US" sz="2200" dirty="0" smtClean="0">
                <a:solidFill>
                  <a:srgbClr val="002060"/>
                </a:solidFill>
                <a:latin typeface="Franklin Gothic Medium" pitchFamily="34" charset="0"/>
              </a:endParaRPr>
            </a:p>
          </p:txBody>
        </p:sp>
      </p:grpSp>
      <p:grpSp>
        <p:nvGrpSpPr>
          <p:cNvPr id="18" name="Group 17"/>
          <p:cNvGrpSpPr/>
          <p:nvPr/>
        </p:nvGrpSpPr>
        <p:grpSpPr>
          <a:xfrm>
            <a:off x="680662" y="1586185"/>
            <a:ext cx="7244138" cy="2041343"/>
            <a:chOff x="533400" y="1371597"/>
            <a:chExt cx="6629400" cy="9188703"/>
          </a:xfrm>
        </p:grpSpPr>
        <p:pic>
          <p:nvPicPr>
            <p:cNvPr id="19" name="Picture 12" descr="balloonsmall"/>
            <p:cNvPicPr>
              <a:picLocks noChangeAspect="1" noChangeArrowheads="1"/>
            </p:cNvPicPr>
            <p:nvPr/>
          </p:nvPicPr>
          <p:blipFill>
            <a:blip r:embed="rId4" cstate="print"/>
            <a:srcRect/>
            <a:stretch>
              <a:fillRect/>
            </a:stretch>
          </p:blipFill>
          <p:spPr bwMode="auto">
            <a:xfrm rot="5400000" flipH="1">
              <a:off x="-746252" y="2651249"/>
              <a:ext cx="9188703" cy="6629400"/>
            </a:xfrm>
            <a:prstGeom prst="rect">
              <a:avLst/>
            </a:prstGeom>
            <a:noFill/>
            <a:ln w="9525">
              <a:noFill/>
              <a:miter lim="800000"/>
              <a:headEnd/>
              <a:tailEnd/>
            </a:ln>
          </p:spPr>
        </p:pic>
        <p:sp>
          <p:nvSpPr>
            <p:cNvPr id="20" name="TextBox 19"/>
            <p:cNvSpPr txBox="1"/>
            <p:nvPr/>
          </p:nvSpPr>
          <p:spPr>
            <a:xfrm>
              <a:off x="742812" y="1371597"/>
              <a:ext cx="5795816" cy="7108039"/>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For example, if we only looked at our data table instead of graphing it, we probably would not have seen these sharp valleys. What do you think happened here?</a:t>
              </a:r>
              <a:endParaRPr lang="en-US"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249183589"/>
              </p:ext>
            </p:extLst>
          </p:nvPr>
        </p:nvGraphicFramePr>
        <p:xfrm>
          <a:off x="3823621" y="2816779"/>
          <a:ext cx="5154353" cy="2995613"/>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7"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233257">
            <a:off x="-2041369" y="3348201"/>
            <a:ext cx="5494338" cy="3944937"/>
          </a:xfrm>
          <a:prstGeom prst="rect">
            <a:avLst/>
          </a:prstGeom>
          <a:noFill/>
          <a:ln w="9525">
            <a:noFill/>
            <a:miter lim="800000"/>
            <a:headEnd/>
            <a:tailEnd/>
          </a:ln>
        </p:spPr>
      </p:pic>
      <p:sp>
        <p:nvSpPr>
          <p:cNvPr id="14" name="Oval 13"/>
          <p:cNvSpPr/>
          <p:nvPr/>
        </p:nvSpPr>
        <p:spPr>
          <a:xfrm>
            <a:off x="6431900" y="4194033"/>
            <a:ext cx="457196" cy="99059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19" name="Oval 18"/>
          <p:cNvSpPr/>
          <p:nvPr/>
        </p:nvSpPr>
        <p:spPr>
          <a:xfrm>
            <a:off x="7247741" y="4314585"/>
            <a:ext cx="457196" cy="99059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0" name="Right Arrow 19">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17" name="Group 16"/>
          <p:cNvGrpSpPr/>
          <p:nvPr/>
        </p:nvGrpSpPr>
        <p:grpSpPr>
          <a:xfrm>
            <a:off x="315788" y="406424"/>
            <a:ext cx="3297474" cy="4063950"/>
            <a:chOff x="253553" y="1925980"/>
            <a:chExt cx="3900732" cy="4419600"/>
          </a:xfrm>
        </p:grpSpPr>
        <p:pic>
          <p:nvPicPr>
            <p:cNvPr id="5" name="Picture 11" descr="balloonRalph"/>
            <p:cNvPicPr>
              <a:picLocks noChangeAspect="1" noChangeArrowheads="1"/>
            </p:cNvPicPr>
            <p:nvPr/>
          </p:nvPicPr>
          <p:blipFill>
            <a:blip r:embed="rId5" cstate="print"/>
            <a:srcRect/>
            <a:stretch>
              <a:fillRect/>
            </a:stretch>
          </p:blipFill>
          <p:spPr bwMode="auto">
            <a:xfrm>
              <a:off x="253553" y="1925980"/>
              <a:ext cx="3886202" cy="4419600"/>
            </a:xfrm>
            <a:prstGeom prst="rect">
              <a:avLst/>
            </a:prstGeom>
            <a:noFill/>
            <a:ln w="9525">
              <a:noFill/>
              <a:miter lim="800000"/>
              <a:headEnd/>
              <a:tailEnd/>
            </a:ln>
          </p:spPr>
        </p:pic>
        <p:sp>
          <p:nvSpPr>
            <p:cNvPr id="15" name="TextBox 14"/>
            <p:cNvSpPr txBox="1"/>
            <p:nvPr/>
          </p:nvSpPr>
          <p:spPr>
            <a:xfrm>
              <a:off x="344286" y="2146937"/>
              <a:ext cx="3809999" cy="3036924"/>
            </a:xfrm>
            <a:prstGeom prst="rect">
              <a:avLst/>
            </a:prstGeom>
            <a:noFill/>
          </p:spPr>
          <p:txBody>
            <a:bodyPr wrap="square" rtlCol="0">
              <a:spAutoFit/>
            </a:bodyPr>
            <a:lstStyle/>
            <a:p>
              <a:pPr>
                <a:lnSpc>
                  <a:spcPct val="125000"/>
                </a:lnSpc>
              </a:pPr>
              <a:r>
                <a:rPr lang="en-US" sz="2400" i="1" dirty="0" smtClean="0">
                  <a:solidFill>
                    <a:srgbClr val="336600"/>
                  </a:solidFill>
                  <a:latin typeface="Franklin Gothic Medium" pitchFamily="34" charset="0"/>
                </a:rPr>
                <a:t>I remember that I got completely soaked in the rain those two days! Maybe I heard fewer songs because it was raining. </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457200" y="228601"/>
            <a:ext cx="6710738" cy="2209799"/>
            <a:chOff x="751789" y="2368772"/>
            <a:chExt cx="6411012" cy="7728115"/>
          </a:xfrm>
        </p:grpSpPr>
        <p:pic>
          <p:nvPicPr>
            <p:cNvPr id="3" name="Picture 12" descr="balloonsmall"/>
            <p:cNvPicPr>
              <a:picLocks noChangeAspect="1" noChangeArrowheads="1"/>
            </p:cNvPicPr>
            <p:nvPr/>
          </p:nvPicPr>
          <p:blipFill>
            <a:blip r:embed="rId2" cstate="print"/>
            <a:srcRect/>
            <a:stretch>
              <a:fillRect/>
            </a:stretch>
          </p:blipFill>
          <p:spPr bwMode="auto">
            <a:xfrm rot="5400000" flipH="1">
              <a:off x="93237" y="3027324"/>
              <a:ext cx="7728115" cy="6411012"/>
            </a:xfrm>
            <a:prstGeom prst="rect">
              <a:avLst/>
            </a:prstGeom>
            <a:noFill/>
            <a:ln w="9525">
              <a:noFill/>
              <a:miter lim="800000"/>
              <a:headEnd/>
              <a:tailEnd/>
            </a:ln>
          </p:spPr>
        </p:pic>
        <p:sp>
          <p:nvSpPr>
            <p:cNvPr id="4" name="TextBox 3"/>
            <p:cNvSpPr txBox="1"/>
            <p:nvPr/>
          </p:nvSpPr>
          <p:spPr>
            <a:xfrm>
              <a:off x="970179" y="2695484"/>
              <a:ext cx="5532544" cy="6781048"/>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What other line graphs can Ralph make with his data? Try making one on your own! Click below for some ideas or brainstorm some of your own.</a:t>
              </a:r>
            </a:p>
          </p:txBody>
        </p:sp>
      </p:grpSp>
      <p:grpSp>
        <p:nvGrpSpPr>
          <p:cNvPr id="9" name="Group 8"/>
          <p:cNvGrpSpPr/>
          <p:nvPr/>
        </p:nvGrpSpPr>
        <p:grpSpPr>
          <a:xfrm>
            <a:off x="6705600" y="6400801"/>
            <a:ext cx="2247900" cy="304799"/>
            <a:chOff x="208422" y="5764594"/>
            <a:chExt cx="2819400" cy="864806"/>
          </a:xfrm>
          <a:solidFill>
            <a:srgbClr val="CCFF66"/>
          </a:solidFill>
        </p:grpSpPr>
        <p:sp>
          <p:nvSpPr>
            <p:cNvPr id="10" name="Rounded Rectangle 9">
              <a:hlinkClick r:id="rId3" action="ppaction://hlinksldjump"/>
            </p:cNvPr>
            <p:cNvSpPr/>
            <p:nvPr/>
          </p:nvSpPr>
          <p:spPr>
            <a:xfrm>
              <a:off x="228600" y="5791200"/>
              <a:ext cx="2743200" cy="838200"/>
            </a:xfrm>
            <a:prstGeom prst="roundRect">
              <a:avLst/>
            </a:prstGeom>
            <a:solidFill>
              <a:srgbClr val="CCFF99"/>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hlinkClick r:id="rId3" action="ppaction://hlinksldjump"/>
            </p:cNvPr>
            <p:cNvSpPr txBox="1"/>
            <p:nvPr/>
          </p:nvSpPr>
          <p:spPr>
            <a:xfrm>
              <a:off x="208422" y="5764594"/>
              <a:ext cx="2819400" cy="656486"/>
            </a:xfrm>
            <a:prstGeom prst="rect">
              <a:avLst/>
            </a:prstGeom>
            <a:noFill/>
            <a:ln>
              <a:noFill/>
            </a:ln>
          </p:spPr>
          <p:txBody>
            <a:bodyPr wrap="square" rtlCol="0">
              <a:spAutoFit/>
            </a:bodyPr>
            <a:lstStyle/>
            <a:p>
              <a:pPr algn="ctr"/>
              <a:r>
                <a:rPr lang="en-US" sz="1400" dirty="0" smtClean="0">
                  <a:solidFill>
                    <a:sysClr val="windowText" lastClr="000000"/>
                  </a:solidFill>
                  <a:latin typeface="Franklin Gothic Medium" pitchFamily="34" charset="0"/>
                </a:rPr>
                <a:t>Back to the Graph Menu</a:t>
              </a:r>
              <a:endParaRPr lang="en-US" sz="1400" dirty="0">
                <a:solidFill>
                  <a:sysClr val="windowText" lastClr="000000"/>
                </a:solidFill>
                <a:latin typeface="Franklin Gothic Medium" pitchFamily="34" charset="0"/>
              </a:endParaRPr>
            </a:p>
          </p:txBody>
        </p:sp>
      </p:grpSp>
      <p:pic>
        <p:nvPicPr>
          <p:cNvPr id="13" name="Picture 12" descr="Export Wizard-1"/>
          <p:cNvPicPr>
            <a:picLocks noChangeAspect="1" noChangeArrowheads="1"/>
          </p:cNvPicPr>
          <p:nvPr/>
        </p:nvPicPr>
        <p:blipFill>
          <a:blip r:embed="rId4" cstate="print"/>
          <a:srcRect/>
          <a:stretch>
            <a:fillRect/>
          </a:stretch>
        </p:blipFill>
        <p:spPr bwMode="auto">
          <a:xfrm>
            <a:off x="4399414" y="2649395"/>
            <a:ext cx="4155172" cy="2665555"/>
          </a:xfrm>
          <a:prstGeom prst="rect">
            <a:avLst/>
          </a:prstGeom>
          <a:solidFill>
            <a:srgbClr val="FFFFFF">
              <a:alpha val="74902"/>
            </a:srgbClr>
          </a:solidFill>
          <a:ln w="9525">
            <a:noFill/>
            <a:miter lim="800000"/>
            <a:headEnd/>
            <a:tailEnd/>
          </a:ln>
        </p:spPr>
      </p:pic>
      <p:sp>
        <p:nvSpPr>
          <p:cNvPr id="6" name="Rounded Rectangle 5">
            <a:hlinkClick r:id="rId5" action="ppaction://hlinksldjump"/>
          </p:cNvPr>
          <p:cNvSpPr/>
          <p:nvPr/>
        </p:nvSpPr>
        <p:spPr>
          <a:xfrm>
            <a:off x="1066799" y="5581650"/>
            <a:ext cx="4495800" cy="609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Franklin Gothic Medium" pitchFamily="34" charset="0"/>
              </a:rPr>
              <a:t>Click here for line graph ideas</a:t>
            </a:r>
            <a:endParaRPr lang="en-US" sz="2400" dirty="0">
              <a:solidFill>
                <a:srgbClr val="002060"/>
              </a:solidFill>
              <a:latin typeface="Franklin Gothic Medium"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04800" y="2362200"/>
            <a:ext cx="8610600" cy="2400657"/>
          </a:xfrm>
          <a:prstGeom prst="rect">
            <a:avLst/>
          </a:prstGeom>
          <a:solidFill>
            <a:srgbClr val="FFFFFF">
              <a:alpha val="74902"/>
            </a:srgbClr>
          </a:solidFill>
        </p:spPr>
        <p:txBody>
          <a:bodyPr wrap="square" rtlCol="0">
            <a:spAutoFit/>
          </a:bodyPr>
          <a:lstStyle/>
          <a:p>
            <a:r>
              <a:rPr lang="en-US" sz="2400" dirty="0" smtClean="0">
                <a:solidFill>
                  <a:srgbClr val="002060"/>
                </a:solidFill>
                <a:latin typeface="Franklin Gothic Medium" pitchFamily="34" charset="0"/>
              </a:rPr>
              <a:t>Here are some line graph ideas:</a:t>
            </a:r>
          </a:p>
          <a:p>
            <a:endParaRPr lang="en-US" dirty="0" smtClean="0">
              <a:solidFill>
                <a:srgbClr val="002060"/>
              </a:solidFill>
              <a:latin typeface="Franklin Gothic Medium" pitchFamily="34" charset="0"/>
            </a:endParaRPr>
          </a:p>
          <a:p>
            <a:pPr>
              <a:buFont typeface="Arial" pitchFamily="34" charset="0"/>
              <a:buChar char="•"/>
            </a:pPr>
            <a:r>
              <a:rPr lang="en-US" dirty="0" smtClean="0">
                <a:solidFill>
                  <a:srgbClr val="002060"/>
                </a:solidFill>
                <a:latin typeface="Franklin Gothic Medium" pitchFamily="34" charset="0"/>
              </a:rPr>
              <a:t>The change in temperature vs. time</a:t>
            </a:r>
          </a:p>
          <a:p>
            <a:endParaRPr lang="en-US" dirty="0" smtClean="0">
              <a:solidFill>
                <a:srgbClr val="002060"/>
              </a:solidFill>
              <a:latin typeface="Franklin Gothic Medium" pitchFamily="34" charset="0"/>
            </a:endParaRPr>
          </a:p>
          <a:p>
            <a:pPr>
              <a:buFont typeface="Arial" pitchFamily="34" charset="0"/>
              <a:buChar char="•"/>
            </a:pPr>
            <a:r>
              <a:rPr lang="en-US" dirty="0" smtClean="0">
                <a:solidFill>
                  <a:srgbClr val="002060"/>
                </a:solidFill>
                <a:latin typeface="Franklin Gothic Medium" pitchFamily="34" charset="0"/>
              </a:rPr>
              <a:t> The change in the total number of bird songs vs. time</a:t>
            </a:r>
          </a:p>
          <a:p>
            <a:endParaRPr lang="en-US" dirty="0" smtClean="0">
              <a:solidFill>
                <a:srgbClr val="002060"/>
              </a:solidFill>
              <a:latin typeface="Franklin Gothic Medium" pitchFamily="34" charset="0"/>
            </a:endParaRPr>
          </a:p>
          <a:p>
            <a:pPr>
              <a:buFont typeface="Arial" pitchFamily="34" charset="0"/>
              <a:buChar char="•"/>
            </a:pPr>
            <a:r>
              <a:rPr lang="en-US" dirty="0" smtClean="0">
                <a:solidFill>
                  <a:srgbClr val="002060"/>
                </a:solidFill>
                <a:latin typeface="Franklin Gothic Medium" pitchFamily="34" charset="0"/>
              </a:rPr>
              <a:t>When it rained or didn’t rain vs. time (this one is a challenge!)</a:t>
            </a:r>
          </a:p>
          <a:p>
            <a:endParaRPr lang="en-US" dirty="0"/>
          </a:p>
        </p:txBody>
      </p:sp>
      <p:sp>
        <p:nvSpPr>
          <p:cNvPr id="6" name="Right Arrow 5">
            <a:hlinkClick r:id="rId2" action="ppaction://hlinksldjump"/>
          </p:cNvPr>
          <p:cNvSpPr/>
          <p:nvPr/>
        </p:nvSpPr>
        <p:spPr>
          <a:xfrm rot="10800000">
            <a:off x="78486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04800" y="394692"/>
            <a:ext cx="8229600" cy="923330"/>
          </a:xfrm>
          <a:prstGeom prst="rect">
            <a:avLst/>
          </a:prstGeom>
          <a:noFill/>
        </p:spPr>
        <p:txBody>
          <a:bodyPr wrap="square" rtlCol="0">
            <a:spAutoFit/>
          </a:bodyPr>
          <a:lstStyle/>
          <a:p>
            <a:endParaRPr lang="en-US" dirty="0" smtClean="0"/>
          </a:p>
          <a:p>
            <a:endParaRPr lang="en-US" dirty="0" smtClean="0"/>
          </a:p>
          <a:p>
            <a:endParaRPr lang="en-US" dirty="0"/>
          </a:p>
        </p:txBody>
      </p:sp>
      <p:grpSp>
        <p:nvGrpSpPr>
          <p:cNvPr id="13" name="Group 12"/>
          <p:cNvGrpSpPr/>
          <p:nvPr/>
        </p:nvGrpSpPr>
        <p:grpSpPr>
          <a:xfrm>
            <a:off x="228600" y="304801"/>
            <a:ext cx="7239000" cy="2666999"/>
            <a:chOff x="751788" y="2368777"/>
            <a:chExt cx="6411012" cy="9375882"/>
          </a:xfrm>
        </p:grpSpPr>
        <p:pic>
          <p:nvPicPr>
            <p:cNvPr id="14" name="Picture 12" descr="balloonsmall"/>
            <p:cNvPicPr>
              <a:picLocks noChangeAspect="1" noChangeArrowheads="1"/>
            </p:cNvPicPr>
            <p:nvPr/>
          </p:nvPicPr>
          <p:blipFill>
            <a:blip r:embed="rId2" cstate="print"/>
            <a:srcRect/>
            <a:stretch>
              <a:fillRect/>
            </a:stretch>
          </p:blipFill>
          <p:spPr bwMode="auto">
            <a:xfrm rot="5400000" flipH="1">
              <a:off x="-730647" y="3851212"/>
              <a:ext cx="9375882" cy="6411012"/>
            </a:xfrm>
            <a:prstGeom prst="rect">
              <a:avLst/>
            </a:prstGeom>
            <a:noFill/>
            <a:ln w="9525">
              <a:noFill/>
              <a:miter lim="800000"/>
              <a:headEnd/>
              <a:tailEnd/>
            </a:ln>
          </p:spPr>
        </p:pic>
        <p:sp>
          <p:nvSpPr>
            <p:cNvPr id="15" name="TextBox 14"/>
            <p:cNvSpPr txBox="1"/>
            <p:nvPr/>
          </p:nvSpPr>
          <p:spPr>
            <a:xfrm>
              <a:off x="907325" y="2804862"/>
              <a:ext cx="5752651" cy="5548363"/>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You can use any two variables on a scatter plot, but it is easier if they have numerical values. Let’s use temperature and number of bird songs, because we can use numbers to describe them. </a:t>
              </a:r>
            </a:p>
          </p:txBody>
        </p:sp>
      </p:grpSp>
      <p:grpSp>
        <p:nvGrpSpPr>
          <p:cNvPr id="12" name="Group 11"/>
          <p:cNvGrpSpPr/>
          <p:nvPr/>
        </p:nvGrpSpPr>
        <p:grpSpPr>
          <a:xfrm>
            <a:off x="3429001" y="3352800"/>
            <a:ext cx="4038600" cy="3124200"/>
            <a:chOff x="6098630" y="3124200"/>
            <a:chExt cx="2895600" cy="2362200"/>
          </a:xfrm>
        </p:grpSpPr>
        <p:sp>
          <p:nvSpPr>
            <p:cNvPr id="16" name="Rectangle 15">
              <a:hlinkClick r:id="rId3" action="ppaction://hlinksldjump"/>
            </p:cNvPr>
            <p:cNvSpPr/>
            <p:nvPr/>
          </p:nvSpPr>
          <p:spPr>
            <a:xfrm>
              <a:off x="6098630" y="3124200"/>
              <a:ext cx="2895600" cy="236220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catterplot">
              <a:hlinkClick r:id="rId4" action="ppaction://hlinksldjump"/>
            </p:cNvPr>
            <p:cNvPicPr>
              <a:picLocks noChangeAspect="1" noChangeArrowheads="1"/>
            </p:cNvPicPr>
            <p:nvPr/>
          </p:nvPicPr>
          <p:blipFill>
            <a:blip r:embed="rId5" cstate="print"/>
            <a:srcRect/>
            <a:stretch>
              <a:fillRect/>
            </a:stretch>
          </p:blipFill>
          <p:spPr bwMode="auto">
            <a:xfrm>
              <a:off x="6145201" y="3276600"/>
              <a:ext cx="2770200" cy="2133600"/>
            </a:xfrm>
            <a:prstGeom prst="rect">
              <a:avLst/>
            </a:prstGeom>
            <a:noFill/>
            <a:ln w="9525">
              <a:noFill/>
              <a:miter lim="800000"/>
              <a:headEnd/>
              <a:tailEnd/>
            </a:ln>
            <a:effectLst>
              <a:prstShdw prst="shdw17" dist="17961" dir="2700000">
                <a:srgbClr val="999999"/>
              </a:prstShdw>
            </a:effectLst>
          </p:spPr>
        </p:pic>
      </p:grpSp>
      <p:sp>
        <p:nvSpPr>
          <p:cNvPr id="20" name="Right Arrow 19">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1314" name="AutoShape 2"/>
          <p:cNvSpPr>
            <a:spLocks noChangeArrowheads="1"/>
          </p:cNvSpPr>
          <p:nvPr/>
        </p:nvSpPr>
        <p:spPr bwMode="auto">
          <a:xfrm>
            <a:off x="838200" y="625475"/>
            <a:ext cx="4876800" cy="2346325"/>
          </a:xfrm>
          <a:prstGeom prst="wedgeRoundRectCallout">
            <a:avLst>
              <a:gd name="adj1" fmla="val 60766"/>
              <a:gd name="adj2" fmla="val 3560"/>
              <a:gd name="adj3" fmla="val 16667"/>
            </a:avLst>
          </a:prstGeom>
          <a:solidFill>
            <a:srgbClr val="FFFED5">
              <a:alpha val="79999"/>
            </a:srgbClr>
          </a:solidFill>
          <a:ln w="22225">
            <a:noFill/>
            <a:miter lim="800000"/>
            <a:headEnd/>
            <a:tailEnd/>
          </a:ln>
          <a:effectLst>
            <a:prstShdw prst="shdw17" dist="17961" dir="2700000">
              <a:srgbClr val="E9C255"/>
            </a:prstShdw>
          </a:effectLst>
        </p:spPr>
        <p:txBody>
          <a:bodyPr/>
          <a:lstStyle/>
          <a:p>
            <a:endParaRPr lang="en-US" dirty="0">
              <a:solidFill>
                <a:srgbClr val="000000"/>
              </a:solidFill>
            </a:endParaRPr>
          </a:p>
        </p:txBody>
      </p:sp>
      <p:sp>
        <p:nvSpPr>
          <p:cNvPr id="141315" name="Rectangle 3"/>
          <p:cNvSpPr>
            <a:spLocks noChangeArrowheads="1"/>
          </p:cNvSpPr>
          <p:nvPr/>
        </p:nvSpPr>
        <p:spPr bwMode="auto">
          <a:xfrm>
            <a:off x="1143000" y="786684"/>
            <a:ext cx="4495800" cy="2032716"/>
          </a:xfrm>
          <a:prstGeom prst="rect">
            <a:avLst/>
          </a:prstGeom>
          <a:noFill/>
          <a:ln w="9525">
            <a:noFill/>
            <a:miter lim="800000"/>
            <a:headEnd/>
            <a:tailEnd/>
          </a:ln>
        </p:spPr>
        <p:txBody>
          <a:bodyPr/>
          <a:lstStyle/>
          <a:p>
            <a:pPr>
              <a:lnSpc>
                <a:spcPct val="125000"/>
              </a:lnSpc>
              <a:buClr>
                <a:srgbClr val="0065A3"/>
              </a:buClr>
            </a:pPr>
            <a:r>
              <a:rPr lang="en-US" sz="2400" dirty="0">
                <a:solidFill>
                  <a:schemeClr val="accent2">
                    <a:lumMod val="75000"/>
                  </a:schemeClr>
                </a:solidFill>
                <a:latin typeface="Franklin Gothic Medium" pitchFamily="34" charset="0"/>
                <a:cs typeface="Arial" pitchFamily="34" charset="0"/>
              </a:rPr>
              <a:t>Today, you will learn </a:t>
            </a:r>
            <a:r>
              <a:rPr lang="en-US" sz="2400" dirty="0" smtClean="0">
                <a:solidFill>
                  <a:schemeClr val="accent2">
                    <a:lumMod val="75000"/>
                  </a:schemeClr>
                </a:solidFill>
                <a:latin typeface="Franklin Gothic Medium" pitchFamily="34" charset="0"/>
                <a:cs typeface="Arial" pitchFamily="34" charset="0"/>
              </a:rPr>
              <a:t>how </a:t>
            </a:r>
            <a:r>
              <a:rPr lang="en-US" sz="2400" dirty="0">
                <a:solidFill>
                  <a:schemeClr val="accent2">
                    <a:lumMod val="75000"/>
                  </a:schemeClr>
                </a:solidFill>
                <a:latin typeface="Franklin Gothic Medium" pitchFamily="34" charset="0"/>
                <a:cs typeface="Arial" pitchFamily="34" charset="0"/>
              </a:rPr>
              <a:t>to </a:t>
            </a:r>
            <a:r>
              <a:rPr lang="en-US" sz="2400" dirty="0" smtClean="0">
                <a:solidFill>
                  <a:schemeClr val="accent2">
                    <a:lumMod val="75000"/>
                  </a:schemeClr>
                </a:solidFill>
                <a:latin typeface="Franklin Gothic Medium" pitchFamily="34" charset="0"/>
                <a:cs typeface="Arial" pitchFamily="34" charset="0"/>
              </a:rPr>
              <a:t>use these graphs to clearly display your data. </a:t>
            </a:r>
            <a:r>
              <a:rPr lang="en-US" sz="2400" dirty="0">
                <a:solidFill>
                  <a:schemeClr val="accent2">
                    <a:lumMod val="75000"/>
                  </a:schemeClr>
                </a:solidFill>
                <a:latin typeface="Franklin Gothic Medium" pitchFamily="34" charset="0"/>
                <a:cs typeface="Arial" pitchFamily="34" charset="0"/>
              </a:rPr>
              <a:t>You will also learn how to </a:t>
            </a:r>
            <a:r>
              <a:rPr lang="en-US" sz="2400" dirty="0" smtClean="0">
                <a:solidFill>
                  <a:schemeClr val="accent2">
                    <a:lumMod val="75000"/>
                  </a:schemeClr>
                </a:solidFill>
                <a:latin typeface="Franklin Gothic Medium" pitchFamily="34" charset="0"/>
                <a:cs typeface="Arial" pitchFamily="34" charset="0"/>
              </a:rPr>
              <a:t>interpret </a:t>
            </a:r>
            <a:r>
              <a:rPr lang="en-US" sz="2400" dirty="0">
                <a:solidFill>
                  <a:schemeClr val="accent2">
                    <a:lumMod val="75000"/>
                  </a:schemeClr>
                </a:solidFill>
                <a:latin typeface="Franklin Gothic Medium" pitchFamily="34" charset="0"/>
                <a:cs typeface="Arial" pitchFamily="34" charset="0"/>
              </a:rPr>
              <a:t>a graph. </a:t>
            </a:r>
          </a:p>
        </p:txBody>
      </p:sp>
      <p:sp>
        <p:nvSpPr>
          <p:cNvPr id="5" name="Right Arrow 4">
            <a:hlinkClick r:id="rId3"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scatterplot.jpg"/>
          <p:cNvPicPr>
            <a:picLocks noChangeAspect="1"/>
          </p:cNvPicPr>
          <p:nvPr/>
        </p:nvPicPr>
        <p:blipFill>
          <a:blip r:embed="rId2"/>
          <a:stretch>
            <a:fillRect/>
          </a:stretch>
        </p:blipFill>
        <p:spPr>
          <a:xfrm>
            <a:off x="3711986" y="2711413"/>
            <a:ext cx="5069638" cy="3232100"/>
          </a:xfrm>
          <a:prstGeom prst="rect">
            <a:avLst/>
          </a:prstGeom>
        </p:spPr>
      </p:pic>
      <p:grpSp>
        <p:nvGrpSpPr>
          <p:cNvPr id="2" name="Group 1"/>
          <p:cNvGrpSpPr/>
          <p:nvPr/>
        </p:nvGrpSpPr>
        <p:grpSpPr>
          <a:xfrm>
            <a:off x="0" y="11724"/>
            <a:ext cx="7696200" cy="1512190"/>
            <a:chOff x="751789" y="2368772"/>
            <a:chExt cx="6411012" cy="7728115"/>
          </a:xfrm>
        </p:grpSpPr>
        <p:pic>
          <p:nvPicPr>
            <p:cNvPr id="3" name="Picture 12" descr="balloonsmall"/>
            <p:cNvPicPr>
              <a:picLocks noChangeAspect="1" noChangeArrowheads="1"/>
            </p:cNvPicPr>
            <p:nvPr/>
          </p:nvPicPr>
          <p:blipFill>
            <a:blip r:embed="rId3" cstate="print"/>
            <a:srcRect/>
            <a:stretch>
              <a:fillRect/>
            </a:stretch>
          </p:blipFill>
          <p:spPr bwMode="auto">
            <a:xfrm rot="5400000" flipH="1">
              <a:off x="93237" y="3027324"/>
              <a:ext cx="7728115" cy="6411012"/>
            </a:xfrm>
            <a:prstGeom prst="rect">
              <a:avLst/>
            </a:prstGeom>
            <a:noFill/>
            <a:ln w="9525">
              <a:noFill/>
              <a:miter lim="800000"/>
              <a:headEnd/>
              <a:tailEnd/>
            </a:ln>
          </p:spPr>
        </p:pic>
        <p:sp>
          <p:nvSpPr>
            <p:cNvPr id="4" name="TextBox 3"/>
            <p:cNvSpPr txBox="1"/>
            <p:nvPr/>
          </p:nvSpPr>
          <p:spPr>
            <a:xfrm>
              <a:off x="751789" y="2546931"/>
              <a:ext cx="5875245" cy="7549951"/>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When we plot temperature vs. number of bird songs, we get this plot! What does this plot tell about how temperature and bird songs are related?</a:t>
              </a:r>
            </a:p>
          </p:txBody>
        </p:sp>
      </p:grpSp>
      <p:grpSp>
        <p:nvGrpSpPr>
          <p:cNvPr id="9" name="Group 8"/>
          <p:cNvGrpSpPr/>
          <p:nvPr/>
        </p:nvGrpSpPr>
        <p:grpSpPr>
          <a:xfrm>
            <a:off x="76200" y="1676400"/>
            <a:ext cx="3381375" cy="3733802"/>
            <a:chOff x="0" y="2590798"/>
            <a:chExt cx="3733800" cy="4267202"/>
          </a:xfrm>
        </p:grpSpPr>
        <p:pic>
          <p:nvPicPr>
            <p:cNvPr id="7" name="Picture 11" descr="balloonRalph"/>
            <p:cNvPicPr>
              <a:picLocks noChangeAspect="1" noChangeArrowheads="1"/>
            </p:cNvPicPr>
            <p:nvPr/>
          </p:nvPicPr>
          <p:blipFill>
            <a:blip r:embed="rId4" cstate="print"/>
            <a:srcRect/>
            <a:stretch>
              <a:fillRect/>
            </a:stretch>
          </p:blipFill>
          <p:spPr bwMode="auto">
            <a:xfrm>
              <a:off x="0" y="2590798"/>
              <a:ext cx="3733800" cy="4267202"/>
            </a:xfrm>
            <a:prstGeom prst="rect">
              <a:avLst/>
            </a:prstGeom>
            <a:noFill/>
            <a:ln w="9525">
              <a:noFill/>
              <a:miter lim="800000"/>
              <a:headEnd/>
              <a:tailEnd/>
            </a:ln>
          </p:spPr>
        </p:pic>
        <p:sp>
          <p:nvSpPr>
            <p:cNvPr id="8" name="TextBox 7"/>
            <p:cNvSpPr txBox="1"/>
            <p:nvPr/>
          </p:nvSpPr>
          <p:spPr>
            <a:xfrm>
              <a:off x="152400" y="2677884"/>
              <a:ext cx="3542323" cy="3271225"/>
            </a:xfrm>
            <a:prstGeom prst="rect">
              <a:avLst/>
            </a:prstGeom>
            <a:noFill/>
          </p:spPr>
          <p:txBody>
            <a:bodyPr wrap="square" rtlCol="0">
              <a:spAutoFit/>
            </a:bodyPr>
            <a:lstStyle/>
            <a:p>
              <a:pPr>
                <a:lnSpc>
                  <a:spcPct val="125000"/>
                </a:lnSpc>
              </a:pPr>
              <a:r>
                <a:rPr lang="en-US" sz="2400" i="1" dirty="0" smtClean="0">
                  <a:solidFill>
                    <a:srgbClr val="336600"/>
                  </a:solidFill>
                  <a:latin typeface="Franklin Gothic Medium" pitchFamily="34" charset="0"/>
                </a:rPr>
                <a:t>The graph shows that, in general, I heard more songs on hotter days. Apparently it’s hard to sing when it’s chilly! </a:t>
              </a:r>
              <a:br>
                <a:rPr lang="en-US" sz="2400" i="1" dirty="0" smtClean="0">
                  <a:solidFill>
                    <a:srgbClr val="336600"/>
                  </a:solidFill>
                  <a:latin typeface="Franklin Gothic Medium" pitchFamily="34" charset="0"/>
                </a:rPr>
              </a:br>
              <a:endParaRPr lang="en-US" sz="2400" i="1" dirty="0">
                <a:solidFill>
                  <a:srgbClr val="336600"/>
                </a:solidFill>
                <a:latin typeface="Franklin Gothic Medium" pitchFamily="34" charset="0"/>
              </a:endParaRPr>
            </a:p>
          </p:txBody>
        </p:sp>
      </p:grpSp>
      <p:pic>
        <p:nvPicPr>
          <p:cNvPr id="10" name="Picture 7" descr="Ralph"/>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233257">
            <a:off x="-2346169" y="3805402"/>
            <a:ext cx="5494338" cy="3944937"/>
          </a:xfrm>
          <a:prstGeom prst="rect">
            <a:avLst/>
          </a:prstGeom>
          <a:noFill/>
          <a:ln w="9525">
            <a:noFill/>
            <a:miter lim="800000"/>
            <a:headEnd/>
            <a:tailEnd/>
          </a:ln>
        </p:spPr>
      </p:pic>
      <p:sp>
        <p:nvSpPr>
          <p:cNvPr id="13" name="Right Arrow 12">
            <a:hlinkClick r:id="rId6"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228600" y="152400"/>
            <a:ext cx="7543800" cy="3088709"/>
            <a:chOff x="751789" y="2368772"/>
            <a:chExt cx="6411012" cy="7728115"/>
          </a:xfrm>
        </p:grpSpPr>
        <p:pic>
          <p:nvPicPr>
            <p:cNvPr id="4" name="Picture 12" descr="balloonsmall"/>
            <p:cNvPicPr>
              <a:picLocks noChangeAspect="1" noChangeArrowheads="1"/>
            </p:cNvPicPr>
            <p:nvPr/>
          </p:nvPicPr>
          <p:blipFill>
            <a:blip r:embed="rId2" cstate="print"/>
            <a:srcRect/>
            <a:stretch>
              <a:fillRect/>
            </a:stretch>
          </p:blipFill>
          <p:spPr bwMode="auto">
            <a:xfrm rot="5400000" flipH="1">
              <a:off x="93237" y="3027324"/>
              <a:ext cx="7728115" cy="6411012"/>
            </a:xfrm>
            <a:prstGeom prst="rect">
              <a:avLst/>
            </a:prstGeom>
            <a:noFill/>
            <a:ln w="9525">
              <a:noFill/>
              <a:miter lim="800000"/>
              <a:headEnd/>
              <a:tailEnd/>
            </a:ln>
          </p:spPr>
        </p:pic>
        <p:sp>
          <p:nvSpPr>
            <p:cNvPr id="5" name="TextBox 4"/>
            <p:cNvSpPr txBox="1"/>
            <p:nvPr/>
          </p:nvSpPr>
          <p:spPr>
            <a:xfrm>
              <a:off x="970179" y="2695485"/>
              <a:ext cx="5679741" cy="7065424"/>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We can say that, in general, Ralph heard more songs when the temperature was higher. Our data follows a </a:t>
              </a:r>
              <a:r>
                <a:rPr lang="en-US" sz="2800" dirty="0" smtClean="0">
                  <a:solidFill>
                    <a:srgbClr val="002060"/>
                  </a:solidFill>
                  <a:latin typeface="Franklin Gothic Medium" pitchFamily="34" charset="0"/>
                </a:rPr>
                <a:t>trend</a:t>
              </a:r>
              <a:r>
                <a:rPr lang="en-US" sz="2400" dirty="0" smtClean="0">
                  <a:solidFill>
                    <a:srgbClr val="002060"/>
                  </a:solidFill>
                  <a:latin typeface="Franklin Gothic Medium" pitchFamily="34" charset="0"/>
                </a:rPr>
                <a:t>.</a:t>
              </a:r>
            </a:p>
            <a:p>
              <a:pPr>
                <a:lnSpc>
                  <a:spcPct val="125000"/>
                </a:lnSpc>
              </a:pPr>
              <a:endParaRPr lang="en-US" sz="1400" dirty="0" smtClean="0">
                <a:solidFill>
                  <a:srgbClr val="002060"/>
                </a:solidFill>
                <a:latin typeface="Franklin Gothic Medium" pitchFamily="34" charset="0"/>
              </a:endParaRPr>
            </a:p>
            <a:p>
              <a:pPr>
                <a:lnSpc>
                  <a:spcPct val="125000"/>
                </a:lnSpc>
              </a:pPr>
              <a:r>
                <a:rPr lang="en-US" sz="2400" dirty="0" smtClean="0">
                  <a:solidFill>
                    <a:srgbClr val="002060"/>
                  </a:solidFill>
                  <a:latin typeface="Franklin Gothic Medium" pitchFamily="34" charset="0"/>
                </a:rPr>
                <a:t>There are a couple of points that don’t fit our trend. They are called </a:t>
              </a:r>
              <a:r>
                <a:rPr lang="en-US" sz="2800" dirty="0" smtClean="0">
                  <a:solidFill>
                    <a:srgbClr val="FF0000"/>
                  </a:solidFill>
                  <a:latin typeface="Franklin Gothic Medium" pitchFamily="34" charset="0"/>
                </a:rPr>
                <a:t>outliers</a:t>
              </a:r>
              <a:r>
                <a:rPr lang="en-US" sz="2400" dirty="0" smtClean="0">
                  <a:solidFill>
                    <a:srgbClr val="002060"/>
                  </a:solidFill>
                  <a:latin typeface="Franklin Gothic Medium" pitchFamily="34" charset="0"/>
                </a:rPr>
                <a:t>.  </a:t>
              </a:r>
            </a:p>
          </p:txBody>
        </p:sp>
      </p:grpSp>
      <p:pic>
        <p:nvPicPr>
          <p:cNvPr id="13" name="Picture 12" descr="scatterplot.jpg"/>
          <p:cNvPicPr>
            <a:picLocks noChangeAspect="1"/>
          </p:cNvPicPr>
          <p:nvPr/>
        </p:nvPicPr>
        <p:blipFill>
          <a:blip r:embed="rId3"/>
          <a:stretch>
            <a:fillRect/>
          </a:stretch>
        </p:blipFill>
        <p:spPr>
          <a:xfrm>
            <a:off x="1524000" y="3387729"/>
            <a:ext cx="5276850" cy="3364206"/>
          </a:xfrm>
          <a:prstGeom prst="rect">
            <a:avLst/>
          </a:prstGeom>
        </p:spPr>
      </p:pic>
      <p:sp>
        <p:nvSpPr>
          <p:cNvPr id="10" name="Right Arrow 9">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14" name="Oval 13"/>
          <p:cNvSpPr/>
          <p:nvPr/>
        </p:nvSpPr>
        <p:spPr>
          <a:xfrm>
            <a:off x="3048000" y="4419600"/>
            <a:ext cx="228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84789" y="5726570"/>
            <a:ext cx="228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0600" y="5465651"/>
            <a:ext cx="228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scatterplot.jpg"/>
          <p:cNvPicPr>
            <a:picLocks noChangeAspect="1"/>
          </p:cNvPicPr>
          <p:nvPr/>
        </p:nvPicPr>
        <p:blipFill>
          <a:blip r:embed="rId2"/>
          <a:stretch>
            <a:fillRect/>
          </a:stretch>
        </p:blipFill>
        <p:spPr>
          <a:xfrm>
            <a:off x="3582213" y="2506001"/>
            <a:ext cx="5408361" cy="3448049"/>
          </a:xfrm>
          <a:prstGeom prst="rect">
            <a:avLst/>
          </a:prstGeom>
        </p:spPr>
      </p:pic>
      <p:pic>
        <p:nvPicPr>
          <p:cNvPr id="17" name="Picture 7"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233257">
            <a:off x="-1965169" y="3957801"/>
            <a:ext cx="5494338" cy="3944937"/>
          </a:xfrm>
          <a:prstGeom prst="rect">
            <a:avLst/>
          </a:prstGeom>
          <a:noFill/>
          <a:ln w="9525">
            <a:noFill/>
            <a:miter lim="800000"/>
            <a:headEnd/>
            <a:tailEnd/>
          </a:ln>
        </p:spPr>
      </p:pic>
      <p:grpSp>
        <p:nvGrpSpPr>
          <p:cNvPr id="3" name="Group 2"/>
          <p:cNvGrpSpPr/>
          <p:nvPr/>
        </p:nvGrpSpPr>
        <p:grpSpPr>
          <a:xfrm>
            <a:off x="38101" y="76200"/>
            <a:ext cx="7429499" cy="2133600"/>
            <a:chOff x="751789" y="2368776"/>
            <a:chExt cx="6411012" cy="7112723"/>
          </a:xfrm>
        </p:grpSpPr>
        <p:pic>
          <p:nvPicPr>
            <p:cNvPr id="4" name="Picture 12" descr="balloonsmall"/>
            <p:cNvPicPr>
              <a:picLocks noChangeAspect="1" noChangeArrowheads="1"/>
            </p:cNvPicPr>
            <p:nvPr/>
          </p:nvPicPr>
          <p:blipFill>
            <a:blip r:embed="rId4" cstate="print"/>
            <a:srcRect/>
            <a:stretch>
              <a:fillRect/>
            </a:stretch>
          </p:blipFill>
          <p:spPr bwMode="auto">
            <a:xfrm rot="5400000" flipH="1">
              <a:off x="400933" y="2719632"/>
              <a:ext cx="7112723" cy="6411012"/>
            </a:xfrm>
            <a:prstGeom prst="rect">
              <a:avLst/>
            </a:prstGeom>
            <a:noFill/>
            <a:ln w="9525">
              <a:noFill/>
              <a:miter lim="800000"/>
              <a:headEnd/>
              <a:tailEnd/>
            </a:ln>
          </p:spPr>
        </p:pic>
        <p:sp>
          <p:nvSpPr>
            <p:cNvPr id="5" name="TextBox 4"/>
            <p:cNvSpPr txBox="1"/>
            <p:nvPr/>
          </p:nvSpPr>
          <p:spPr>
            <a:xfrm>
              <a:off x="970179" y="2695487"/>
              <a:ext cx="5679741" cy="6555014"/>
            </a:xfrm>
            <a:prstGeom prst="rect">
              <a:avLst/>
            </a:prstGeom>
            <a:noFill/>
          </p:spPr>
          <p:txBody>
            <a:bodyPr wrap="square" rtlCol="0">
              <a:spAutoFit/>
            </a:bodyPr>
            <a:lstStyle/>
            <a:p>
              <a:pPr>
                <a:lnSpc>
                  <a:spcPct val="125000"/>
                </a:lnSpc>
              </a:pPr>
              <a:r>
                <a:rPr lang="en-US" sz="2400" i="1" dirty="0" smtClean="0">
                  <a:solidFill>
                    <a:srgbClr val="002060"/>
                  </a:solidFill>
                  <a:latin typeface="Franklin Gothic Medium" pitchFamily="34" charset="0"/>
                </a:rPr>
                <a:t>In a scatter plot, you don’t connect the points with a line because you’re only looking for patterns. Line graphs, however, always connect data points, showing changes over time.</a:t>
              </a:r>
            </a:p>
          </p:txBody>
        </p:sp>
      </p:grpSp>
      <p:sp>
        <p:nvSpPr>
          <p:cNvPr id="10" name="Right Arrow 9">
            <a:hlinkClick r:id="rId5"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grpSp>
        <p:nvGrpSpPr>
          <p:cNvPr id="6" name="Group 5"/>
          <p:cNvGrpSpPr/>
          <p:nvPr/>
        </p:nvGrpSpPr>
        <p:grpSpPr>
          <a:xfrm>
            <a:off x="38100" y="2057400"/>
            <a:ext cx="3493402" cy="3188753"/>
            <a:chOff x="-140395" y="2709629"/>
            <a:chExt cx="3964000" cy="4267202"/>
          </a:xfrm>
        </p:grpSpPr>
        <p:pic>
          <p:nvPicPr>
            <p:cNvPr id="7" name="Picture 11" descr="balloonRalph"/>
            <p:cNvPicPr>
              <a:picLocks noChangeAspect="1" noChangeArrowheads="1"/>
            </p:cNvPicPr>
            <p:nvPr/>
          </p:nvPicPr>
          <p:blipFill>
            <a:blip r:embed="rId6" cstate="print"/>
            <a:srcRect/>
            <a:stretch>
              <a:fillRect/>
            </a:stretch>
          </p:blipFill>
          <p:spPr bwMode="auto">
            <a:xfrm>
              <a:off x="-140395" y="2709629"/>
              <a:ext cx="3733800" cy="4267202"/>
            </a:xfrm>
            <a:prstGeom prst="rect">
              <a:avLst/>
            </a:prstGeom>
            <a:noFill/>
            <a:ln w="9525">
              <a:noFill/>
              <a:miter lim="800000"/>
              <a:headEnd/>
              <a:tailEnd/>
            </a:ln>
          </p:spPr>
        </p:pic>
        <p:sp>
          <p:nvSpPr>
            <p:cNvPr id="8" name="TextBox 7"/>
            <p:cNvSpPr txBox="1"/>
            <p:nvPr/>
          </p:nvSpPr>
          <p:spPr>
            <a:xfrm>
              <a:off x="75370" y="2768598"/>
              <a:ext cx="3748235" cy="3212569"/>
            </a:xfrm>
            <a:prstGeom prst="rect">
              <a:avLst/>
            </a:prstGeom>
            <a:noFill/>
          </p:spPr>
          <p:txBody>
            <a:bodyPr wrap="square" rtlCol="0">
              <a:spAutoFit/>
            </a:bodyPr>
            <a:lstStyle/>
            <a:p>
              <a:pPr>
                <a:lnSpc>
                  <a:spcPct val="125000"/>
                </a:lnSpc>
              </a:pPr>
              <a:r>
                <a:rPr lang="en-US" sz="2400" i="1" dirty="0" smtClean="0">
                  <a:solidFill>
                    <a:srgbClr val="336600"/>
                  </a:solidFill>
                  <a:latin typeface="Franklin Gothic Medium" pitchFamily="34" charset="0"/>
                  <a:cs typeface="Akhbar MT" pitchFamily="2" charset="-78"/>
                </a:rPr>
                <a:t>What's the difference between a line graph and a scatter plot? You’re plotting points for both!</a:t>
              </a:r>
              <a:endParaRPr lang="en-US" sz="2400" i="1" dirty="0">
                <a:solidFill>
                  <a:srgbClr val="336600"/>
                </a:solidFill>
                <a:latin typeface="Franklin Gothic Medium" pitchFamily="34" charset="0"/>
                <a:cs typeface="Akhbar MT" pitchFamily="2" charset="-78"/>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10089777"/>
              </p:ext>
            </p:extLst>
          </p:nvPr>
        </p:nvGraphicFramePr>
        <p:xfrm>
          <a:off x="152400" y="1954257"/>
          <a:ext cx="426719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1928548577"/>
              </p:ext>
            </p:extLst>
          </p:nvPr>
        </p:nvGraphicFramePr>
        <p:xfrm>
          <a:off x="4579908" y="1939755"/>
          <a:ext cx="43434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76199" y="77661"/>
            <a:ext cx="7751389" cy="1695341"/>
            <a:chOff x="169061" y="-872393"/>
            <a:chExt cx="6596616" cy="5657814"/>
          </a:xfrm>
        </p:grpSpPr>
        <p:pic>
          <p:nvPicPr>
            <p:cNvPr id="5" name="Picture 12" descr="balloonsmall"/>
            <p:cNvPicPr>
              <a:picLocks noChangeAspect="1" noChangeArrowheads="1"/>
            </p:cNvPicPr>
            <p:nvPr/>
          </p:nvPicPr>
          <p:blipFill>
            <a:blip r:embed="rId4" cstate="print"/>
            <a:srcRect/>
            <a:stretch>
              <a:fillRect/>
            </a:stretch>
          </p:blipFill>
          <p:spPr bwMode="auto">
            <a:xfrm rot="5400000" flipH="1">
              <a:off x="893507" y="-1596839"/>
              <a:ext cx="5147724" cy="6596616"/>
            </a:xfrm>
            <a:prstGeom prst="rect">
              <a:avLst/>
            </a:prstGeom>
            <a:noFill/>
            <a:ln w="9525">
              <a:noFill/>
              <a:miter lim="800000"/>
              <a:headEnd/>
              <a:tailEnd/>
            </a:ln>
          </p:spPr>
        </p:pic>
        <p:sp>
          <p:nvSpPr>
            <p:cNvPr id="6" name="TextBox 5"/>
            <p:cNvSpPr txBox="1"/>
            <p:nvPr/>
          </p:nvSpPr>
          <p:spPr>
            <a:xfrm>
              <a:off x="289816" y="-821253"/>
              <a:ext cx="5836321" cy="5606674"/>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In the graph on the left, we used the same data as we did in the scatter plot. We also connected the data points in the order that they were collected.</a:t>
              </a:r>
            </a:p>
            <a:p>
              <a:pPr>
                <a:lnSpc>
                  <a:spcPct val="125000"/>
                </a:lnSpc>
              </a:pPr>
              <a:endParaRPr lang="en-US" sz="200" i="1" dirty="0" smtClean="0">
                <a:solidFill>
                  <a:srgbClr val="002060"/>
                </a:solidFill>
                <a:latin typeface="Franklin Gothic Medium" pitchFamily="34" charset="0"/>
              </a:endParaRPr>
            </a:p>
            <a:p>
              <a:pPr>
                <a:lnSpc>
                  <a:spcPct val="125000"/>
                </a:lnSpc>
              </a:pPr>
              <a:r>
                <a:rPr lang="en-US" sz="2400" i="1" dirty="0" smtClean="0">
                  <a:solidFill>
                    <a:srgbClr val="002060"/>
                  </a:solidFill>
                  <a:latin typeface="Franklin Gothic Medium" pitchFamily="34" charset="0"/>
                </a:rPr>
                <a:t> </a:t>
              </a:r>
              <a:endParaRPr lang="en-US" sz="2400" dirty="0" smtClean="0">
                <a:solidFill>
                  <a:srgbClr val="002060"/>
                </a:solidFill>
                <a:latin typeface="Franklin Gothic Medium" pitchFamily="34" charset="0"/>
              </a:endParaRPr>
            </a:p>
          </p:txBody>
        </p:sp>
      </p:grpSp>
      <p:grpSp>
        <p:nvGrpSpPr>
          <p:cNvPr id="11" name="Group 10"/>
          <p:cNvGrpSpPr/>
          <p:nvPr/>
        </p:nvGrpSpPr>
        <p:grpSpPr>
          <a:xfrm>
            <a:off x="7613564" y="6138788"/>
            <a:ext cx="1409700" cy="533400"/>
            <a:chOff x="208422" y="5764594"/>
            <a:chExt cx="2819400" cy="864806"/>
          </a:xfrm>
          <a:solidFill>
            <a:srgbClr val="CCFF66"/>
          </a:solidFill>
        </p:grpSpPr>
        <p:sp>
          <p:nvSpPr>
            <p:cNvPr id="12" name="Rounded Rectangle 11">
              <a:hlinkClick r:id="rId5" action="ppaction://hlinksldjump"/>
            </p:cNvPr>
            <p:cNvSpPr/>
            <p:nvPr/>
          </p:nvSpPr>
          <p:spPr>
            <a:xfrm>
              <a:off x="228600" y="5791200"/>
              <a:ext cx="2743200" cy="838200"/>
            </a:xfrm>
            <a:prstGeom prst="roundRect">
              <a:avLst/>
            </a:prstGeom>
            <a:solidFill>
              <a:srgbClr val="CCFF99"/>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hlinkClick r:id="rId5" action="ppaction://hlinksldjump"/>
            </p:cNvPr>
            <p:cNvSpPr txBox="1"/>
            <p:nvPr/>
          </p:nvSpPr>
          <p:spPr>
            <a:xfrm>
              <a:off x="208422" y="5764594"/>
              <a:ext cx="2819400" cy="656486"/>
            </a:xfrm>
            <a:prstGeom prst="rect">
              <a:avLst/>
            </a:prstGeom>
            <a:noFill/>
            <a:ln>
              <a:noFill/>
            </a:ln>
          </p:spPr>
          <p:txBody>
            <a:bodyPr wrap="square" rtlCol="0">
              <a:spAutoFit/>
            </a:bodyPr>
            <a:lstStyle/>
            <a:p>
              <a:pPr algn="ctr"/>
              <a:r>
                <a:rPr lang="en-US" sz="1400" dirty="0" smtClean="0">
                  <a:solidFill>
                    <a:sysClr val="windowText" lastClr="000000"/>
                  </a:solidFill>
                  <a:latin typeface="Franklin Gothic Medium" pitchFamily="34" charset="0"/>
                </a:rPr>
                <a:t>Back to the Graph Menu</a:t>
              </a:r>
              <a:endParaRPr lang="en-US" sz="1400" dirty="0">
                <a:solidFill>
                  <a:sysClr val="windowText" lastClr="000000"/>
                </a:solidFill>
                <a:latin typeface="Franklin Gothic Medium" pitchFamily="34" charset="0"/>
              </a:endParaRPr>
            </a:p>
          </p:txBody>
        </p:sp>
      </p:grpSp>
      <p:sp>
        <p:nvSpPr>
          <p:cNvPr id="7" name="Rounded Rectangle 6">
            <a:hlinkClick r:id="rId5" action="ppaction://hlinksldjump"/>
          </p:cNvPr>
          <p:cNvSpPr/>
          <p:nvPr/>
        </p:nvSpPr>
        <p:spPr>
          <a:xfrm>
            <a:off x="76199" y="4878712"/>
            <a:ext cx="7391401" cy="197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Franklin Gothic Medium" pitchFamily="34" charset="0"/>
              </a:rPr>
              <a:t>How are these two graphs different? </a:t>
            </a:r>
          </a:p>
          <a:p>
            <a:pPr algn="ctr"/>
            <a:r>
              <a:rPr lang="en-US" sz="2800" dirty="0" smtClean="0">
                <a:solidFill>
                  <a:srgbClr val="002060"/>
                </a:solidFill>
                <a:latin typeface="Franklin Gothic Medium" pitchFamily="34" charset="0"/>
              </a:rPr>
              <a:t>Which one helps you understand the data Ralph collected? </a:t>
            </a:r>
          </a:p>
          <a:p>
            <a:pPr algn="ctr"/>
            <a:endParaRPr lang="en-US" sz="1400" dirty="0" smtClean="0">
              <a:solidFill>
                <a:srgbClr val="002060"/>
              </a:solidFill>
              <a:latin typeface="Franklin Gothic Medium" pitchFamily="34" charset="0"/>
            </a:endParaRPr>
          </a:p>
          <a:p>
            <a:pPr algn="ctr"/>
            <a:r>
              <a:rPr lang="en-US" dirty="0" smtClean="0">
                <a:solidFill>
                  <a:srgbClr val="002060"/>
                </a:solidFill>
                <a:latin typeface="Franklin Gothic Medium" pitchFamily="34" charset="0"/>
              </a:rPr>
              <a:t>Spend a couple of minutes brainstorming answers to these questions.</a:t>
            </a:r>
            <a:endParaRPr lang="en-US"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7" descr="Ralp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0233257">
            <a:off x="-2269968" y="3729202"/>
            <a:ext cx="5494338" cy="3944937"/>
          </a:xfrm>
          <a:prstGeom prst="rect">
            <a:avLst/>
          </a:prstGeom>
          <a:noFill/>
          <a:ln w="9525">
            <a:noFill/>
            <a:miter lim="800000"/>
            <a:headEnd/>
            <a:tailEnd/>
          </a:ln>
        </p:spPr>
      </p:pic>
      <p:grpSp>
        <p:nvGrpSpPr>
          <p:cNvPr id="14" name="Group 13"/>
          <p:cNvGrpSpPr/>
          <p:nvPr/>
        </p:nvGrpSpPr>
        <p:grpSpPr>
          <a:xfrm>
            <a:off x="1828800" y="3547238"/>
            <a:ext cx="3962400" cy="3082162"/>
            <a:chOff x="1918447" y="3754120"/>
            <a:chExt cx="4661647" cy="2590800"/>
          </a:xfrm>
        </p:grpSpPr>
        <p:pic>
          <p:nvPicPr>
            <p:cNvPr id="7" name="Picture 11" descr="balloonRalph"/>
            <p:cNvPicPr>
              <a:picLocks noChangeAspect="1" noChangeArrowheads="1"/>
            </p:cNvPicPr>
            <p:nvPr/>
          </p:nvPicPr>
          <p:blipFill>
            <a:blip r:embed="rId3" cstate="print"/>
            <a:srcRect/>
            <a:stretch>
              <a:fillRect/>
            </a:stretch>
          </p:blipFill>
          <p:spPr bwMode="auto">
            <a:xfrm rot="5400000">
              <a:off x="2909047" y="2763520"/>
              <a:ext cx="2590800" cy="4572000"/>
            </a:xfrm>
            <a:prstGeom prst="rect">
              <a:avLst/>
            </a:prstGeom>
            <a:noFill/>
            <a:ln w="9525">
              <a:noFill/>
              <a:miter lim="800000"/>
              <a:headEnd/>
              <a:tailEnd/>
            </a:ln>
          </p:spPr>
        </p:pic>
        <p:sp>
          <p:nvSpPr>
            <p:cNvPr id="13" name="Rectangle 12"/>
            <p:cNvSpPr/>
            <p:nvPr/>
          </p:nvSpPr>
          <p:spPr>
            <a:xfrm>
              <a:off x="3074894" y="3829116"/>
              <a:ext cx="3505200" cy="2400657"/>
            </a:xfrm>
            <a:prstGeom prst="rect">
              <a:avLst/>
            </a:prstGeom>
          </p:spPr>
          <p:txBody>
            <a:bodyPr wrap="square">
              <a:spAutoFit/>
            </a:bodyPr>
            <a:lstStyle/>
            <a:p>
              <a:pPr>
                <a:lnSpc>
                  <a:spcPct val="125000"/>
                </a:lnSpc>
              </a:pPr>
              <a:r>
                <a:rPr lang="en-US" sz="2400" i="1" dirty="0" smtClean="0">
                  <a:solidFill>
                    <a:srgbClr val="336600"/>
                  </a:solidFill>
                  <a:latin typeface="Franklin Gothic Medium" pitchFamily="34" charset="0"/>
                </a:rPr>
                <a:t>How about bird songs when it is raining and bird songs when it isn't raining? We haven’t done that one yet.</a:t>
              </a:r>
            </a:p>
          </p:txBody>
        </p:sp>
      </p:grpSp>
      <p:sp>
        <p:nvSpPr>
          <p:cNvPr id="22" name="Rounded Rectangle 21"/>
          <p:cNvSpPr/>
          <p:nvPr/>
        </p:nvSpPr>
        <p:spPr>
          <a:xfrm>
            <a:off x="6263838" y="5847021"/>
            <a:ext cx="2743200" cy="838200"/>
          </a:xfrm>
          <a:prstGeom prst="roundRect">
            <a:avLst/>
          </a:prstGeom>
          <a:solidFill>
            <a:srgbClr val="FF33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254739" y="5942956"/>
            <a:ext cx="2676313" cy="646331"/>
          </a:xfrm>
          <a:prstGeom prst="rect">
            <a:avLst/>
          </a:prstGeom>
          <a:noFill/>
        </p:spPr>
        <p:txBody>
          <a:bodyPr wrap="square" rtlCol="0">
            <a:spAutoFit/>
          </a:bodyPr>
          <a:lstStyle/>
          <a:p>
            <a:pPr algn="ctr"/>
            <a:r>
              <a:rPr lang="en-US" dirty="0" smtClean="0">
                <a:solidFill>
                  <a:schemeClr val="bg1"/>
                </a:solidFill>
                <a:latin typeface="Franklin Gothic Medium" pitchFamily="34" charset="0"/>
              </a:rPr>
              <a:t>Click here to learn how to make a bar graph</a:t>
            </a:r>
            <a:endParaRPr lang="en-US" dirty="0">
              <a:solidFill>
                <a:schemeClr val="bg1"/>
              </a:solidFill>
              <a:latin typeface="Franklin Gothic Medium" pitchFamily="34" charset="0"/>
            </a:endParaRPr>
          </a:p>
        </p:txBody>
      </p:sp>
      <p:sp>
        <p:nvSpPr>
          <p:cNvPr id="23" name="Rounded Rectangle 22">
            <a:hlinkClick r:id="rId4" action="ppaction://hlinksldjump"/>
          </p:cNvPr>
          <p:cNvSpPr/>
          <p:nvPr/>
        </p:nvSpPr>
        <p:spPr>
          <a:xfrm>
            <a:off x="6175608" y="5601159"/>
            <a:ext cx="2881493" cy="990600"/>
          </a:xfrm>
          <a:prstGeom prst="roundRect">
            <a:avLst/>
          </a:prstGeom>
          <a:solidFill>
            <a:schemeClr val="bg1">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6200" y="202740"/>
            <a:ext cx="7391400" cy="2197687"/>
            <a:chOff x="104213" y="-872390"/>
            <a:chExt cx="6411012" cy="7728115"/>
          </a:xfrm>
        </p:grpSpPr>
        <p:pic>
          <p:nvPicPr>
            <p:cNvPr id="4" name="Picture 12" descr="balloonsmall"/>
            <p:cNvPicPr>
              <a:picLocks noChangeAspect="1" noChangeArrowheads="1"/>
            </p:cNvPicPr>
            <p:nvPr/>
          </p:nvPicPr>
          <p:blipFill>
            <a:blip r:embed="rId5" cstate="print"/>
            <a:srcRect/>
            <a:stretch>
              <a:fillRect/>
            </a:stretch>
          </p:blipFill>
          <p:spPr bwMode="auto">
            <a:xfrm rot="5400000" flipH="1">
              <a:off x="-554339" y="-213838"/>
              <a:ext cx="7728115" cy="6411012"/>
            </a:xfrm>
            <a:prstGeom prst="rect">
              <a:avLst/>
            </a:prstGeom>
            <a:noFill/>
            <a:ln w="9525">
              <a:noFill/>
              <a:miter lim="800000"/>
              <a:headEnd/>
              <a:tailEnd/>
            </a:ln>
          </p:spPr>
        </p:pic>
        <p:sp>
          <p:nvSpPr>
            <p:cNvPr id="5" name="TextBox 4"/>
            <p:cNvSpPr txBox="1"/>
            <p:nvPr/>
          </p:nvSpPr>
          <p:spPr>
            <a:xfrm>
              <a:off x="233729" y="-491074"/>
              <a:ext cx="5823722" cy="6818420"/>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Bar graphs, like pie charts, can be used to compare different categories. But you don’t need to use percentages. Ralph, what categories do you want to compare?</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5712370" y="134004"/>
            <a:ext cx="3352800" cy="55047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5943600" y="228600"/>
            <a:ext cx="3009900" cy="4876800"/>
          </a:xfrm>
          <a:prstGeom prst="rect">
            <a:avLst/>
          </a:prstGeom>
          <a:noFill/>
          <a:ln w="9525">
            <a:noFill/>
            <a:miter lim="800000"/>
            <a:headEnd/>
            <a:tailEnd/>
          </a:ln>
        </p:spPr>
        <p:txBody>
          <a:bodyPr/>
          <a:lstStyle/>
          <a:p>
            <a:pPr>
              <a:lnSpc>
                <a:spcPct val="105000"/>
              </a:lnSpc>
              <a:spcBef>
                <a:spcPct val="25000"/>
              </a:spcBef>
              <a:buFontTx/>
              <a:buAutoNum type="arabicPeriod"/>
            </a:pPr>
            <a:r>
              <a:rPr kumimoji="1" lang="en-US" sz="2000" dirty="0">
                <a:solidFill>
                  <a:srgbClr val="000000"/>
                </a:solidFill>
                <a:latin typeface="Franklin Gothic Medium" pitchFamily="34" charset="0"/>
              </a:rPr>
              <a:t> Reorganize your data to separate what is relevant. </a:t>
            </a:r>
          </a:p>
          <a:p>
            <a:pPr>
              <a:lnSpc>
                <a:spcPct val="115000"/>
              </a:lnSpc>
              <a:spcBef>
                <a:spcPct val="25000"/>
              </a:spcBef>
            </a:pPr>
            <a:r>
              <a:rPr kumimoji="1" lang="en-US" sz="2000" dirty="0" smtClean="0">
                <a:solidFill>
                  <a:srgbClr val="0070C0"/>
                </a:solidFill>
                <a:latin typeface="Franklin Gothic Medium" pitchFamily="34" charset="0"/>
              </a:rPr>
              <a:t>In </a:t>
            </a:r>
            <a:r>
              <a:rPr kumimoji="1" lang="en-US" sz="2000" dirty="0">
                <a:solidFill>
                  <a:srgbClr val="0070C0"/>
                </a:solidFill>
                <a:latin typeface="Franklin Gothic Medium" pitchFamily="34" charset="0"/>
              </a:rPr>
              <a:t>this </a:t>
            </a:r>
            <a:r>
              <a:rPr kumimoji="1" lang="en-US" sz="2000" dirty="0" smtClean="0">
                <a:solidFill>
                  <a:srgbClr val="0070C0"/>
                </a:solidFill>
                <a:latin typeface="Franklin Gothic Medium" pitchFamily="34" charset="0"/>
              </a:rPr>
              <a:t>case, </a:t>
            </a:r>
            <a:r>
              <a:rPr kumimoji="1" lang="en-US" sz="2000" dirty="0">
                <a:solidFill>
                  <a:srgbClr val="0070C0"/>
                </a:solidFill>
                <a:latin typeface="Franklin Gothic Medium" pitchFamily="34" charset="0"/>
              </a:rPr>
              <a:t>we </a:t>
            </a:r>
            <a:r>
              <a:rPr kumimoji="1" lang="en-US" sz="2000" dirty="0" smtClean="0">
                <a:solidFill>
                  <a:srgbClr val="0070C0"/>
                </a:solidFill>
                <a:latin typeface="Franklin Gothic Medium" pitchFamily="34" charset="0"/>
              </a:rPr>
              <a:t>will </a:t>
            </a:r>
            <a:r>
              <a:rPr kumimoji="1" lang="en-US" sz="2000" dirty="0">
                <a:solidFill>
                  <a:srgbClr val="0070C0"/>
                </a:solidFill>
                <a:latin typeface="Franklin Gothic Medium" pitchFamily="34" charset="0"/>
              </a:rPr>
              <a:t>focus on the data showing </a:t>
            </a:r>
            <a:r>
              <a:rPr kumimoji="1" lang="en-US" sz="2000" dirty="0" smtClean="0">
                <a:solidFill>
                  <a:srgbClr val="0070C0"/>
                </a:solidFill>
                <a:latin typeface="Franklin Gothic Medium" pitchFamily="34" charset="0"/>
              </a:rPr>
              <a:t>the days it rained from March to June and the number of bird songs heard.</a:t>
            </a:r>
            <a:endParaRPr kumimoji="1" lang="en-US" sz="2000" dirty="0">
              <a:solidFill>
                <a:srgbClr val="0070C0"/>
              </a:solidFill>
              <a:latin typeface="Franklin Gothic Medium" pitchFamily="34" charset="0"/>
            </a:endParaRPr>
          </a:p>
        </p:txBody>
      </p:sp>
      <p:pic>
        <p:nvPicPr>
          <p:cNvPr id="10" name="Picture 9" descr="Data Table 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114558"/>
            <a:ext cx="6427419" cy="3743442"/>
          </a:xfrm>
          <a:prstGeom prst="rect">
            <a:avLst/>
          </a:prstGeom>
          <a:ln w="31750" cap="rnd" cmpd="thickThin">
            <a:solidFill>
              <a:schemeClr val="tx1"/>
            </a:solidFill>
            <a:bevel/>
          </a:ln>
        </p:spPr>
      </p:pic>
      <p:sp>
        <p:nvSpPr>
          <p:cNvPr id="11" name="Rectangle 35"/>
          <p:cNvSpPr>
            <a:spLocks noChangeArrowheads="1"/>
          </p:cNvSpPr>
          <p:nvPr/>
        </p:nvSpPr>
        <p:spPr bwMode="auto">
          <a:xfrm>
            <a:off x="674389"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4" name="Right Arrow 13">
            <a:hlinkClick r:id="rId3"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15" name="Rectangle 35"/>
          <p:cNvSpPr>
            <a:spLocks noChangeArrowheads="1"/>
          </p:cNvSpPr>
          <p:nvPr/>
        </p:nvSpPr>
        <p:spPr bwMode="auto">
          <a:xfrm>
            <a:off x="3977313"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
        <p:nvSpPr>
          <p:cNvPr id="16" name="Rectangle 35"/>
          <p:cNvSpPr>
            <a:spLocks noChangeArrowheads="1"/>
          </p:cNvSpPr>
          <p:nvPr/>
        </p:nvSpPr>
        <p:spPr bwMode="auto">
          <a:xfrm>
            <a:off x="2449149" y="3807370"/>
            <a:ext cx="609600" cy="2956034"/>
          </a:xfrm>
          <a:prstGeom prst="rect">
            <a:avLst/>
          </a:prstGeom>
          <a:solidFill>
            <a:schemeClr val="tx1">
              <a:alpha val="83000"/>
            </a:schemeClr>
          </a:solidFill>
          <a:ln w="9525">
            <a:no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1654386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30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6212930" y="134004"/>
            <a:ext cx="2852240" cy="5657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6339660" y="317500"/>
            <a:ext cx="2613840" cy="4787900"/>
          </a:xfrm>
          <a:prstGeom prst="rect">
            <a:avLst/>
          </a:prstGeom>
          <a:noFill/>
          <a:ln w="9525">
            <a:noFill/>
            <a:miter lim="800000"/>
            <a:headEnd/>
            <a:tailEnd/>
          </a:ln>
        </p:spPr>
        <p:txBody>
          <a:bodyPr/>
          <a:lstStyle/>
          <a:p>
            <a:pPr>
              <a:lnSpc>
                <a:spcPct val="105000"/>
              </a:lnSpc>
              <a:spcBef>
                <a:spcPct val="25000"/>
              </a:spcBef>
            </a:pPr>
            <a:r>
              <a:rPr kumimoji="1" lang="en-US" sz="2000" dirty="0">
                <a:solidFill>
                  <a:srgbClr val="000000"/>
                </a:solidFill>
                <a:latin typeface="Franklin Gothic Medium" pitchFamily="34" charset="0"/>
              </a:rPr>
              <a:t>2. Put the different categories on the horizontal axis.</a:t>
            </a:r>
          </a:p>
          <a:p>
            <a:pPr>
              <a:lnSpc>
                <a:spcPct val="115000"/>
              </a:lnSpc>
              <a:spcBef>
                <a:spcPct val="25000"/>
              </a:spcBef>
            </a:pPr>
            <a:endParaRPr kumimoji="1" lang="en-US" sz="2000" dirty="0">
              <a:solidFill>
                <a:srgbClr val="0070C0"/>
              </a:solidFill>
              <a:latin typeface="Franklin Gothic Medium" pitchFamily="34" charset="0"/>
            </a:endParaRPr>
          </a:p>
          <a:p>
            <a:pPr>
              <a:lnSpc>
                <a:spcPct val="115000"/>
              </a:lnSpc>
              <a:spcBef>
                <a:spcPct val="25000"/>
              </a:spcBef>
            </a:pPr>
            <a:r>
              <a:rPr kumimoji="1" lang="en-US" sz="2000" dirty="0">
                <a:solidFill>
                  <a:srgbClr val="0070C0"/>
                </a:solidFill>
                <a:latin typeface="Franklin Gothic Medium" pitchFamily="34" charset="0"/>
              </a:rPr>
              <a:t>We will call our two categories “Raining” and “Not Raining.”</a:t>
            </a:r>
          </a:p>
          <a:p>
            <a:pPr>
              <a:lnSpc>
                <a:spcPct val="105000"/>
              </a:lnSpc>
              <a:spcBef>
                <a:spcPct val="25000"/>
              </a:spcBef>
            </a:pPr>
            <a:endParaRPr kumimoji="1" lang="en-US" sz="2000" dirty="0" smtClean="0">
              <a:solidFill>
                <a:srgbClr val="000000"/>
              </a:solidFill>
              <a:latin typeface="Franklin Gothic Medium" pitchFamily="34" charset="0"/>
            </a:endParaRPr>
          </a:p>
          <a:p>
            <a:pPr>
              <a:lnSpc>
                <a:spcPct val="105000"/>
              </a:lnSpc>
              <a:spcBef>
                <a:spcPct val="25000"/>
              </a:spcBef>
            </a:pPr>
            <a:r>
              <a:rPr kumimoji="1" lang="en-US" sz="2000" dirty="0" smtClean="0">
                <a:solidFill>
                  <a:srgbClr val="000000"/>
                </a:solidFill>
                <a:latin typeface="Franklin Gothic Medium" pitchFamily="34" charset="0"/>
              </a:rPr>
              <a:t>3. Put “Average </a:t>
            </a:r>
            <a:r>
              <a:rPr kumimoji="1" lang="en-US" sz="2000" dirty="0">
                <a:solidFill>
                  <a:srgbClr val="000000"/>
                </a:solidFill>
                <a:latin typeface="Franklin Gothic Medium" pitchFamily="34" charset="0"/>
              </a:rPr>
              <a:t>N</a:t>
            </a:r>
            <a:r>
              <a:rPr kumimoji="1" lang="en-US" sz="2000" dirty="0" smtClean="0">
                <a:solidFill>
                  <a:srgbClr val="000000"/>
                </a:solidFill>
                <a:latin typeface="Franklin Gothic Medium" pitchFamily="34" charset="0"/>
              </a:rPr>
              <a:t>umber </a:t>
            </a:r>
            <a:r>
              <a:rPr kumimoji="1" lang="en-US" sz="2000" dirty="0">
                <a:solidFill>
                  <a:srgbClr val="000000"/>
                </a:solidFill>
                <a:latin typeface="Franklin Gothic Medium" pitchFamily="34" charset="0"/>
              </a:rPr>
              <a:t>of </a:t>
            </a:r>
            <a:r>
              <a:rPr kumimoji="1" lang="en-US" sz="2000" dirty="0" smtClean="0">
                <a:solidFill>
                  <a:srgbClr val="000000"/>
                </a:solidFill>
                <a:latin typeface="Franklin Gothic Medium" pitchFamily="34" charset="0"/>
              </a:rPr>
              <a:t>Bird </a:t>
            </a:r>
            <a:r>
              <a:rPr kumimoji="1" lang="en-US" sz="2000" dirty="0">
                <a:solidFill>
                  <a:srgbClr val="000000"/>
                </a:solidFill>
                <a:latin typeface="Franklin Gothic Medium" pitchFamily="34" charset="0"/>
              </a:rPr>
              <a:t>S</a:t>
            </a:r>
            <a:r>
              <a:rPr kumimoji="1" lang="en-US" sz="2000" dirty="0" smtClean="0">
                <a:solidFill>
                  <a:srgbClr val="000000"/>
                </a:solidFill>
                <a:latin typeface="Franklin Gothic Medium" pitchFamily="34" charset="0"/>
              </a:rPr>
              <a:t>ongs Heard” </a:t>
            </a:r>
            <a:r>
              <a:rPr kumimoji="1" lang="en-US" sz="2000" dirty="0">
                <a:solidFill>
                  <a:srgbClr val="000000"/>
                </a:solidFill>
                <a:latin typeface="Franklin Gothic Medium" pitchFamily="34" charset="0"/>
              </a:rPr>
              <a:t>on the y </a:t>
            </a:r>
            <a:r>
              <a:rPr kumimoji="1" lang="en-US" sz="2000" dirty="0" smtClean="0">
                <a:solidFill>
                  <a:srgbClr val="000000"/>
                </a:solidFill>
                <a:latin typeface="Franklin Gothic Medium" pitchFamily="34" charset="0"/>
              </a:rPr>
              <a:t>axis and draw a scale.</a:t>
            </a:r>
          </a:p>
          <a:p>
            <a:pPr>
              <a:lnSpc>
                <a:spcPct val="105000"/>
              </a:lnSpc>
              <a:spcBef>
                <a:spcPct val="25000"/>
              </a:spcBef>
            </a:pPr>
            <a:endParaRPr kumimoji="1" lang="en-US" sz="2000" dirty="0" smtClean="0">
              <a:solidFill>
                <a:srgbClr val="000000"/>
              </a:solidFill>
              <a:latin typeface="Franklin Gothic Medium" pitchFamily="34" charset="0"/>
            </a:endParaRPr>
          </a:p>
          <a:p>
            <a:pPr>
              <a:lnSpc>
                <a:spcPct val="105000"/>
              </a:lnSpc>
              <a:spcBef>
                <a:spcPct val="25000"/>
              </a:spcBef>
            </a:pPr>
            <a:endParaRPr kumimoji="1" lang="en-US" sz="2000" dirty="0">
              <a:solidFill>
                <a:srgbClr val="000000"/>
              </a:solidFill>
              <a:latin typeface="Franklin Gothic Medium" pitchFamily="34" charset="0"/>
            </a:endParaRPr>
          </a:p>
        </p:txBody>
      </p:sp>
      <p:sp>
        <p:nvSpPr>
          <p:cNvPr id="14" name="Right Arrow 13">
            <a:hlinkClick r:id="rId2" action="ppaction://hlinksldjump"/>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7" name="Rectangle 6"/>
          <p:cNvSpPr/>
          <p:nvPr/>
        </p:nvSpPr>
        <p:spPr>
          <a:xfrm>
            <a:off x="152400" y="457200"/>
            <a:ext cx="567953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18104649"/>
              </p:ext>
            </p:extLst>
          </p:nvPr>
        </p:nvGraphicFramePr>
        <p:xfrm>
          <a:off x="304800" y="605627"/>
          <a:ext cx="5384530" cy="1379546"/>
        </p:xfrm>
        <a:graphic>
          <a:graphicData uri="http://schemas.openxmlformats.org/drawingml/2006/table">
            <a:tbl>
              <a:tblPr/>
              <a:tblGrid>
                <a:gridCol w="810474">
                  <a:extLst>
                    <a:ext uri="{9D8B030D-6E8A-4147-A177-3AD203B41FA5}">
                      <a16:colId xmlns:a16="http://schemas.microsoft.com/office/drawing/2014/main" val="20000"/>
                    </a:ext>
                  </a:extLst>
                </a:gridCol>
                <a:gridCol w="1565054">
                  <a:extLst>
                    <a:ext uri="{9D8B030D-6E8A-4147-A177-3AD203B41FA5}">
                      <a16:colId xmlns:a16="http://schemas.microsoft.com/office/drawing/2014/main" val="20001"/>
                    </a:ext>
                  </a:extLst>
                </a:gridCol>
                <a:gridCol w="810474">
                  <a:extLst>
                    <a:ext uri="{9D8B030D-6E8A-4147-A177-3AD203B41FA5}">
                      <a16:colId xmlns:a16="http://schemas.microsoft.com/office/drawing/2014/main" val="20002"/>
                    </a:ext>
                  </a:extLst>
                </a:gridCol>
                <a:gridCol w="2198528">
                  <a:extLst>
                    <a:ext uri="{9D8B030D-6E8A-4147-A177-3AD203B41FA5}">
                      <a16:colId xmlns:a16="http://schemas.microsoft.com/office/drawing/2014/main" val="20003"/>
                    </a:ext>
                  </a:extLst>
                </a:gridCol>
              </a:tblGrid>
              <a:tr h="280378">
                <a:tc gridSpan="4">
                  <a:txBody>
                    <a:bodyPr/>
                    <a:lstStyle/>
                    <a:p>
                      <a:pPr algn="ctr" fontAlgn="b"/>
                      <a:r>
                        <a:rPr lang="en-US" sz="1600" b="1" i="0" u="none" strike="noStrike" dirty="0">
                          <a:solidFill>
                            <a:srgbClr val="00B050"/>
                          </a:solidFill>
                          <a:effectLst/>
                          <a:latin typeface="Calibri" charset="0"/>
                        </a:rPr>
                        <a:t>Birds Singing in the Spring</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5888">
                <a:tc gridSpan="4">
                  <a:txBody>
                    <a:bodyPr/>
                    <a:lstStyle/>
                    <a:p>
                      <a:pPr algn="ctr" fontAlgn="b"/>
                      <a:r>
                        <a:rPr lang="en-US" sz="1200" b="0" i="0" u="none" strike="noStrike" dirty="0">
                          <a:solidFill>
                            <a:srgbClr val="00B050"/>
                          </a:solidFill>
                          <a:effectLst/>
                          <a:latin typeface="Calibri (Body)" charset="0"/>
                        </a:rPr>
                        <a:t>Number of Bird Songs Heard from 7:30AM to 7:45AM in Sapsucker Forest, NY</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5888">
                <a:tc>
                  <a:txBody>
                    <a:bodyPr/>
                    <a:lstStyle/>
                    <a:p>
                      <a:pPr algn="l" fontAlgn="b"/>
                      <a:endParaRPr lang="en-US" sz="1600" b="1" i="0" u="none" strike="noStrike">
                        <a:solidFill>
                          <a:srgbClr val="70AD47"/>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4962">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effectLst/>
                          <a:latin typeface="Calibri" charset="0"/>
                        </a:rPr>
                        <a:t>Total # Bird Songs Heard</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B050"/>
                          </a:solidFill>
                          <a:effectLst/>
                          <a:latin typeface="Calibri" charset="0"/>
                        </a:rPr>
                        <a:t># Days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effectLst/>
                          <a:latin typeface="Calibri" charset="0"/>
                        </a:rPr>
                        <a:t>Average Bird Songs Heard per Day</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962">
                <a:tc>
                  <a:txBody>
                    <a:bodyPr/>
                    <a:lstStyle/>
                    <a:p>
                      <a:pPr algn="ctr" fontAlgn="b"/>
                      <a:r>
                        <a:rPr lang="en-US" sz="1200" b="0" i="0" u="none" strike="noStrike">
                          <a:solidFill>
                            <a:srgbClr val="000000"/>
                          </a:solidFill>
                          <a:effectLst/>
                          <a:latin typeface="Calibri" charset="0"/>
                        </a:rPr>
                        <a:t>Raining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962">
                <a:tc>
                  <a:txBody>
                    <a:bodyPr/>
                    <a:lstStyle/>
                    <a:p>
                      <a:pPr algn="ctr" fontAlgn="b"/>
                      <a:r>
                        <a:rPr lang="en-US" sz="1200" b="0" i="0" u="none" strike="noStrike" dirty="0">
                          <a:solidFill>
                            <a:srgbClr val="000000"/>
                          </a:solidFill>
                          <a:effectLst/>
                          <a:latin typeface="Calibri" charset="0"/>
                        </a:rPr>
                        <a:t>Not raining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361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27.8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Rectangle 1"/>
          <p:cNvSpPr/>
          <p:nvPr/>
        </p:nvSpPr>
        <p:spPr>
          <a:xfrm>
            <a:off x="304800" y="3124200"/>
            <a:ext cx="5384530" cy="335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650427249"/>
              </p:ext>
            </p:extLst>
          </p:nvPr>
        </p:nvGraphicFramePr>
        <p:xfrm>
          <a:off x="706165"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971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6096000" y="134004"/>
            <a:ext cx="2969170" cy="565719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5" name="Rectangle 5"/>
          <p:cNvSpPr>
            <a:spLocks noChangeArrowheads="1"/>
          </p:cNvSpPr>
          <p:nvPr/>
        </p:nvSpPr>
        <p:spPr bwMode="auto">
          <a:xfrm>
            <a:off x="6324600" y="317500"/>
            <a:ext cx="2628900" cy="4787900"/>
          </a:xfrm>
          <a:prstGeom prst="rect">
            <a:avLst/>
          </a:prstGeom>
          <a:noFill/>
          <a:ln w="9525">
            <a:noFill/>
            <a:miter lim="800000"/>
            <a:headEnd/>
            <a:tailEnd/>
          </a:ln>
        </p:spPr>
        <p:txBody>
          <a:bodyPr/>
          <a:lstStyle/>
          <a:p>
            <a:pPr>
              <a:lnSpc>
                <a:spcPct val="105000"/>
              </a:lnSpc>
              <a:spcBef>
                <a:spcPct val="25000"/>
              </a:spcBef>
            </a:pPr>
            <a:r>
              <a:rPr kumimoji="1" lang="en-US" sz="2000" dirty="0" smtClean="0">
                <a:solidFill>
                  <a:srgbClr val="000000"/>
                </a:solidFill>
                <a:latin typeface="Franklin Gothic Medium" pitchFamily="34" charset="0"/>
              </a:rPr>
              <a:t>4. Draw a line and fill in the bar.</a:t>
            </a:r>
            <a:endParaRPr kumimoji="1" lang="en-US" sz="2000" dirty="0">
              <a:solidFill>
                <a:srgbClr val="000000"/>
              </a:solidFill>
              <a:latin typeface="Franklin Gothic Medium" pitchFamily="34" charset="0"/>
            </a:endParaRPr>
          </a:p>
          <a:p>
            <a:pPr>
              <a:lnSpc>
                <a:spcPct val="105000"/>
              </a:lnSpc>
              <a:spcBef>
                <a:spcPct val="25000"/>
              </a:spcBef>
            </a:pPr>
            <a:endParaRPr kumimoji="1" lang="en-US" sz="2000" b="1" dirty="0">
              <a:solidFill>
                <a:srgbClr val="254DF7"/>
              </a:solidFill>
              <a:latin typeface="Franklin Gothic Book" pitchFamily="34" charset="0"/>
            </a:endParaRPr>
          </a:p>
        </p:txBody>
      </p:sp>
      <p:sp>
        <p:nvSpPr>
          <p:cNvPr id="14" name="Right Arrow 13">
            <a:hlinkClick r:id="" action="ppaction://hlinkshowjump?jump=nextslide"/>
          </p:cNvPr>
          <p:cNvSpPr/>
          <p:nvPr/>
        </p:nvSpPr>
        <p:spPr>
          <a:xfrm>
            <a:off x="80010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15" name="Rectangle 14"/>
          <p:cNvSpPr/>
          <p:nvPr/>
        </p:nvSpPr>
        <p:spPr>
          <a:xfrm flipV="1">
            <a:off x="3861684" y="6099606"/>
            <a:ext cx="112696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5292" y="3364302"/>
            <a:ext cx="4464268" cy="2790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746613939"/>
              </p:ext>
            </p:extLst>
          </p:nvPr>
        </p:nvGraphicFramePr>
        <p:xfrm>
          <a:off x="838200" y="3406905"/>
          <a:ext cx="4321066" cy="263784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148455" y="531241"/>
            <a:ext cx="567953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1418104649"/>
              </p:ext>
            </p:extLst>
          </p:nvPr>
        </p:nvGraphicFramePr>
        <p:xfrm>
          <a:off x="304800" y="605627"/>
          <a:ext cx="5384530" cy="1379546"/>
        </p:xfrm>
        <a:graphic>
          <a:graphicData uri="http://schemas.openxmlformats.org/drawingml/2006/table">
            <a:tbl>
              <a:tblPr/>
              <a:tblGrid>
                <a:gridCol w="810474">
                  <a:extLst>
                    <a:ext uri="{9D8B030D-6E8A-4147-A177-3AD203B41FA5}">
                      <a16:colId xmlns:a16="http://schemas.microsoft.com/office/drawing/2014/main" val="20000"/>
                    </a:ext>
                  </a:extLst>
                </a:gridCol>
                <a:gridCol w="1565054">
                  <a:extLst>
                    <a:ext uri="{9D8B030D-6E8A-4147-A177-3AD203B41FA5}">
                      <a16:colId xmlns:a16="http://schemas.microsoft.com/office/drawing/2014/main" val="20001"/>
                    </a:ext>
                  </a:extLst>
                </a:gridCol>
                <a:gridCol w="810474">
                  <a:extLst>
                    <a:ext uri="{9D8B030D-6E8A-4147-A177-3AD203B41FA5}">
                      <a16:colId xmlns:a16="http://schemas.microsoft.com/office/drawing/2014/main" val="20002"/>
                    </a:ext>
                  </a:extLst>
                </a:gridCol>
                <a:gridCol w="2198528">
                  <a:extLst>
                    <a:ext uri="{9D8B030D-6E8A-4147-A177-3AD203B41FA5}">
                      <a16:colId xmlns:a16="http://schemas.microsoft.com/office/drawing/2014/main" val="20003"/>
                    </a:ext>
                  </a:extLst>
                </a:gridCol>
              </a:tblGrid>
              <a:tr h="280378">
                <a:tc gridSpan="4">
                  <a:txBody>
                    <a:bodyPr/>
                    <a:lstStyle/>
                    <a:p>
                      <a:pPr algn="ctr" fontAlgn="b"/>
                      <a:r>
                        <a:rPr lang="en-US" sz="1600" b="1" i="0" u="none" strike="noStrike">
                          <a:solidFill>
                            <a:srgbClr val="00B050"/>
                          </a:solidFill>
                          <a:effectLst/>
                          <a:latin typeface="Calibri" charset="0"/>
                        </a:rPr>
                        <a:t>Birds Singing in the Spring</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5888">
                <a:tc gridSpan="4">
                  <a:txBody>
                    <a:bodyPr/>
                    <a:lstStyle/>
                    <a:p>
                      <a:pPr algn="ctr" fontAlgn="b"/>
                      <a:r>
                        <a:rPr lang="en-US" sz="1200" b="0" i="0" u="none" strike="noStrike">
                          <a:solidFill>
                            <a:srgbClr val="00B050"/>
                          </a:solidFill>
                          <a:effectLst/>
                          <a:latin typeface="Calibri (Body)" charset="0"/>
                        </a:rPr>
                        <a:t>Number of Bird Songs Heard from 7:30AM to 7:45AM in Sapsucker Forest, NY</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5888">
                <a:tc>
                  <a:txBody>
                    <a:bodyPr/>
                    <a:lstStyle/>
                    <a:p>
                      <a:pPr algn="l" fontAlgn="b"/>
                      <a:endParaRPr lang="en-US" sz="1600" b="1" i="0" u="none" strike="noStrike">
                        <a:solidFill>
                          <a:srgbClr val="70AD47"/>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4962">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effectLst/>
                          <a:latin typeface="Calibri" charset="0"/>
                        </a:rPr>
                        <a:t>Total # Bird Songs Heard</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B050"/>
                          </a:solidFill>
                          <a:effectLst/>
                          <a:latin typeface="Calibri" charset="0"/>
                        </a:rPr>
                        <a:t># Days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B050"/>
                          </a:solidFill>
                          <a:effectLst/>
                          <a:latin typeface="Calibri" charset="0"/>
                        </a:rPr>
                        <a:t>Average Bird Songs Heard per Day</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962">
                <a:tc>
                  <a:txBody>
                    <a:bodyPr/>
                    <a:lstStyle/>
                    <a:p>
                      <a:pPr algn="ctr" fontAlgn="b"/>
                      <a:r>
                        <a:rPr lang="en-US" sz="1200" b="0" i="0" u="none" strike="noStrike">
                          <a:solidFill>
                            <a:srgbClr val="000000"/>
                          </a:solidFill>
                          <a:effectLst/>
                          <a:latin typeface="Calibri" charset="0"/>
                        </a:rPr>
                        <a:t>Raining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962">
                <a:tc>
                  <a:txBody>
                    <a:bodyPr/>
                    <a:lstStyle/>
                    <a:p>
                      <a:pPr algn="ctr" fontAlgn="b"/>
                      <a:r>
                        <a:rPr lang="en-US" sz="1200" b="0" i="0" u="none" strike="noStrike">
                          <a:solidFill>
                            <a:srgbClr val="000000"/>
                          </a:solidFill>
                          <a:effectLst/>
                          <a:latin typeface="Calibri" charset="0"/>
                        </a:rPr>
                        <a:t>Not raining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361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charset="0"/>
                        </a:rPr>
                        <a:t>27.8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35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p:cNvGrpSpPr/>
          <p:nvPr/>
        </p:nvGrpSpPr>
        <p:grpSpPr>
          <a:xfrm>
            <a:off x="76200" y="80160"/>
            <a:ext cx="7467600" cy="2144984"/>
            <a:chOff x="1030186" y="-5526675"/>
            <a:chExt cx="6629400" cy="9795734"/>
          </a:xfrm>
        </p:grpSpPr>
        <p:pic>
          <p:nvPicPr>
            <p:cNvPr id="9" name="Picture 12" descr="balloonsma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flipH="1">
              <a:off x="772566" y="-5269055"/>
              <a:ext cx="7144640" cy="6629400"/>
            </a:xfrm>
            <a:prstGeom prst="rect">
              <a:avLst/>
            </a:prstGeom>
            <a:noFill/>
            <a:ln w="9525">
              <a:noFill/>
              <a:miter lim="800000"/>
              <a:headEnd/>
              <a:tailEnd/>
            </a:ln>
          </p:spPr>
        </p:pic>
        <p:sp>
          <p:nvSpPr>
            <p:cNvPr id="10" name="TextBox 9"/>
            <p:cNvSpPr txBox="1"/>
            <p:nvPr/>
          </p:nvSpPr>
          <p:spPr>
            <a:xfrm>
              <a:off x="1195782" y="-5280308"/>
              <a:ext cx="6057924" cy="9549367"/>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You can also split the categories into subcategories, to make even more comparisons. Let’s split each category by month. </a:t>
              </a:r>
            </a:p>
            <a:p>
              <a:endParaRPr lang="en-US" sz="2400" dirty="0" smtClean="0">
                <a:solidFill>
                  <a:srgbClr val="002060"/>
                </a:solidFill>
                <a:latin typeface="Franklin Gothic Medium" pitchFamily="34" charset="0"/>
              </a:endParaRPr>
            </a:p>
            <a:p>
              <a:endParaRPr lang="en-US" dirty="0"/>
            </a:p>
          </p:txBody>
        </p:sp>
      </p:grpSp>
      <p:sp>
        <p:nvSpPr>
          <p:cNvPr id="11" name="Right Arrow 10">
            <a:hlinkClick r:id="" action="ppaction://hlinkshowjump?jump=nextslide"/>
          </p:cNvPr>
          <p:cNvSpPr/>
          <p:nvPr/>
        </p:nvSpPr>
        <p:spPr>
          <a:xfrm>
            <a:off x="8229600" y="6261536"/>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
        <p:nvSpPr>
          <p:cNvPr id="14" name="Rounded Rectangle 13">
            <a:hlinkClick r:id="rId3" action="ppaction://hlinksldjump"/>
          </p:cNvPr>
          <p:cNvSpPr/>
          <p:nvPr/>
        </p:nvSpPr>
        <p:spPr>
          <a:xfrm>
            <a:off x="152400" y="4881230"/>
            <a:ext cx="7772400" cy="1913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Franklin Gothic Medium" pitchFamily="34" charset="0"/>
              </a:rPr>
              <a:t>What extra information does the new chart give? Is one chart better than the other? </a:t>
            </a:r>
          </a:p>
          <a:p>
            <a:pPr algn="ctr"/>
            <a:r>
              <a:rPr lang="en-US" sz="2800" dirty="0" smtClean="0">
                <a:solidFill>
                  <a:srgbClr val="002060"/>
                </a:solidFill>
                <a:latin typeface="Franklin Gothic Medium" pitchFamily="34" charset="0"/>
              </a:rPr>
              <a:t>When would you use each?</a:t>
            </a:r>
          </a:p>
          <a:p>
            <a:pPr algn="ctr"/>
            <a:endParaRPr lang="en-US" sz="1100" dirty="0" smtClean="0">
              <a:solidFill>
                <a:srgbClr val="002060"/>
              </a:solidFill>
              <a:latin typeface="Franklin Gothic Medium" pitchFamily="34" charset="0"/>
            </a:endParaRPr>
          </a:p>
          <a:p>
            <a:pPr algn="ctr"/>
            <a:r>
              <a:rPr lang="en-US" dirty="0" smtClean="0">
                <a:solidFill>
                  <a:srgbClr val="002060"/>
                </a:solidFill>
                <a:latin typeface="Franklin Gothic Medium" pitchFamily="34" charset="0"/>
              </a:rPr>
              <a:t>Spend a couple of minutes brainstorming answers to these questions.</a:t>
            </a:r>
            <a:endParaRPr lang="en-US" dirty="0">
              <a:solidFill>
                <a:srgbClr val="002060"/>
              </a:solidFill>
            </a:endParaRPr>
          </a:p>
        </p:txBody>
      </p:sp>
      <p:grpSp>
        <p:nvGrpSpPr>
          <p:cNvPr id="4" name="Group 3"/>
          <p:cNvGrpSpPr/>
          <p:nvPr/>
        </p:nvGrpSpPr>
        <p:grpSpPr>
          <a:xfrm>
            <a:off x="246918" y="1905000"/>
            <a:ext cx="8728860" cy="2790919"/>
            <a:chOff x="182446" y="2847880"/>
            <a:chExt cx="8728860" cy="2790919"/>
          </a:xfrm>
        </p:grpSpPr>
        <p:sp>
          <p:nvSpPr>
            <p:cNvPr id="2" name="Rectangle 1"/>
            <p:cNvSpPr/>
            <p:nvPr/>
          </p:nvSpPr>
          <p:spPr>
            <a:xfrm>
              <a:off x="4473663" y="2847880"/>
              <a:ext cx="4383974" cy="2790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p:cNvGraphicFramePr>
              <a:graphicFrameLocks/>
            </p:cNvGraphicFramePr>
            <p:nvPr>
              <p:extLst>
                <p:ext uri="{D42A27DB-BD31-4B8C-83A1-F6EECF244321}">
                  <p14:modId xmlns:p14="http://schemas.microsoft.com/office/powerpoint/2010/main" val="3419109685"/>
                </p:ext>
              </p:extLst>
            </p:nvPr>
          </p:nvGraphicFramePr>
          <p:xfrm>
            <a:off x="4590240" y="2890483"/>
            <a:ext cx="4321066" cy="2637844"/>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82446" y="2847880"/>
              <a:ext cx="4237154" cy="2790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p:cNvGraphicFramePr>
              <a:graphicFrameLocks/>
            </p:cNvGraphicFramePr>
            <p:nvPr>
              <p:extLst>
                <p:ext uri="{D42A27DB-BD31-4B8C-83A1-F6EECF244321}">
                  <p14:modId xmlns:p14="http://schemas.microsoft.com/office/powerpoint/2010/main" val="1850570482"/>
                </p:ext>
              </p:extLst>
            </p:nvPr>
          </p:nvGraphicFramePr>
          <p:xfrm>
            <a:off x="209192" y="2890483"/>
            <a:ext cx="4369352" cy="2646850"/>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558" y="1595722"/>
            <a:ext cx="3621402" cy="3290049"/>
            <a:chOff x="2133600" y="4191000"/>
            <a:chExt cx="3082164" cy="3657600"/>
          </a:xfrm>
        </p:grpSpPr>
        <p:pic>
          <p:nvPicPr>
            <p:cNvPr id="4" name="Picture 11" descr="balloonRalph"/>
            <p:cNvPicPr>
              <a:picLocks noChangeAspect="1" noChangeArrowheads="1"/>
            </p:cNvPicPr>
            <p:nvPr/>
          </p:nvPicPr>
          <p:blipFill>
            <a:blip r:embed="rId2" cstate="print"/>
            <a:srcRect/>
            <a:stretch>
              <a:fillRect/>
            </a:stretch>
          </p:blipFill>
          <p:spPr bwMode="auto">
            <a:xfrm>
              <a:off x="2133600" y="4191000"/>
              <a:ext cx="3082164" cy="3657600"/>
            </a:xfrm>
            <a:prstGeom prst="rect">
              <a:avLst/>
            </a:prstGeom>
            <a:noFill/>
            <a:ln w="9525">
              <a:noFill/>
              <a:miter lim="800000"/>
              <a:headEnd/>
              <a:tailEnd/>
            </a:ln>
          </p:spPr>
        </p:pic>
        <p:sp>
          <p:nvSpPr>
            <p:cNvPr id="5" name="Rectangle 4"/>
            <p:cNvSpPr/>
            <p:nvPr/>
          </p:nvSpPr>
          <p:spPr>
            <a:xfrm>
              <a:off x="2286000" y="4267200"/>
              <a:ext cx="2894908" cy="3231655"/>
            </a:xfrm>
            <a:prstGeom prst="rect">
              <a:avLst/>
            </a:prstGeom>
          </p:spPr>
          <p:txBody>
            <a:bodyPr wrap="square">
              <a:spAutoFit/>
            </a:bodyPr>
            <a:lstStyle/>
            <a:p>
              <a:pPr>
                <a:lnSpc>
                  <a:spcPct val="125000"/>
                </a:lnSpc>
              </a:pPr>
              <a:r>
                <a:rPr lang="en-US" sz="2400" i="1" dirty="0" smtClean="0">
                  <a:solidFill>
                    <a:srgbClr val="336600"/>
                  </a:solidFill>
                  <a:latin typeface="Franklin Gothic Medium" pitchFamily="34" charset="0"/>
                </a:rPr>
                <a:t>Hey Oscar, I just realized that our bar graph is like our pie graph – they both separate data into categories!</a:t>
              </a:r>
            </a:p>
            <a:p>
              <a:endParaRPr lang="en-US" sz="2400" i="1" dirty="0" smtClean="0">
                <a:solidFill>
                  <a:srgbClr val="336600"/>
                </a:solidFill>
                <a:latin typeface="Franklin Gothic Medium" pitchFamily="34" charset="0"/>
              </a:endParaRPr>
            </a:p>
          </p:txBody>
        </p:sp>
      </p:grpSp>
      <p:grpSp>
        <p:nvGrpSpPr>
          <p:cNvPr id="6" name="Group 5"/>
          <p:cNvGrpSpPr/>
          <p:nvPr/>
        </p:nvGrpSpPr>
        <p:grpSpPr>
          <a:xfrm>
            <a:off x="4419600" y="1066800"/>
            <a:ext cx="3048001" cy="1689849"/>
            <a:chOff x="838198" y="990599"/>
            <a:chExt cx="5257801" cy="990601"/>
          </a:xfrm>
        </p:grpSpPr>
        <p:pic>
          <p:nvPicPr>
            <p:cNvPr id="7" name="Picture 12" descr="balloon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flipH="1">
              <a:off x="2971799" y="-1143001"/>
              <a:ext cx="990600" cy="5257801"/>
            </a:xfrm>
            <a:prstGeom prst="rect">
              <a:avLst/>
            </a:prstGeom>
            <a:noFill/>
            <a:ln w="9525">
              <a:noFill/>
              <a:miter lim="800000"/>
              <a:headEnd/>
              <a:tailEnd/>
            </a:ln>
          </p:spPr>
        </p:pic>
        <p:sp>
          <p:nvSpPr>
            <p:cNvPr id="8" name="TextBox 7"/>
            <p:cNvSpPr txBox="1"/>
            <p:nvPr/>
          </p:nvSpPr>
          <p:spPr>
            <a:xfrm>
              <a:off x="1101088" y="990599"/>
              <a:ext cx="4419599" cy="830997"/>
            </a:xfrm>
            <a:prstGeom prst="rect">
              <a:avLst/>
            </a:prstGeom>
            <a:noFill/>
          </p:spPr>
          <p:txBody>
            <a:bodyPr wrap="square" rtlCol="0">
              <a:spAutoFit/>
            </a:bodyPr>
            <a:lstStyle/>
            <a:p>
              <a:r>
                <a:rPr lang="en-US" sz="2400" dirty="0" smtClean="0">
                  <a:solidFill>
                    <a:srgbClr val="002060"/>
                  </a:solidFill>
                  <a:latin typeface="Franklin Gothic Medium" pitchFamily="34" charset="0"/>
                </a:rPr>
                <a:t> </a:t>
              </a:r>
              <a:r>
                <a:rPr lang="en-US" sz="2400" i="1" dirty="0" smtClean="0">
                  <a:solidFill>
                    <a:srgbClr val="002060"/>
                  </a:solidFill>
                  <a:latin typeface="Franklin Gothic Medium" pitchFamily="34" charset="0"/>
                </a:rPr>
                <a:t>That’s right! Here is a pie graph I made using the same data.  </a:t>
              </a:r>
              <a:endParaRPr lang="en-US" sz="2400" i="1" dirty="0">
                <a:solidFill>
                  <a:srgbClr val="002060"/>
                </a:solidFill>
                <a:latin typeface="Franklin Gothic Medium" pitchFamily="34" charset="0"/>
              </a:endParaRPr>
            </a:p>
          </p:txBody>
        </p:sp>
      </p:grpSp>
      <p:pic>
        <p:nvPicPr>
          <p:cNvPr id="9" name="Picture 7" descr="Ralp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233257">
            <a:off x="-2269968" y="3805402"/>
            <a:ext cx="5494338" cy="3944937"/>
          </a:xfrm>
          <a:prstGeom prst="rect">
            <a:avLst/>
          </a:prstGeom>
          <a:noFill/>
          <a:ln w="9525">
            <a:noFill/>
            <a:miter lim="800000"/>
            <a:headEnd/>
            <a:tailEnd/>
          </a:ln>
        </p:spPr>
      </p:pic>
      <p:grpSp>
        <p:nvGrpSpPr>
          <p:cNvPr id="2" name="Group 1"/>
          <p:cNvGrpSpPr/>
          <p:nvPr/>
        </p:nvGrpSpPr>
        <p:grpSpPr>
          <a:xfrm>
            <a:off x="4191000" y="3240746"/>
            <a:ext cx="4345922" cy="2755809"/>
            <a:chOff x="2704482" y="3774987"/>
            <a:chExt cx="4345922" cy="2755809"/>
          </a:xfrm>
        </p:grpSpPr>
        <p:sp>
          <p:nvSpPr>
            <p:cNvPr id="10" name="Rectangle 9"/>
            <p:cNvSpPr/>
            <p:nvPr/>
          </p:nvSpPr>
          <p:spPr>
            <a:xfrm>
              <a:off x="2704483" y="3774987"/>
              <a:ext cx="4345921" cy="27558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1206034379"/>
                </p:ext>
              </p:extLst>
            </p:nvPr>
          </p:nvGraphicFramePr>
          <p:xfrm>
            <a:off x="2704482" y="3774988"/>
            <a:ext cx="4345921" cy="2755808"/>
          </p:xfrm>
          <a:graphic>
            <a:graphicData uri="http://schemas.openxmlformats.org/drawingml/2006/chart">
              <c:chart xmlns:c="http://schemas.openxmlformats.org/drawingml/2006/chart" xmlns:r="http://schemas.openxmlformats.org/officeDocument/2006/relationships" r:id="rId5"/>
            </a:graphicData>
          </a:graphic>
        </p:graphicFrame>
      </p:grpSp>
      <p:sp>
        <p:nvSpPr>
          <p:cNvPr id="12" name="Right Arrow 11">
            <a:hlinkClick r:id="rId6" action="ppaction://hlinksldjump"/>
          </p:cNvPr>
          <p:cNvSpPr/>
          <p:nvPr/>
        </p:nvSpPr>
        <p:spPr>
          <a:xfrm>
            <a:off x="8229600" y="6261536"/>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719621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40" descr="balloonRalph"/>
          <p:cNvPicPr>
            <a:picLocks noChangeAspect="1" noChangeArrowheads="1"/>
          </p:cNvPicPr>
          <p:nvPr/>
        </p:nvPicPr>
        <p:blipFill>
          <a:blip r:embed="rId2" cstate="print"/>
          <a:srcRect/>
          <a:stretch>
            <a:fillRect/>
          </a:stretch>
        </p:blipFill>
        <p:spPr bwMode="auto">
          <a:xfrm>
            <a:off x="1159953" y="1857433"/>
            <a:ext cx="4224338" cy="1633537"/>
          </a:xfrm>
          <a:prstGeom prst="rect">
            <a:avLst/>
          </a:prstGeom>
          <a:noFill/>
          <a:ln w="9525">
            <a:noFill/>
            <a:miter lim="800000"/>
            <a:headEnd/>
            <a:tailEnd/>
          </a:ln>
        </p:spPr>
      </p:pic>
      <p:grpSp>
        <p:nvGrpSpPr>
          <p:cNvPr id="2" name="Group 5"/>
          <p:cNvGrpSpPr>
            <a:grpSpLocks/>
          </p:cNvGrpSpPr>
          <p:nvPr/>
        </p:nvGrpSpPr>
        <p:grpSpPr bwMode="auto">
          <a:xfrm>
            <a:off x="-4114800" y="2209800"/>
            <a:ext cx="8389938" cy="4637088"/>
            <a:chOff x="-2465" y="816"/>
            <a:chExt cx="5285" cy="2921"/>
          </a:xfrm>
        </p:grpSpPr>
        <p:pic>
          <p:nvPicPr>
            <p:cNvPr id="144390" name="Picture 6"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 y="816"/>
              <a:ext cx="4068" cy="2921"/>
            </a:xfrm>
            <a:prstGeom prst="rect">
              <a:avLst/>
            </a:prstGeom>
            <a:noFill/>
            <a:ln w="9525">
              <a:noFill/>
              <a:miter lim="800000"/>
              <a:headEnd/>
              <a:tailEnd/>
            </a:ln>
          </p:spPr>
        </p:pic>
        <p:grpSp>
          <p:nvGrpSpPr>
            <p:cNvPr id="3" name="Group 7"/>
            <p:cNvGrpSpPr>
              <a:grpSpLocks/>
            </p:cNvGrpSpPr>
            <p:nvPr/>
          </p:nvGrpSpPr>
          <p:grpSpPr bwMode="auto">
            <a:xfrm>
              <a:off x="-2465" y="1041"/>
              <a:ext cx="2684" cy="2032"/>
              <a:chOff x="-2465" y="1041"/>
              <a:chExt cx="2684" cy="2032"/>
            </a:xfrm>
          </p:grpSpPr>
          <p:grpSp>
            <p:nvGrpSpPr>
              <p:cNvPr id="4" name="Group 8"/>
              <p:cNvGrpSpPr>
                <a:grpSpLocks/>
              </p:cNvGrpSpPr>
              <p:nvPr/>
            </p:nvGrpSpPr>
            <p:grpSpPr bwMode="auto">
              <a:xfrm>
                <a:off x="-2465" y="1476"/>
                <a:ext cx="2684" cy="1386"/>
                <a:chOff x="-2465" y="1476"/>
                <a:chExt cx="2684" cy="1386"/>
              </a:xfrm>
            </p:grpSpPr>
            <p:grpSp>
              <p:nvGrpSpPr>
                <p:cNvPr id="5" name="Group 9"/>
                <p:cNvGrpSpPr>
                  <a:grpSpLocks/>
                </p:cNvGrpSpPr>
                <p:nvPr/>
              </p:nvGrpSpPr>
              <p:grpSpPr bwMode="auto">
                <a:xfrm rot="-1522787">
                  <a:off x="-2465" y="1723"/>
                  <a:ext cx="2528" cy="648"/>
                  <a:chOff x="464" y="3392"/>
                  <a:chExt cx="2528" cy="648"/>
                </a:xfrm>
              </p:grpSpPr>
              <p:grpSp>
                <p:nvGrpSpPr>
                  <p:cNvPr id="6" name="Group 10"/>
                  <p:cNvGrpSpPr>
                    <a:grpSpLocks/>
                  </p:cNvGrpSpPr>
                  <p:nvPr/>
                </p:nvGrpSpPr>
                <p:grpSpPr bwMode="auto">
                  <a:xfrm>
                    <a:off x="480" y="3408"/>
                    <a:ext cx="2496" cy="624"/>
                    <a:chOff x="480" y="3408"/>
                    <a:chExt cx="2496" cy="624"/>
                  </a:xfrm>
                </p:grpSpPr>
                <p:sp>
                  <p:nvSpPr>
                    <p:cNvPr id="46091" name="Line 11"/>
                    <p:cNvSpPr>
                      <a:spLocks noChangeShapeType="1"/>
                    </p:cNvSpPr>
                    <p:nvPr/>
                  </p:nvSpPr>
                  <p:spPr bwMode="auto">
                    <a:xfrm flipV="1">
                      <a:off x="477" y="3688"/>
                      <a:ext cx="240" cy="28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2" name="Line 12"/>
                    <p:cNvSpPr>
                      <a:spLocks noChangeShapeType="1"/>
                    </p:cNvSpPr>
                    <p:nvPr/>
                  </p:nvSpPr>
                  <p:spPr bwMode="auto">
                    <a:xfrm>
                      <a:off x="716" y="3688"/>
                      <a:ext cx="288" cy="28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3" name="Line 13"/>
                    <p:cNvSpPr>
                      <a:spLocks noChangeShapeType="1"/>
                    </p:cNvSpPr>
                    <p:nvPr/>
                  </p:nvSpPr>
                  <p:spPr bwMode="auto">
                    <a:xfrm flipV="1">
                      <a:off x="1005" y="3401"/>
                      <a:ext cx="288" cy="576"/>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4" name="Line 14"/>
                    <p:cNvSpPr>
                      <a:spLocks noChangeShapeType="1"/>
                    </p:cNvSpPr>
                    <p:nvPr/>
                  </p:nvSpPr>
                  <p:spPr bwMode="auto">
                    <a:xfrm>
                      <a:off x="1293" y="3401"/>
                      <a:ext cx="288" cy="52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5" name="Line 15"/>
                    <p:cNvSpPr>
                      <a:spLocks noChangeShapeType="1"/>
                    </p:cNvSpPr>
                    <p:nvPr/>
                  </p:nvSpPr>
                  <p:spPr bwMode="auto">
                    <a:xfrm flipV="1">
                      <a:off x="1581" y="3544"/>
                      <a:ext cx="240" cy="38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6" name="Line 16"/>
                    <p:cNvSpPr>
                      <a:spLocks noChangeShapeType="1"/>
                    </p:cNvSpPr>
                    <p:nvPr/>
                  </p:nvSpPr>
                  <p:spPr bwMode="auto">
                    <a:xfrm flipV="1">
                      <a:off x="1823" y="3399"/>
                      <a:ext cx="384" cy="14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7" name="Line 17"/>
                    <p:cNvSpPr>
                      <a:spLocks noChangeShapeType="1"/>
                    </p:cNvSpPr>
                    <p:nvPr/>
                  </p:nvSpPr>
                  <p:spPr bwMode="auto">
                    <a:xfrm>
                      <a:off x="2205" y="3400"/>
                      <a:ext cx="144" cy="480"/>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6098" name="Line 18"/>
                    <p:cNvSpPr>
                      <a:spLocks noChangeShapeType="1"/>
                    </p:cNvSpPr>
                    <p:nvPr/>
                  </p:nvSpPr>
                  <p:spPr bwMode="auto">
                    <a:xfrm flipV="1">
                      <a:off x="2350" y="3497"/>
                      <a:ext cx="288" cy="38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144522" name="Line 19"/>
                    <p:cNvSpPr>
                      <a:spLocks noChangeShapeType="1"/>
                    </p:cNvSpPr>
                    <p:nvPr/>
                  </p:nvSpPr>
                  <p:spPr bwMode="auto">
                    <a:xfrm>
                      <a:off x="2640" y="3504"/>
                      <a:ext cx="336" cy="528"/>
                    </a:xfrm>
                    <a:prstGeom prst="line">
                      <a:avLst/>
                    </a:prstGeom>
                    <a:noFill/>
                    <a:ln w="38100">
                      <a:solidFill>
                        <a:srgbClr val="CC2638"/>
                      </a:solidFill>
                      <a:round/>
                      <a:headEnd/>
                      <a:tailEnd/>
                    </a:ln>
                  </p:spPr>
                  <p:txBody>
                    <a:bodyPr/>
                    <a:lstStyle/>
                    <a:p>
                      <a:endParaRPr lang="en-US" dirty="0"/>
                    </a:p>
                  </p:txBody>
                </p:sp>
              </p:grpSp>
              <p:sp>
                <p:nvSpPr>
                  <p:cNvPr id="144504" name="AutoShape 20"/>
                  <p:cNvSpPr>
                    <a:spLocks noChangeArrowheads="1"/>
                  </p:cNvSpPr>
                  <p:nvPr/>
                </p:nvSpPr>
                <p:spPr bwMode="auto">
                  <a:xfrm>
                    <a:off x="696" y="368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05" name="AutoShape 21"/>
                  <p:cNvSpPr>
                    <a:spLocks noChangeArrowheads="1"/>
                  </p:cNvSpPr>
                  <p:nvPr/>
                </p:nvSpPr>
                <p:spPr bwMode="auto">
                  <a:xfrm>
                    <a:off x="1272" y="340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06" name="AutoShape 22"/>
                  <p:cNvSpPr>
                    <a:spLocks noChangeArrowheads="1"/>
                  </p:cNvSpPr>
                  <p:nvPr/>
                </p:nvSpPr>
                <p:spPr bwMode="auto">
                  <a:xfrm>
                    <a:off x="1792" y="3536"/>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07" name="AutoShape 23"/>
                  <p:cNvSpPr>
                    <a:spLocks noChangeArrowheads="1"/>
                  </p:cNvSpPr>
                  <p:nvPr/>
                </p:nvSpPr>
                <p:spPr bwMode="auto">
                  <a:xfrm>
                    <a:off x="2176" y="339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08" name="AutoShape 24"/>
                  <p:cNvSpPr>
                    <a:spLocks noChangeArrowheads="1"/>
                  </p:cNvSpPr>
                  <p:nvPr/>
                </p:nvSpPr>
                <p:spPr bwMode="auto">
                  <a:xfrm>
                    <a:off x="2328" y="3864"/>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09" name="AutoShape 25"/>
                  <p:cNvSpPr>
                    <a:spLocks noChangeArrowheads="1"/>
                  </p:cNvSpPr>
                  <p:nvPr/>
                </p:nvSpPr>
                <p:spPr bwMode="auto">
                  <a:xfrm>
                    <a:off x="2616" y="3496"/>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10" name="AutoShape 26"/>
                  <p:cNvSpPr>
                    <a:spLocks noChangeArrowheads="1"/>
                  </p:cNvSpPr>
                  <p:nvPr/>
                </p:nvSpPr>
                <p:spPr bwMode="auto">
                  <a:xfrm>
                    <a:off x="464" y="396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11" name="AutoShape 27"/>
                  <p:cNvSpPr>
                    <a:spLocks noChangeArrowheads="1"/>
                  </p:cNvSpPr>
                  <p:nvPr/>
                </p:nvSpPr>
                <p:spPr bwMode="auto">
                  <a:xfrm>
                    <a:off x="2944" y="399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12" name="AutoShape 28"/>
                  <p:cNvSpPr>
                    <a:spLocks noChangeArrowheads="1"/>
                  </p:cNvSpPr>
                  <p:nvPr/>
                </p:nvSpPr>
                <p:spPr bwMode="auto">
                  <a:xfrm>
                    <a:off x="984" y="396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4513" name="AutoShape 29"/>
                  <p:cNvSpPr>
                    <a:spLocks noChangeArrowheads="1"/>
                  </p:cNvSpPr>
                  <p:nvPr/>
                </p:nvSpPr>
                <p:spPr bwMode="auto">
                  <a:xfrm>
                    <a:off x="1560" y="391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grpSp>
            <p:grpSp>
              <p:nvGrpSpPr>
                <p:cNvPr id="7" name="Group 30"/>
                <p:cNvGrpSpPr>
                  <a:grpSpLocks/>
                </p:cNvGrpSpPr>
                <p:nvPr/>
              </p:nvGrpSpPr>
              <p:grpSpPr bwMode="auto">
                <a:xfrm rot="-1382210">
                  <a:off x="-2410" y="1935"/>
                  <a:ext cx="2528" cy="464"/>
                  <a:chOff x="432" y="464"/>
                  <a:chExt cx="2528" cy="464"/>
                </a:xfrm>
              </p:grpSpPr>
              <p:sp>
                <p:nvSpPr>
                  <p:cNvPr id="46111" name="Line 31"/>
                  <p:cNvSpPr>
                    <a:spLocks noChangeShapeType="1"/>
                  </p:cNvSpPr>
                  <p:nvPr/>
                </p:nvSpPr>
                <p:spPr bwMode="auto">
                  <a:xfrm flipV="1">
                    <a:off x="446" y="716"/>
                    <a:ext cx="224" cy="152"/>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2" name="Line 32"/>
                  <p:cNvSpPr>
                    <a:spLocks noChangeShapeType="1"/>
                  </p:cNvSpPr>
                  <p:nvPr/>
                </p:nvSpPr>
                <p:spPr bwMode="auto">
                  <a:xfrm>
                    <a:off x="669" y="716"/>
                    <a:ext cx="288" cy="48"/>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3" name="Line 33"/>
                  <p:cNvSpPr>
                    <a:spLocks noChangeShapeType="1"/>
                  </p:cNvSpPr>
                  <p:nvPr/>
                </p:nvSpPr>
                <p:spPr bwMode="auto">
                  <a:xfrm flipV="1">
                    <a:off x="960" y="523"/>
                    <a:ext cx="288" cy="240"/>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4" name="Line 34"/>
                  <p:cNvSpPr>
                    <a:spLocks noChangeShapeType="1"/>
                  </p:cNvSpPr>
                  <p:nvPr/>
                </p:nvSpPr>
                <p:spPr bwMode="auto">
                  <a:xfrm>
                    <a:off x="1247" y="525"/>
                    <a:ext cx="288" cy="144"/>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5" name="Line 35"/>
                  <p:cNvSpPr>
                    <a:spLocks noChangeShapeType="1"/>
                  </p:cNvSpPr>
                  <p:nvPr/>
                </p:nvSpPr>
                <p:spPr bwMode="auto">
                  <a:xfrm flipV="1">
                    <a:off x="1535" y="540"/>
                    <a:ext cx="240" cy="128"/>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6" name="Line 36"/>
                  <p:cNvSpPr>
                    <a:spLocks noChangeShapeType="1"/>
                  </p:cNvSpPr>
                  <p:nvPr/>
                </p:nvSpPr>
                <p:spPr bwMode="auto">
                  <a:xfrm>
                    <a:off x="1775" y="539"/>
                    <a:ext cx="384" cy="80"/>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7" name="Line 37"/>
                  <p:cNvSpPr>
                    <a:spLocks noChangeShapeType="1"/>
                  </p:cNvSpPr>
                  <p:nvPr/>
                </p:nvSpPr>
                <p:spPr bwMode="auto">
                  <a:xfrm flipV="1">
                    <a:off x="2159" y="479"/>
                    <a:ext cx="144" cy="144"/>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8" name="Line 38"/>
                  <p:cNvSpPr>
                    <a:spLocks noChangeShapeType="1"/>
                  </p:cNvSpPr>
                  <p:nvPr/>
                </p:nvSpPr>
                <p:spPr bwMode="auto">
                  <a:xfrm>
                    <a:off x="2304" y="475"/>
                    <a:ext cx="288" cy="112"/>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19" name="Line 39"/>
                  <p:cNvSpPr>
                    <a:spLocks noChangeShapeType="1"/>
                  </p:cNvSpPr>
                  <p:nvPr/>
                </p:nvSpPr>
                <p:spPr bwMode="auto">
                  <a:xfrm>
                    <a:off x="2589" y="588"/>
                    <a:ext cx="352" cy="328"/>
                  </a:xfrm>
                  <a:prstGeom prst="line">
                    <a:avLst/>
                  </a:prstGeom>
                  <a:noFill/>
                  <a:ln w="38100">
                    <a:solidFill>
                      <a:srgbClr val="3F3FFF"/>
                    </a:solidFill>
                    <a:round/>
                    <a:headEnd/>
                    <a:tailEnd/>
                  </a:ln>
                  <a:effectLst>
                    <a:outerShdw dist="35921" dir="2700000"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6120" name="AutoShape 40"/>
                  <p:cNvSpPr>
                    <a:spLocks noChangeArrowheads="1"/>
                  </p:cNvSpPr>
                  <p:nvPr/>
                </p:nvSpPr>
                <p:spPr bwMode="auto">
                  <a:xfrm>
                    <a:off x="656" y="704"/>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1" name="AutoShape 41"/>
                  <p:cNvSpPr>
                    <a:spLocks noChangeArrowheads="1"/>
                  </p:cNvSpPr>
                  <p:nvPr/>
                </p:nvSpPr>
                <p:spPr bwMode="auto">
                  <a:xfrm>
                    <a:off x="1230" y="500"/>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2" name="AutoShape 42"/>
                  <p:cNvSpPr>
                    <a:spLocks noChangeArrowheads="1"/>
                  </p:cNvSpPr>
                  <p:nvPr/>
                </p:nvSpPr>
                <p:spPr bwMode="auto">
                  <a:xfrm>
                    <a:off x="1757" y="525"/>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3" name="AutoShape 43"/>
                  <p:cNvSpPr>
                    <a:spLocks noChangeArrowheads="1"/>
                  </p:cNvSpPr>
                  <p:nvPr/>
                </p:nvSpPr>
                <p:spPr bwMode="auto">
                  <a:xfrm>
                    <a:off x="2287" y="459"/>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4" name="AutoShape 44"/>
                  <p:cNvSpPr>
                    <a:spLocks noChangeArrowheads="1"/>
                  </p:cNvSpPr>
                  <p:nvPr/>
                </p:nvSpPr>
                <p:spPr bwMode="auto">
                  <a:xfrm>
                    <a:off x="2128" y="600"/>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5" name="AutoShape 45"/>
                  <p:cNvSpPr>
                    <a:spLocks noChangeArrowheads="1"/>
                  </p:cNvSpPr>
                  <p:nvPr/>
                </p:nvSpPr>
                <p:spPr bwMode="auto">
                  <a:xfrm>
                    <a:off x="2576" y="574"/>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6" name="AutoShape 46"/>
                  <p:cNvSpPr>
                    <a:spLocks noChangeArrowheads="1"/>
                  </p:cNvSpPr>
                  <p:nvPr/>
                </p:nvSpPr>
                <p:spPr bwMode="auto">
                  <a:xfrm>
                    <a:off x="430" y="847"/>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7" name="AutoShape 47"/>
                  <p:cNvSpPr>
                    <a:spLocks noChangeArrowheads="1"/>
                  </p:cNvSpPr>
                  <p:nvPr/>
                </p:nvSpPr>
                <p:spPr bwMode="auto">
                  <a:xfrm>
                    <a:off x="2912" y="880"/>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8" name="AutoShape 48"/>
                  <p:cNvSpPr>
                    <a:spLocks noChangeArrowheads="1"/>
                  </p:cNvSpPr>
                  <p:nvPr/>
                </p:nvSpPr>
                <p:spPr bwMode="auto">
                  <a:xfrm>
                    <a:off x="935" y="734"/>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6129" name="AutoShape 49"/>
                  <p:cNvSpPr>
                    <a:spLocks noChangeArrowheads="1"/>
                  </p:cNvSpPr>
                  <p:nvPr/>
                </p:nvSpPr>
                <p:spPr bwMode="auto">
                  <a:xfrm>
                    <a:off x="1517" y="637"/>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grpSp>
            <p:sp>
              <p:nvSpPr>
                <p:cNvPr id="46130" name="Line 50"/>
                <p:cNvSpPr>
                  <a:spLocks noChangeShapeType="1"/>
                </p:cNvSpPr>
                <p:nvPr/>
              </p:nvSpPr>
              <p:spPr bwMode="auto">
                <a:xfrm rot="9144018" flipV="1">
                  <a:off x="-214" y="1534"/>
                  <a:ext cx="240" cy="183"/>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1" name="Line 51"/>
                <p:cNvSpPr>
                  <a:spLocks noChangeShapeType="1"/>
                </p:cNvSpPr>
                <p:nvPr/>
              </p:nvSpPr>
              <p:spPr bwMode="auto">
                <a:xfrm rot="9144018">
                  <a:off x="-472" y="1656"/>
                  <a:ext cx="288" cy="183"/>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2" name="Line 52"/>
                <p:cNvSpPr>
                  <a:spLocks noChangeShapeType="1"/>
                </p:cNvSpPr>
                <p:nvPr/>
              </p:nvSpPr>
              <p:spPr bwMode="auto">
                <a:xfrm rot="9144018" flipV="1">
                  <a:off x="-685" y="1780"/>
                  <a:ext cx="288" cy="366"/>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3" name="Line 53"/>
                <p:cNvSpPr>
                  <a:spLocks noChangeShapeType="1"/>
                </p:cNvSpPr>
                <p:nvPr/>
              </p:nvSpPr>
              <p:spPr bwMode="auto">
                <a:xfrm rot="9144018">
                  <a:off x="-933" y="1942"/>
                  <a:ext cx="288" cy="336"/>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4" name="Line 54"/>
                <p:cNvSpPr>
                  <a:spLocks noChangeShapeType="1"/>
                </p:cNvSpPr>
                <p:nvPr/>
              </p:nvSpPr>
              <p:spPr bwMode="auto">
                <a:xfrm rot="9144018" flipV="1">
                  <a:off x="-1164" y="2069"/>
                  <a:ext cx="240" cy="244"/>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5" name="Line 55"/>
                <p:cNvSpPr>
                  <a:spLocks noChangeShapeType="1"/>
                </p:cNvSpPr>
                <p:nvPr/>
              </p:nvSpPr>
              <p:spPr bwMode="auto">
                <a:xfrm rot="9144018" flipV="1">
                  <a:off x="-1435" y="2439"/>
                  <a:ext cx="384" cy="92"/>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6" name="Line 56"/>
                <p:cNvSpPr>
                  <a:spLocks noChangeShapeType="1"/>
                </p:cNvSpPr>
                <p:nvPr/>
              </p:nvSpPr>
              <p:spPr bwMode="auto">
                <a:xfrm rot="9144018">
                  <a:off x="-1598" y="2359"/>
                  <a:ext cx="144" cy="305"/>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7" name="Line 57"/>
                <p:cNvSpPr>
                  <a:spLocks noChangeShapeType="1"/>
                </p:cNvSpPr>
                <p:nvPr/>
              </p:nvSpPr>
              <p:spPr bwMode="auto">
                <a:xfrm rot="9144018" flipV="1">
                  <a:off x="-1876" y="2463"/>
                  <a:ext cx="288" cy="244"/>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8" name="Line 58"/>
                <p:cNvSpPr>
                  <a:spLocks noChangeShapeType="1"/>
                </p:cNvSpPr>
                <p:nvPr/>
              </p:nvSpPr>
              <p:spPr bwMode="auto">
                <a:xfrm rot="9144018">
                  <a:off x="-2221" y="2712"/>
                  <a:ext cx="406" cy="150"/>
                </a:xfrm>
                <a:prstGeom prst="line">
                  <a:avLst/>
                </a:prstGeom>
                <a:noFill/>
                <a:ln w="38100">
                  <a:solidFill>
                    <a:srgbClr val="FF9900"/>
                  </a:solidFill>
                  <a:round/>
                  <a:headEnd/>
                  <a:tailEnd/>
                </a:ln>
                <a:effectLst>
                  <a:outerShdw dist="35921" dir="2700000"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39" name="AutoShape 59"/>
                <p:cNvSpPr>
                  <a:spLocks noChangeArrowheads="1"/>
                </p:cNvSpPr>
                <p:nvPr/>
              </p:nvSpPr>
              <p:spPr bwMode="auto">
                <a:xfrm rot="9144018">
                  <a:off x="-184" y="1742"/>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0" name="AutoShape 60"/>
                <p:cNvSpPr>
                  <a:spLocks noChangeArrowheads="1"/>
                </p:cNvSpPr>
                <p:nvPr/>
              </p:nvSpPr>
              <p:spPr bwMode="auto">
                <a:xfrm rot="9144018">
                  <a:off x="-612" y="2166"/>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1" name="AutoShape 61"/>
                <p:cNvSpPr>
                  <a:spLocks noChangeArrowheads="1"/>
                </p:cNvSpPr>
                <p:nvPr/>
              </p:nvSpPr>
              <p:spPr bwMode="auto">
                <a:xfrm rot="9144018">
                  <a:off x="-1113" y="2332"/>
                  <a:ext cx="48" cy="30"/>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2" name="AutoShape 62"/>
                <p:cNvSpPr>
                  <a:spLocks noChangeArrowheads="1"/>
                </p:cNvSpPr>
                <p:nvPr/>
              </p:nvSpPr>
              <p:spPr bwMode="auto">
                <a:xfrm rot="9144018">
                  <a:off x="-1411" y="2590"/>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3" name="AutoShape 63"/>
                <p:cNvSpPr>
                  <a:spLocks noChangeArrowheads="1"/>
                </p:cNvSpPr>
                <p:nvPr/>
              </p:nvSpPr>
              <p:spPr bwMode="auto">
                <a:xfrm rot="9144018">
                  <a:off x="-1684" y="2394"/>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4" name="AutoShape 64"/>
                <p:cNvSpPr>
                  <a:spLocks noChangeArrowheads="1"/>
                </p:cNvSpPr>
                <p:nvPr/>
              </p:nvSpPr>
              <p:spPr bwMode="auto">
                <a:xfrm rot="9144018">
                  <a:off x="-1831" y="2735"/>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5" name="AutoShape 65"/>
                <p:cNvSpPr>
                  <a:spLocks noChangeArrowheads="1"/>
                </p:cNvSpPr>
                <p:nvPr/>
              </p:nvSpPr>
              <p:spPr bwMode="auto">
                <a:xfrm rot="9144018">
                  <a:off x="-61" y="1476"/>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6" name="AutoShape 66"/>
                <p:cNvSpPr>
                  <a:spLocks noChangeArrowheads="1"/>
                </p:cNvSpPr>
                <p:nvPr/>
              </p:nvSpPr>
              <p:spPr bwMode="auto">
                <a:xfrm rot="9144018">
                  <a:off x="-2247" y="2805"/>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7" name="AutoShape 67"/>
                <p:cNvSpPr>
                  <a:spLocks noChangeArrowheads="1"/>
                </p:cNvSpPr>
                <p:nvPr/>
              </p:nvSpPr>
              <p:spPr bwMode="auto">
                <a:xfrm rot="9144018">
                  <a:off x="-522" y="1717"/>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148" name="AutoShape 68"/>
                <p:cNvSpPr>
                  <a:spLocks noChangeArrowheads="1"/>
                </p:cNvSpPr>
                <p:nvPr/>
              </p:nvSpPr>
              <p:spPr bwMode="auto">
                <a:xfrm rot="9144018">
                  <a:off x="-1018" y="2013"/>
                  <a:ext cx="48" cy="30"/>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grpSp>
              <p:nvGrpSpPr>
                <p:cNvPr id="8" name="Group 69"/>
                <p:cNvGrpSpPr>
                  <a:grpSpLocks/>
                </p:cNvGrpSpPr>
                <p:nvPr/>
              </p:nvGrpSpPr>
              <p:grpSpPr bwMode="auto">
                <a:xfrm rot="19839999" flipV="1">
                  <a:off x="-2341" y="2230"/>
                  <a:ext cx="2560" cy="81"/>
                  <a:chOff x="464" y="3392"/>
                  <a:chExt cx="2528" cy="648"/>
                </a:xfrm>
              </p:grpSpPr>
              <p:grpSp>
                <p:nvGrpSpPr>
                  <p:cNvPr id="9" name="Group 70"/>
                  <p:cNvGrpSpPr>
                    <a:grpSpLocks/>
                  </p:cNvGrpSpPr>
                  <p:nvPr/>
                </p:nvGrpSpPr>
                <p:grpSpPr bwMode="auto">
                  <a:xfrm>
                    <a:off x="480" y="3408"/>
                    <a:ext cx="2496" cy="624"/>
                    <a:chOff x="480" y="3408"/>
                    <a:chExt cx="2496" cy="624"/>
                  </a:xfrm>
                </p:grpSpPr>
                <p:sp>
                  <p:nvSpPr>
                    <p:cNvPr id="46151" name="Line 71"/>
                    <p:cNvSpPr>
                      <a:spLocks noChangeShapeType="1"/>
                    </p:cNvSpPr>
                    <p:nvPr/>
                  </p:nvSpPr>
                  <p:spPr bwMode="auto">
                    <a:xfrm flipV="1">
                      <a:off x="475" y="3724"/>
                      <a:ext cx="240" cy="28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2" name="Line 72"/>
                    <p:cNvSpPr>
                      <a:spLocks noChangeShapeType="1"/>
                    </p:cNvSpPr>
                    <p:nvPr/>
                  </p:nvSpPr>
                  <p:spPr bwMode="auto">
                    <a:xfrm>
                      <a:off x="715" y="3733"/>
                      <a:ext cx="288" cy="28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3" name="Line 73"/>
                    <p:cNvSpPr>
                      <a:spLocks noChangeShapeType="1"/>
                    </p:cNvSpPr>
                    <p:nvPr/>
                  </p:nvSpPr>
                  <p:spPr bwMode="auto">
                    <a:xfrm flipV="1">
                      <a:off x="1003" y="3443"/>
                      <a:ext cx="283" cy="576"/>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4" name="Line 74"/>
                    <p:cNvSpPr>
                      <a:spLocks noChangeShapeType="1"/>
                    </p:cNvSpPr>
                    <p:nvPr/>
                  </p:nvSpPr>
                  <p:spPr bwMode="auto">
                    <a:xfrm>
                      <a:off x="1290" y="3452"/>
                      <a:ext cx="288" cy="52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5" name="Line 75"/>
                    <p:cNvSpPr>
                      <a:spLocks noChangeShapeType="1"/>
                    </p:cNvSpPr>
                    <p:nvPr/>
                  </p:nvSpPr>
                  <p:spPr bwMode="auto">
                    <a:xfrm flipV="1">
                      <a:off x="1580" y="3590"/>
                      <a:ext cx="240" cy="38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6" name="Line 76"/>
                    <p:cNvSpPr>
                      <a:spLocks noChangeShapeType="1"/>
                    </p:cNvSpPr>
                    <p:nvPr/>
                  </p:nvSpPr>
                  <p:spPr bwMode="auto">
                    <a:xfrm flipV="1">
                      <a:off x="1819" y="3442"/>
                      <a:ext cx="384" cy="14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7" name="Line 77"/>
                    <p:cNvSpPr>
                      <a:spLocks noChangeShapeType="1"/>
                    </p:cNvSpPr>
                    <p:nvPr/>
                  </p:nvSpPr>
                  <p:spPr bwMode="auto">
                    <a:xfrm>
                      <a:off x="2204" y="3455"/>
                      <a:ext cx="144" cy="480"/>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8" name="Line 78"/>
                    <p:cNvSpPr>
                      <a:spLocks noChangeShapeType="1"/>
                    </p:cNvSpPr>
                    <p:nvPr/>
                  </p:nvSpPr>
                  <p:spPr bwMode="auto">
                    <a:xfrm flipV="1">
                      <a:off x="2348" y="3547"/>
                      <a:ext cx="288" cy="38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6159" name="Line 79"/>
                    <p:cNvSpPr>
                      <a:spLocks noChangeShapeType="1"/>
                    </p:cNvSpPr>
                    <p:nvPr/>
                  </p:nvSpPr>
                  <p:spPr bwMode="auto">
                    <a:xfrm>
                      <a:off x="2639" y="3548"/>
                      <a:ext cx="336" cy="536"/>
                    </a:xfrm>
                    <a:prstGeom prst="line">
                      <a:avLst/>
                    </a:prstGeom>
                    <a:noFill/>
                    <a:ln w="38100">
                      <a:solidFill>
                        <a:srgbClr val="9900FF"/>
                      </a:solidFill>
                      <a:round/>
                      <a:headEnd/>
                      <a:tailEnd/>
                    </a:ln>
                    <a:effectLst>
                      <a:outerShdw dist="35921" dir="2700000" algn="ctr" rotWithShape="0">
                        <a:srgbClr val="3A0074">
                          <a:alpha val="31000"/>
                        </a:srgbClr>
                      </a:outerShdw>
                    </a:effectLst>
                  </p:spPr>
                  <p:txBody>
                    <a:bodyPr/>
                    <a:lstStyle/>
                    <a:p>
                      <a:pPr>
                        <a:defRPr/>
                      </a:pPr>
                      <a:endParaRPr lang="en-US" dirty="0">
                        <a:solidFill>
                          <a:srgbClr val="000000"/>
                        </a:solidFill>
                        <a:latin typeface="+mn-lt"/>
                      </a:endParaRPr>
                    </a:p>
                  </p:txBody>
                </p:sp>
              </p:grpSp>
              <p:sp>
                <p:nvSpPr>
                  <p:cNvPr id="46160" name="AutoShape 80"/>
                  <p:cNvSpPr>
                    <a:spLocks noChangeArrowheads="1"/>
                  </p:cNvSpPr>
                  <p:nvPr/>
                </p:nvSpPr>
                <p:spPr bwMode="auto">
                  <a:xfrm>
                    <a:off x="695" y="3684"/>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1" name="AutoShape 81"/>
                  <p:cNvSpPr>
                    <a:spLocks noChangeArrowheads="1"/>
                  </p:cNvSpPr>
                  <p:nvPr/>
                </p:nvSpPr>
                <p:spPr bwMode="auto">
                  <a:xfrm>
                    <a:off x="1267" y="3417"/>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2" name="AutoShape 82"/>
                  <p:cNvSpPr>
                    <a:spLocks noChangeArrowheads="1"/>
                  </p:cNvSpPr>
                  <p:nvPr/>
                </p:nvSpPr>
                <p:spPr bwMode="auto">
                  <a:xfrm>
                    <a:off x="1791" y="3569"/>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3" name="AutoShape 83"/>
                  <p:cNvSpPr>
                    <a:spLocks noChangeArrowheads="1"/>
                  </p:cNvSpPr>
                  <p:nvPr/>
                </p:nvSpPr>
                <p:spPr bwMode="auto">
                  <a:xfrm>
                    <a:off x="2175" y="3397"/>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4" name="AutoShape 84"/>
                  <p:cNvSpPr>
                    <a:spLocks noChangeArrowheads="1"/>
                  </p:cNvSpPr>
                  <p:nvPr/>
                </p:nvSpPr>
                <p:spPr bwMode="auto">
                  <a:xfrm>
                    <a:off x="2328" y="3885"/>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5" name="AutoShape 85"/>
                  <p:cNvSpPr>
                    <a:spLocks noChangeArrowheads="1"/>
                  </p:cNvSpPr>
                  <p:nvPr/>
                </p:nvSpPr>
                <p:spPr bwMode="auto">
                  <a:xfrm>
                    <a:off x="2615" y="3505"/>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6" name="AutoShape 86"/>
                  <p:cNvSpPr>
                    <a:spLocks noChangeArrowheads="1"/>
                  </p:cNvSpPr>
                  <p:nvPr/>
                </p:nvSpPr>
                <p:spPr bwMode="auto">
                  <a:xfrm>
                    <a:off x="462" y="3983"/>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7" name="AutoShape 87"/>
                  <p:cNvSpPr>
                    <a:spLocks noChangeArrowheads="1"/>
                  </p:cNvSpPr>
                  <p:nvPr/>
                </p:nvSpPr>
                <p:spPr bwMode="auto">
                  <a:xfrm>
                    <a:off x="2939" y="4009"/>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8" name="AutoShape 88"/>
                  <p:cNvSpPr>
                    <a:spLocks noChangeArrowheads="1"/>
                  </p:cNvSpPr>
                  <p:nvPr/>
                </p:nvSpPr>
                <p:spPr bwMode="auto">
                  <a:xfrm>
                    <a:off x="984" y="3982"/>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6169" name="AutoShape 89"/>
                  <p:cNvSpPr>
                    <a:spLocks noChangeArrowheads="1"/>
                  </p:cNvSpPr>
                  <p:nvPr/>
                </p:nvSpPr>
                <p:spPr bwMode="auto">
                  <a:xfrm>
                    <a:off x="1558" y="3929"/>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grpSp>
            <p:grpSp>
              <p:nvGrpSpPr>
                <p:cNvPr id="10" name="Group 90"/>
                <p:cNvGrpSpPr>
                  <a:grpSpLocks/>
                </p:cNvGrpSpPr>
                <p:nvPr/>
              </p:nvGrpSpPr>
              <p:grpSpPr bwMode="auto">
                <a:xfrm rot="-455320">
                  <a:off x="-2275" y="1879"/>
                  <a:ext cx="2108" cy="860"/>
                  <a:chOff x="464" y="3392"/>
                  <a:chExt cx="2528" cy="648"/>
                </a:xfrm>
              </p:grpSpPr>
              <p:grpSp>
                <p:nvGrpSpPr>
                  <p:cNvPr id="11" name="Group 91"/>
                  <p:cNvGrpSpPr>
                    <a:grpSpLocks/>
                  </p:cNvGrpSpPr>
                  <p:nvPr/>
                </p:nvGrpSpPr>
                <p:grpSpPr bwMode="auto">
                  <a:xfrm>
                    <a:off x="480" y="3408"/>
                    <a:ext cx="2496" cy="624"/>
                    <a:chOff x="480" y="3408"/>
                    <a:chExt cx="2496" cy="624"/>
                  </a:xfrm>
                </p:grpSpPr>
                <p:sp>
                  <p:nvSpPr>
                    <p:cNvPr id="46172" name="Line 92"/>
                    <p:cNvSpPr>
                      <a:spLocks noChangeShapeType="1"/>
                    </p:cNvSpPr>
                    <p:nvPr/>
                  </p:nvSpPr>
                  <p:spPr bwMode="auto">
                    <a:xfrm flipV="1">
                      <a:off x="471" y="3690"/>
                      <a:ext cx="241" cy="28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3" name="Line 93"/>
                    <p:cNvSpPr>
                      <a:spLocks noChangeShapeType="1"/>
                    </p:cNvSpPr>
                    <p:nvPr/>
                  </p:nvSpPr>
                  <p:spPr bwMode="auto">
                    <a:xfrm>
                      <a:off x="715" y="3689"/>
                      <a:ext cx="289" cy="28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4" name="Line 94"/>
                    <p:cNvSpPr>
                      <a:spLocks noChangeShapeType="1"/>
                    </p:cNvSpPr>
                    <p:nvPr/>
                  </p:nvSpPr>
                  <p:spPr bwMode="auto">
                    <a:xfrm flipV="1">
                      <a:off x="1001" y="3401"/>
                      <a:ext cx="289" cy="576"/>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5" name="Line 95"/>
                    <p:cNvSpPr>
                      <a:spLocks noChangeShapeType="1"/>
                    </p:cNvSpPr>
                    <p:nvPr/>
                  </p:nvSpPr>
                  <p:spPr bwMode="auto">
                    <a:xfrm>
                      <a:off x="1290" y="3401"/>
                      <a:ext cx="289" cy="527"/>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6" name="Line 96"/>
                    <p:cNvSpPr>
                      <a:spLocks noChangeShapeType="1"/>
                    </p:cNvSpPr>
                    <p:nvPr/>
                  </p:nvSpPr>
                  <p:spPr bwMode="auto">
                    <a:xfrm flipV="1">
                      <a:off x="1578" y="3545"/>
                      <a:ext cx="241" cy="38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7" name="Line 97"/>
                    <p:cNvSpPr>
                      <a:spLocks noChangeShapeType="1"/>
                    </p:cNvSpPr>
                    <p:nvPr/>
                  </p:nvSpPr>
                  <p:spPr bwMode="auto">
                    <a:xfrm flipV="1">
                      <a:off x="1817" y="3401"/>
                      <a:ext cx="385" cy="14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8" name="Line 98"/>
                    <p:cNvSpPr>
                      <a:spLocks noChangeShapeType="1"/>
                    </p:cNvSpPr>
                    <p:nvPr/>
                  </p:nvSpPr>
                  <p:spPr bwMode="auto">
                    <a:xfrm>
                      <a:off x="2205" y="3403"/>
                      <a:ext cx="145" cy="480"/>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79" name="Line 99"/>
                    <p:cNvSpPr>
                      <a:spLocks noChangeShapeType="1"/>
                    </p:cNvSpPr>
                    <p:nvPr/>
                  </p:nvSpPr>
                  <p:spPr bwMode="auto">
                    <a:xfrm flipV="1">
                      <a:off x="2349" y="3495"/>
                      <a:ext cx="288" cy="38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6180" name="Line 100"/>
                    <p:cNvSpPr>
                      <a:spLocks noChangeShapeType="1"/>
                    </p:cNvSpPr>
                    <p:nvPr/>
                  </p:nvSpPr>
                  <p:spPr bwMode="auto">
                    <a:xfrm>
                      <a:off x="2636" y="3496"/>
                      <a:ext cx="336" cy="527"/>
                    </a:xfrm>
                    <a:prstGeom prst="line">
                      <a:avLst/>
                    </a:prstGeom>
                    <a:noFill/>
                    <a:ln w="38100">
                      <a:solidFill>
                        <a:srgbClr val="00B800"/>
                      </a:solidFill>
                      <a:round/>
                      <a:headEnd/>
                      <a:tailEnd/>
                    </a:ln>
                    <a:effectLst>
                      <a:outerShdw dist="35921" dir="2700000" algn="ctr" rotWithShape="0">
                        <a:srgbClr val="005000">
                          <a:alpha val="32001"/>
                        </a:srgbClr>
                      </a:outerShdw>
                    </a:effectLst>
                  </p:spPr>
                  <p:txBody>
                    <a:bodyPr/>
                    <a:lstStyle/>
                    <a:p>
                      <a:pPr>
                        <a:defRPr/>
                      </a:pPr>
                      <a:endParaRPr lang="en-US" dirty="0">
                        <a:solidFill>
                          <a:srgbClr val="000000"/>
                        </a:solidFill>
                        <a:latin typeface="+mn-lt"/>
                      </a:endParaRPr>
                    </a:p>
                  </p:txBody>
                </p:sp>
              </p:grpSp>
              <p:sp>
                <p:nvSpPr>
                  <p:cNvPr id="46181" name="AutoShape 101"/>
                  <p:cNvSpPr>
                    <a:spLocks noChangeArrowheads="1"/>
                  </p:cNvSpPr>
                  <p:nvPr/>
                </p:nvSpPr>
                <p:spPr bwMode="auto">
                  <a:xfrm>
                    <a:off x="695" y="3680"/>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2" name="AutoShape 102"/>
                  <p:cNvSpPr>
                    <a:spLocks noChangeArrowheads="1"/>
                  </p:cNvSpPr>
                  <p:nvPr/>
                </p:nvSpPr>
                <p:spPr bwMode="auto">
                  <a:xfrm>
                    <a:off x="1268" y="3398"/>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3" name="AutoShape 103"/>
                  <p:cNvSpPr>
                    <a:spLocks noChangeArrowheads="1"/>
                  </p:cNvSpPr>
                  <p:nvPr/>
                </p:nvSpPr>
                <p:spPr bwMode="auto">
                  <a:xfrm>
                    <a:off x="1792" y="3536"/>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4" name="AutoShape 104"/>
                  <p:cNvSpPr>
                    <a:spLocks noChangeArrowheads="1"/>
                  </p:cNvSpPr>
                  <p:nvPr/>
                </p:nvSpPr>
                <p:spPr bwMode="auto">
                  <a:xfrm>
                    <a:off x="2171" y="3390"/>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5" name="AutoShape 105"/>
                  <p:cNvSpPr>
                    <a:spLocks noChangeArrowheads="1"/>
                  </p:cNvSpPr>
                  <p:nvPr/>
                </p:nvSpPr>
                <p:spPr bwMode="auto">
                  <a:xfrm>
                    <a:off x="2326" y="3863"/>
                    <a:ext cx="49"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6" name="AutoShape 106"/>
                  <p:cNvSpPr>
                    <a:spLocks noChangeArrowheads="1"/>
                  </p:cNvSpPr>
                  <p:nvPr/>
                </p:nvSpPr>
                <p:spPr bwMode="auto">
                  <a:xfrm>
                    <a:off x="2615" y="3491"/>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7" name="AutoShape 107"/>
                  <p:cNvSpPr>
                    <a:spLocks noChangeArrowheads="1"/>
                  </p:cNvSpPr>
                  <p:nvPr/>
                </p:nvSpPr>
                <p:spPr bwMode="auto">
                  <a:xfrm>
                    <a:off x="464" y="3960"/>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8" name="AutoShape 108"/>
                  <p:cNvSpPr>
                    <a:spLocks noChangeArrowheads="1"/>
                  </p:cNvSpPr>
                  <p:nvPr/>
                </p:nvSpPr>
                <p:spPr bwMode="auto">
                  <a:xfrm>
                    <a:off x="2944" y="3990"/>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89" name="AutoShape 109"/>
                  <p:cNvSpPr>
                    <a:spLocks noChangeArrowheads="1"/>
                  </p:cNvSpPr>
                  <p:nvPr/>
                </p:nvSpPr>
                <p:spPr bwMode="auto">
                  <a:xfrm>
                    <a:off x="984" y="3960"/>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6190" name="AutoShape 110"/>
                  <p:cNvSpPr>
                    <a:spLocks noChangeArrowheads="1"/>
                  </p:cNvSpPr>
                  <p:nvPr/>
                </p:nvSpPr>
                <p:spPr bwMode="auto">
                  <a:xfrm>
                    <a:off x="1556" y="3911"/>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grpSp>
            <p:grpSp>
              <p:nvGrpSpPr>
                <p:cNvPr id="12" name="Group 111"/>
                <p:cNvGrpSpPr>
                  <a:grpSpLocks/>
                </p:cNvGrpSpPr>
                <p:nvPr/>
              </p:nvGrpSpPr>
              <p:grpSpPr bwMode="auto">
                <a:xfrm>
                  <a:off x="-2410" y="1865"/>
                  <a:ext cx="2528" cy="648"/>
                  <a:chOff x="464" y="3392"/>
                  <a:chExt cx="2528" cy="648"/>
                </a:xfrm>
              </p:grpSpPr>
              <p:grpSp>
                <p:nvGrpSpPr>
                  <p:cNvPr id="13" name="Group 112"/>
                  <p:cNvGrpSpPr>
                    <a:grpSpLocks/>
                  </p:cNvGrpSpPr>
                  <p:nvPr/>
                </p:nvGrpSpPr>
                <p:grpSpPr bwMode="auto">
                  <a:xfrm>
                    <a:off x="480" y="3408"/>
                    <a:ext cx="2496" cy="624"/>
                    <a:chOff x="480" y="3408"/>
                    <a:chExt cx="2496" cy="624"/>
                  </a:xfrm>
                </p:grpSpPr>
                <p:sp>
                  <p:nvSpPr>
                    <p:cNvPr id="46193" name="Line 113"/>
                    <p:cNvSpPr>
                      <a:spLocks noChangeShapeType="1"/>
                    </p:cNvSpPr>
                    <p:nvPr/>
                  </p:nvSpPr>
                  <p:spPr bwMode="auto">
                    <a:xfrm flipV="1">
                      <a:off x="480" y="3696"/>
                      <a:ext cx="240" cy="28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94" name="Line 114"/>
                    <p:cNvSpPr>
                      <a:spLocks noChangeShapeType="1"/>
                    </p:cNvSpPr>
                    <p:nvPr/>
                  </p:nvSpPr>
                  <p:spPr bwMode="auto">
                    <a:xfrm>
                      <a:off x="720" y="3696"/>
                      <a:ext cx="288" cy="28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95" name="Line 115"/>
                    <p:cNvSpPr>
                      <a:spLocks noChangeShapeType="1"/>
                    </p:cNvSpPr>
                    <p:nvPr/>
                  </p:nvSpPr>
                  <p:spPr bwMode="auto">
                    <a:xfrm flipV="1">
                      <a:off x="1008" y="3408"/>
                      <a:ext cx="288" cy="576"/>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96" name="Line 116"/>
                    <p:cNvSpPr>
                      <a:spLocks noChangeShapeType="1"/>
                    </p:cNvSpPr>
                    <p:nvPr/>
                  </p:nvSpPr>
                  <p:spPr bwMode="auto">
                    <a:xfrm>
                      <a:off x="1296" y="3408"/>
                      <a:ext cx="288" cy="52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97" name="Line 117"/>
                    <p:cNvSpPr>
                      <a:spLocks noChangeShapeType="1"/>
                    </p:cNvSpPr>
                    <p:nvPr/>
                  </p:nvSpPr>
                  <p:spPr bwMode="auto">
                    <a:xfrm flipV="1">
                      <a:off x="1584" y="3552"/>
                      <a:ext cx="240" cy="38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98" name="Line 118"/>
                    <p:cNvSpPr>
                      <a:spLocks noChangeShapeType="1"/>
                    </p:cNvSpPr>
                    <p:nvPr/>
                  </p:nvSpPr>
                  <p:spPr bwMode="auto">
                    <a:xfrm flipV="1">
                      <a:off x="1824" y="3408"/>
                      <a:ext cx="384" cy="14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199" name="Line 119"/>
                    <p:cNvSpPr>
                      <a:spLocks noChangeShapeType="1"/>
                    </p:cNvSpPr>
                    <p:nvPr/>
                  </p:nvSpPr>
                  <p:spPr bwMode="auto">
                    <a:xfrm>
                      <a:off x="2208" y="3408"/>
                      <a:ext cx="144" cy="480"/>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200" name="Line 120"/>
                    <p:cNvSpPr>
                      <a:spLocks noChangeShapeType="1"/>
                    </p:cNvSpPr>
                    <p:nvPr/>
                  </p:nvSpPr>
                  <p:spPr bwMode="auto">
                    <a:xfrm flipV="1">
                      <a:off x="2352" y="3504"/>
                      <a:ext cx="288" cy="38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6201" name="Line 121"/>
                    <p:cNvSpPr>
                      <a:spLocks noChangeShapeType="1"/>
                    </p:cNvSpPr>
                    <p:nvPr/>
                  </p:nvSpPr>
                  <p:spPr bwMode="auto">
                    <a:xfrm>
                      <a:off x="2640" y="3504"/>
                      <a:ext cx="336" cy="528"/>
                    </a:xfrm>
                    <a:prstGeom prst="line">
                      <a:avLst/>
                    </a:prstGeom>
                    <a:noFill/>
                    <a:ln w="38100">
                      <a:solidFill>
                        <a:srgbClr val="53FFFF"/>
                      </a:solidFill>
                      <a:round/>
                      <a:headEnd/>
                      <a:tailEnd/>
                    </a:ln>
                    <a:effectLst>
                      <a:outerShdw dist="35921" dir="2700000" algn="ctr" rotWithShape="0">
                        <a:srgbClr val="763B00">
                          <a:alpha val="33000"/>
                        </a:srgbClr>
                      </a:outerShdw>
                    </a:effectLst>
                  </p:spPr>
                  <p:txBody>
                    <a:bodyPr/>
                    <a:lstStyle/>
                    <a:p>
                      <a:pPr>
                        <a:defRPr/>
                      </a:pPr>
                      <a:endParaRPr lang="en-US" dirty="0">
                        <a:solidFill>
                          <a:srgbClr val="000000"/>
                        </a:solidFill>
                        <a:latin typeface="+mn-lt"/>
                      </a:endParaRPr>
                    </a:p>
                  </p:txBody>
                </p:sp>
              </p:grpSp>
              <p:sp>
                <p:nvSpPr>
                  <p:cNvPr id="46202" name="AutoShape 122"/>
                  <p:cNvSpPr>
                    <a:spLocks noChangeArrowheads="1"/>
                  </p:cNvSpPr>
                  <p:nvPr/>
                </p:nvSpPr>
                <p:spPr bwMode="auto">
                  <a:xfrm>
                    <a:off x="696" y="368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3" name="AutoShape 123"/>
                  <p:cNvSpPr>
                    <a:spLocks noChangeArrowheads="1"/>
                  </p:cNvSpPr>
                  <p:nvPr/>
                </p:nvSpPr>
                <p:spPr bwMode="auto">
                  <a:xfrm>
                    <a:off x="1272" y="340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4" name="AutoShape 124"/>
                  <p:cNvSpPr>
                    <a:spLocks noChangeArrowheads="1"/>
                  </p:cNvSpPr>
                  <p:nvPr/>
                </p:nvSpPr>
                <p:spPr bwMode="auto">
                  <a:xfrm>
                    <a:off x="1792" y="3536"/>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5" name="AutoShape 125"/>
                  <p:cNvSpPr>
                    <a:spLocks noChangeArrowheads="1"/>
                  </p:cNvSpPr>
                  <p:nvPr/>
                </p:nvSpPr>
                <p:spPr bwMode="auto">
                  <a:xfrm>
                    <a:off x="2176" y="339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6" name="AutoShape 126"/>
                  <p:cNvSpPr>
                    <a:spLocks noChangeArrowheads="1"/>
                  </p:cNvSpPr>
                  <p:nvPr/>
                </p:nvSpPr>
                <p:spPr bwMode="auto">
                  <a:xfrm>
                    <a:off x="2328" y="3864"/>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7" name="AutoShape 127"/>
                  <p:cNvSpPr>
                    <a:spLocks noChangeArrowheads="1"/>
                  </p:cNvSpPr>
                  <p:nvPr/>
                </p:nvSpPr>
                <p:spPr bwMode="auto">
                  <a:xfrm>
                    <a:off x="2616" y="3496"/>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8" name="AutoShape 128"/>
                  <p:cNvSpPr>
                    <a:spLocks noChangeArrowheads="1"/>
                  </p:cNvSpPr>
                  <p:nvPr/>
                </p:nvSpPr>
                <p:spPr bwMode="auto">
                  <a:xfrm>
                    <a:off x="464" y="396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09" name="AutoShape 129"/>
                  <p:cNvSpPr>
                    <a:spLocks noChangeArrowheads="1"/>
                  </p:cNvSpPr>
                  <p:nvPr/>
                </p:nvSpPr>
                <p:spPr bwMode="auto">
                  <a:xfrm>
                    <a:off x="2944" y="399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10" name="AutoShape 130"/>
                  <p:cNvSpPr>
                    <a:spLocks noChangeArrowheads="1"/>
                  </p:cNvSpPr>
                  <p:nvPr/>
                </p:nvSpPr>
                <p:spPr bwMode="auto">
                  <a:xfrm>
                    <a:off x="984" y="396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6211" name="AutoShape 131"/>
                  <p:cNvSpPr>
                    <a:spLocks noChangeArrowheads="1"/>
                  </p:cNvSpPr>
                  <p:nvPr/>
                </p:nvSpPr>
                <p:spPr bwMode="auto">
                  <a:xfrm>
                    <a:off x="1560" y="391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grpSp>
          </p:grpSp>
          <p:grpSp>
            <p:nvGrpSpPr>
              <p:cNvPr id="14" name="Group 132"/>
              <p:cNvGrpSpPr>
                <a:grpSpLocks/>
              </p:cNvGrpSpPr>
              <p:nvPr/>
            </p:nvGrpSpPr>
            <p:grpSpPr bwMode="auto">
              <a:xfrm>
                <a:off x="-2384" y="1041"/>
                <a:ext cx="2056" cy="2032"/>
                <a:chOff x="281" y="1442"/>
                <a:chExt cx="2056" cy="2032"/>
              </a:xfrm>
            </p:grpSpPr>
            <p:sp>
              <p:nvSpPr>
                <p:cNvPr id="144394" name="Rectangle 133"/>
                <p:cNvSpPr>
                  <a:spLocks noChangeArrowheads="1"/>
                </p:cNvSpPr>
                <p:nvPr/>
              </p:nvSpPr>
              <p:spPr bwMode="auto">
                <a:xfrm rot="2280000">
                  <a:off x="1309" y="1442"/>
                  <a:ext cx="142" cy="1920"/>
                </a:xfrm>
                <a:prstGeom prst="rect">
                  <a:avLst/>
                </a:prstGeom>
                <a:gradFill rotWithShape="1">
                  <a:gsLst>
                    <a:gs pos="0">
                      <a:srgbClr val="470076"/>
                    </a:gs>
                    <a:gs pos="50000">
                      <a:srgbClr val="9900FF"/>
                    </a:gs>
                    <a:gs pos="100000">
                      <a:srgbClr val="470076"/>
                    </a:gs>
                  </a:gsLst>
                  <a:lin ang="0" scaled="1"/>
                </a:gradFill>
                <a:ln w="19050">
                  <a:solidFill>
                    <a:srgbClr val="4B0096"/>
                  </a:solidFill>
                  <a:miter lim="800000"/>
                  <a:headEnd/>
                  <a:tailEnd/>
                </a:ln>
                <a:effectLst>
                  <a:prstShdw prst="shdw16">
                    <a:srgbClr val="3A0074">
                      <a:alpha val="50000"/>
                    </a:srgbClr>
                  </a:prstShdw>
                </a:effectLst>
              </p:spPr>
              <p:txBody>
                <a:bodyPr wrap="none" anchor="ctr"/>
                <a:lstStyle/>
                <a:p>
                  <a:endParaRPr lang="en-US" dirty="0">
                    <a:solidFill>
                      <a:srgbClr val="000000"/>
                    </a:solidFill>
                  </a:endParaRPr>
                </a:p>
              </p:txBody>
            </p:sp>
            <p:sp>
              <p:nvSpPr>
                <p:cNvPr id="144395" name="Rectangle 134"/>
                <p:cNvSpPr>
                  <a:spLocks noChangeArrowheads="1"/>
                </p:cNvSpPr>
                <p:nvPr/>
              </p:nvSpPr>
              <p:spPr bwMode="auto">
                <a:xfrm rot="720000">
                  <a:off x="1743" y="1806"/>
                  <a:ext cx="142" cy="1556"/>
                </a:xfrm>
                <a:prstGeom prst="rect">
                  <a:avLst/>
                </a:prstGeom>
                <a:gradFill rotWithShape="1">
                  <a:gsLst>
                    <a:gs pos="0">
                      <a:srgbClr val="764700"/>
                    </a:gs>
                    <a:gs pos="50000">
                      <a:srgbClr val="FF9900"/>
                    </a:gs>
                    <a:gs pos="100000">
                      <a:srgbClr val="764700"/>
                    </a:gs>
                  </a:gsLst>
                  <a:lin ang="0" scaled="1"/>
                </a:gradFill>
                <a:ln w="19050">
                  <a:solidFill>
                    <a:srgbClr val="683A26"/>
                  </a:solidFill>
                  <a:miter lim="800000"/>
                  <a:headEnd/>
                  <a:tailEnd/>
                </a:ln>
                <a:effectLst>
                  <a:prstShdw prst="shdw16">
                    <a:srgbClr val="683A26">
                      <a:alpha val="50000"/>
                    </a:srgbClr>
                  </a:prstShdw>
                </a:effectLst>
              </p:spPr>
              <p:txBody>
                <a:bodyPr wrap="none" anchor="ctr"/>
                <a:lstStyle/>
                <a:p>
                  <a:endParaRPr lang="en-US" dirty="0">
                    <a:solidFill>
                      <a:srgbClr val="000000"/>
                    </a:solidFill>
                  </a:endParaRPr>
                </a:p>
              </p:txBody>
            </p:sp>
            <p:sp>
              <p:nvSpPr>
                <p:cNvPr id="144396" name="Rectangle 135"/>
                <p:cNvSpPr>
                  <a:spLocks noChangeArrowheads="1"/>
                </p:cNvSpPr>
                <p:nvPr/>
              </p:nvSpPr>
              <p:spPr bwMode="auto">
                <a:xfrm rot="-5100000">
                  <a:off x="1238" y="1784"/>
                  <a:ext cx="142" cy="2056"/>
                </a:xfrm>
                <a:prstGeom prst="rect">
                  <a:avLst/>
                </a:prstGeom>
                <a:gradFill rotWithShape="1">
                  <a:gsLst>
                    <a:gs pos="0">
                      <a:srgbClr val="5E121A"/>
                    </a:gs>
                    <a:gs pos="50000">
                      <a:srgbClr val="CC2638"/>
                    </a:gs>
                    <a:gs pos="100000">
                      <a:srgbClr val="5E121A"/>
                    </a:gs>
                  </a:gsLst>
                  <a:lin ang="0" scaled="1"/>
                </a:gradFill>
                <a:ln w="19050">
                  <a:solidFill>
                    <a:srgbClr val="64302A"/>
                  </a:solidFill>
                  <a:miter lim="800000"/>
                  <a:headEnd/>
                  <a:tailEnd/>
                </a:ln>
                <a:effectLst>
                  <a:prstShdw prst="shdw16">
                    <a:srgbClr val="64302A">
                      <a:alpha val="50000"/>
                    </a:srgbClr>
                  </a:prstShdw>
                </a:effectLst>
              </p:spPr>
              <p:txBody>
                <a:bodyPr wrap="none" anchor="ctr"/>
                <a:lstStyle/>
                <a:p>
                  <a:endParaRPr lang="en-US" dirty="0">
                    <a:solidFill>
                      <a:srgbClr val="000000"/>
                    </a:solidFill>
                  </a:endParaRPr>
                </a:p>
              </p:txBody>
            </p:sp>
            <p:sp>
              <p:nvSpPr>
                <p:cNvPr id="144397" name="Rectangle 136"/>
                <p:cNvSpPr>
                  <a:spLocks noChangeArrowheads="1"/>
                </p:cNvSpPr>
                <p:nvPr/>
              </p:nvSpPr>
              <p:spPr bwMode="auto">
                <a:xfrm rot="900000">
                  <a:off x="1380" y="2160"/>
                  <a:ext cx="142" cy="1314"/>
                </a:xfrm>
                <a:prstGeom prst="rect">
                  <a:avLst/>
                </a:prstGeom>
                <a:gradFill rotWithShape="1">
                  <a:gsLst>
                    <a:gs pos="0">
                      <a:srgbClr val="1D1D76"/>
                    </a:gs>
                    <a:gs pos="50000">
                      <a:srgbClr val="3F3FFF"/>
                    </a:gs>
                    <a:gs pos="100000">
                      <a:srgbClr val="1D1D76"/>
                    </a:gs>
                  </a:gsLst>
                  <a:lin ang="0" scaled="1"/>
                </a:gradFill>
                <a:ln w="19050">
                  <a:solidFill>
                    <a:srgbClr val="2B2668"/>
                  </a:solidFill>
                  <a:miter lim="800000"/>
                  <a:headEnd/>
                  <a:tailEnd/>
                </a:ln>
                <a:effectLst>
                  <a:prstShdw prst="shdw16">
                    <a:srgbClr val="2B2668">
                      <a:alpha val="50000"/>
                    </a:srgbClr>
                  </a:prstShdw>
                </a:effectLst>
              </p:spPr>
              <p:txBody>
                <a:bodyPr wrap="none" anchor="ctr"/>
                <a:lstStyle/>
                <a:p>
                  <a:endParaRPr lang="en-US" dirty="0">
                    <a:solidFill>
                      <a:srgbClr val="000000"/>
                    </a:solidFill>
                  </a:endParaRPr>
                </a:p>
              </p:txBody>
            </p:sp>
            <p:sp>
              <p:nvSpPr>
                <p:cNvPr id="144398" name="Rectangle 137"/>
                <p:cNvSpPr>
                  <a:spLocks noChangeArrowheads="1"/>
                </p:cNvSpPr>
                <p:nvPr/>
              </p:nvSpPr>
              <p:spPr bwMode="auto">
                <a:xfrm rot="-1560000">
                  <a:off x="1309" y="2402"/>
                  <a:ext cx="142" cy="975"/>
                </a:xfrm>
                <a:prstGeom prst="rect">
                  <a:avLst/>
                </a:prstGeom>
                <a:gradFill rotWithShape="1">
                  <a:gsLst>
                    <a:gs pos="0">
                      <a:srgbClr val="757527"/>
                    </a:gs>
                    <a:gs pos="50000">
                      <a:srgbClr val="FDFD55"/>
                    </a:gs>
                    <a:gs pos="100000">
                      <a:srgbClr val="757527"/>
                    </a:gs>
                  </a:gsLst>
                  <a:lin ang="0" scaled="1"/>
                </a:gradFill>
                <a:ln w="19050">
                  <a:solidFill>
                    <a:srgbClr val="6B6925"/>
                  </a:solidFill>
                  <a:miter lim="800000"/>
                  <a:headEnd/>
                  <a:tailEnd/>
                </a:ln>
                <a:effectLst>
                  <a:prstShdw prst="shdw16">
                    <a:srgbClr val="6B6925">
                      <a:alpha val="50000"/>
                    </a:srgbClr>
                  </a:prstShdw>
                </a:effectLst>
              </p:spPr>
              <p:txBody>
                <a:bodyPr wrap="none" anchor="ctr"/>
                <a:lstStyle/>
                <a:p>
                  <a:endParaRPr lang="en-US" dirty="0">
                    <a:solidFill>
                      <a:srgbClr val="000000"/>
                    </a:solidFill>
                  </a:endParaRPr>
                </a:p>
              </p:txBody>
            </p:sp>
            <p:sp>
              <p:nvSpPr>
                <p:cNvPr id="144399" name="Rectangle 138"/>
                <p:cNvSpPr>
                  <a:spLocks noChangeArrowheads="1"/>
                </p:cNvSpPr>
                <p:nvPr/>
              </p:nvSpPr>
              <p:spPr bwMode="auto">
                <a:xfrm rot="-2220000">
                  <a:off x="1885" y="2087"/>
                  <a:ext cx="142" cy="1307"/>
                </a:xfrm>
                <a:prstGeom prst="rect">
                  <a:avLst/>
                </a:prstGeom>
                <a:gradFill rotWithShape="1">
                  <a:gsLst>
                    <a:gs pos="0">
                      <a:srgbClr val="005500"/>
                    </a:gs>
                    <a:gs pos="50000">
                      <a:srgbClr val="00B800"/>
                    </a:gs>
                    <a:gs pos="100000">
                      <a:srgbClr val="005500"/>
                    </a:gs>
                  </a:gsLst>
                  <a:lin ang="0" scaled="1"/>
                </a:gradFill>
                <a:ln w="19050">
                  <a:solidFill>
                    <a:srgbClr val="28662B"/>
                  </a:solidFill>
                  <a:miter lim="800000"/>
                  <a:headEnd/>
                  <a:tailEnd/>
                </a:ln>
                <a:effectLst>
                  <a:prstShdw prst="shdw16">
                    <a:srgbClr val="28662B">
                      <a:alpha val="50000"/>
                    </a:srgbClr>
                  </a:prstShdw>
                </a:effectLst>
              </p:spPr>
              <p:txBody>
                <a:bodyPr wrap="none" anchor="ctr"/>
                <a:lstStyle/>
                <a:p>
                  <a:endParaRPr lang="en-US" dirty="0">
                    <a:solidFill>
                      <a:srgbClr val="000000"/>
                    </a:solidFill>
                  </a:endParaRPr>
                </a:p>
              </p:txBody>
            </p:sp>
          </p:grpSp>
        </p:grpSp>
      </p:grpSp>
      <p:sp>
        <p:nvSpPr>
          <p:cNvPr id="139" name="TextBox 138"/>
          <p:cNvSpPr txBox="1"/>
          <p:nvPr/>
        </p:nvSpPr>
        <p:spPr>
          <a:xfrm>
            <a:off x="1676400" y="2021294"/>
            <a:ext cx="3505200" cy="830997"/>
          </a:xfrm>
          <a:prstGeom prst="rect">
            <a:avLst/>
          </a:prstGeom>
          <a:noFill/>
        </p:spPr>
        <p:txBody>
          <a:bodyPr wrap="square" rtlCol="0">
            <a:spAutoFit/>
          </a:bodyPr>
          <a:lstStyle/>
          <a:p>
            <a:r>
              <a:rPr lang="en-US" sz="2400" i="1" dirty="0" smtClean="0">
                <a:solidFill>
                  <a:srgbClr val="336600"/>
                </a:solidFill>
                <a:latin typeface="Franklin Gothic Medium" pitchFamily="34" charset="0"/>
              </a:rPr>
              <a:t>Sorry Oscar, but I have a mess on my hands …</a:t>
            </a:r>
            <a:endParaRPr lang="en-US" sz="2400" i="1" dirty="0">
              <a:solidFill>
                <a:srgbClr val="336600"/>
              </a:solidFill>
              <a:latin typeface="Franklin Gothic Medium" pitchFamily="34" charset="0"/>
            </a:endParaRPr>
          </a:p>
        </p:txBody>
      </p:sp>
      <p:grpSp>
        <p:nvGrpSpPr>
          <p:cNvPr id="144" name="Group 143"/>
          <p:cNvGrpSpPr/>
          <p:nvPr/>
        </p:nvGrpSpPr>
        <p:grpSpPr>
          <a:xfrm>
            <a:off x="5638800" y="3352800"/>
            <a:ext cx="3276600" cy="2257087"/>
            <a:chOff x="4648199" y="4343400"/>
            <a:chExt cx="4518992" cy="2057401"/>
          </a:xfrm>
        </p:grpSpPr>
        <p:pic>
          <p:nvPicPr>
            <p:cNvPr id="141" name="Picture 140" descr="balloonRalph"/>
            <p:cNvPicPr>
              <a:picLocks noChangeAspect="1" noChangeArrowheads="1"/>
            </p:cNvPicPr>
            <p:nvPr/>
          </p:nvPicPr>
          <p:blipFill>
            <a:blip r:embed="rId2" cstate="print"/>
            <a:srcRect/>
            <a:stretch>
              <a:fillRect/>
            </a:stretch>
          </p:blipFill>
          <p:spPr bwMode="auto">
            <a:xfrm rot="5400000">
              <a:off x="5867399" y="3124200"/>
              <a:ext cx="2057401" cy="4495801"/>
            </a:xfrm>
            <a:prstGeom prst="rect">
              <a:avLst/>
            </a:prstGeom>
            <a:noFill/>
            <a:ln w="9525">
              <a:noFill/>
              <a:miter lim="800000"/>
              <a:headEnd/>
              <a:tailEnd/>
            </a:ln>
          </p:spPr>
        </p:pic>
        <p:sp>
          <p:nvSpPr>
            <p:cNvPr id="143" name="TextBox 142"/>
            <p:cNvSpPr txBox="1"/>
            <p:nvPr/>
          </p:nvSpPr>
          <p:spPr>
            <a:xfrm>
              <a:off x="5585791" y="4509773"/>
              <a:ext cx="3581400" cy="1366772"/>
            </a:xfrm>
            <a:prstGeom prst="rect">
              <a:avLst/>
            </a:prstGeom>
            <a:noFill/>
          </p:spPr>
          <p:txBody>
            <a:bodyPr wrap="square" rtlCol="0">
              <a:spAutoFit/>
            </a:bodyPr>
            <a:lstStyle/>
            <a:p>
              <a:pPr>
                <a:lnSpc>
                  <a:spcPct val="125000"/>
                </a:lnSpc>
              </a:pPr>
              <a:r>
                <a:rPr lang="en-US" sz="2400" i="1" dirty="0" smtClean="0">
                  <a:solidFill>
                    <a:srgbClr val="336600"/>
                  </a:solidFill>
                  <a:latin typeface="Franklin Gothic Medium" pitchFamily="34" charset="0"/>
                </a:rPr>
                <a:t>I’ve gathered data for a science study, but now I’m confused.</a:t>
              </a:r>
              <a:endParaRPr lang="en-US" sz="2400" i="1" dirty="0">
                <a:solidFill>
                  <a:srgbClr val="336600"/>
                </a:solidFill>
                <a:latin typeface="Franklin Gothic Medium" pitchFamily="34" charset="0"/>
              </a:endParaRPr>
            </a:p>
          </p:txBody>
        </p:sp>
      </p:grpSp>
      <p:grpSp>
        <p:nvGrpSpPr>
          <p:cNvPr id="142" name="Group 141"/>
          <p:cNvGrpSpPr/>
          <p:nvPr/>
        </p:nvGrpSpPr>
        <p:grpSpPr>
          <a:xfrm>
            <a:off x="2179638" y="192494"/>
            <a:ext cx="4191000" cy="1600200"/>
            <a:chOff x="1981200" y="1219200"/>
            <a:chExt cx="4191000" cy="1600200"/>
          </a:xfrm>
        </p:grpSpPr>
        <p:sp>
          <p:nvSpPr>
            <p:cNvPr id="145" name="AutoShape 2"/>
            <p:cNvSpPr>
              <a:spLocks noChangeArrowheads="1"/>
            </p:cNvSpPr>
            <p:nvPr/>
          </p:nvSpPr>
          <p:spPr bwMode="auto">
            <a:xfrm>
              <a:off x="1981200" y="1219200"/>
              <a:ext cx="4191000" cy="1600200"/>
            </a:xfrm>
            <a:prstGeom prst="wedgeRoundRectCallout">
              <a:avLst>
                <a:gd name="adj1" fmla="val 60074"/>
                <a:gd name="adj2" fmla="val -10319"/>
                <a:gd name="adj3" fmla="val 16667"/>
              </a:avLst>
            </a:prstGeom>
            <a:gradFill rotWithShape="1">
              <a:gsLst>
                <a:gs pos="0">
                  <a:srgbClr val="FFFED5">
                    <a:alpha val="17000"/>
                  </a:srgbClr>
                </a:gs>
                <a:gs pos="100000">
                  <a:srgbClr val="FFE2CD">
                    <a:alpha val="85999"/>
                  </a:srgbClr>
                </a:gs>
              </a:gsLst>
              <a:path path="rect">
                <a:fillToRect l="50000" t="50000" r="50000" b="50000"/>
              </a:path>
            </a:gradFill>
            <a:ln w="22225">
              <a:noFill/>
              <a:miter lim="800000"/>
              <a:headEnd/>
              <a:tailEnd/>
            </a:ln>
            <a:effectLst>
              <a:prstShdw prst="shdw17" dist="17961" dir="2700000">
                <a:srgbClr val="FDF7A5"/>
              </a:prstShdw>
            </a:effectLst>
          </p:spPr>
          <p:txBody>
            <a:bodyPr/>
            <a:lstStyle/>
            <a:p>
              <a:endParaRPr lang="en-US" dirty="0">
                <a:solidFill>
                  <a:srgbClr val="000000"/>
                </a:solidFill>
              </a:endParaRPr>
            </a:p>
          </p:txBody>
        </p:sp>
        <p:sp>
          <p:nvSpPr>
            <p:cNvPr id="146" name="TextBox 145"/>
            <p:cNvSpPr txBox="1"/>
            <p:nvPr/>
          </p:nvSpPr>
          <p:spPr>
            <a:xfrm>
              <a:off x="2362200" y="1447800"/>
              <a:ext cx="3657600" cy="1015663"/>
            </a:xfrm>
            <a:prstGeom prst="rect">
              <a:avLst/>
            </a:prstGeom>
            <a:noFill/>
          </p:spPr>
          <p:txBody>
            <a:bodyPr wrap="square" rtlCol="0">
              <a:spAutoFit/>
            </a:bodyPr>
            <a:lstStyle/>
            <a:p>
              <a:pPr>
                <a:lnSpc>
                  <a:spcPct val="125000"/>
                </a:lnSpc>
              </a:pPr>
              <a:r>
                <a:rPr lang="en-US" sz="2400" i="1" dirty="0" smtClean="0">
                  <a:solidFill>
                    <a:schemeClr val="accent2">
                      <a:lumMod val="75000"/>
                    </a:schemeClr>
                  </a:solidFill>
                  <a:latin typeface="Franklin Gothic Medium" pitchFamily="34" charset="0"/>
                </a:rPr>
                <a:t>Ralph, I’m busy</a:t>
              </a:r>
              <a:r>
                <a:rPr lang="en-US" sz="2400" i="1" dirty="0">
                  <a:solidFill>
                    <a:schemeClr val="accent2">
                      <a:lumMod val="75000"/>
                    </a:schemeClr>
                  </a:solidFill>
                  <a:latin typeface="Franklin Gothic Medium" pitchFamily="34" charset="0"/>
                </a:rPr>
                <a:t>!</a:t>
              </a:r>
              <a:endParaRPr lang="en-US" sz="2400" i="1" dirty="0" smtClean="0">
                <a:solidFill>
                  <a:schemeClr val="accent2">
                    <a:lumMod val="75000"/>
                  </a:schemeClr>
                </a:solidFill>
                <a:latin typeface="Franklin Gothic Medium" pitchFamily="34" charset="0"/>
              </a:endParaRPr>
            </a:p>
            <a:p>
              <a:pPr>
                <a:lnSpc>
                  <a:spcPct val="125000"/>
                </a:lnSpc>
              </a:pPr>
              <a:r>
                <a:rPr lang="en-US" sz="2400" i="1" dirty="0" smtClean="0">
                  <a:solidFill>
                    <a:schemeClr val="accent2">
                      <a:lumMod val="75000"/>
                    </a:schemeClr>
                  </a:solidFill>
                  <a:latin typeface="Franklin Gothic Medium" pitchFamily="34" charset="0"/>
                </a:rPr>
                <a:t>What are you doing?!</a:t>
              </a:r>
              <a:endParaRPr lang="en-US" sz="2400" i="1" dirty="0">
                <a:solidFill>
                  <a:schemeClr val="accent2">
                    <a:lumMod val="75000"/>
                  </a:schemeClr>
                </a:solidFill>
                <a:latin typeface="Franklin Gothic Medium" pitchFamily="34" charset="0"/>
              </a:endParaRPr>
            </a:p>
          </p:txBody>
        </p:sp>
      </p:grpSp>
      <p:sp>
        <p:nvSpPr>
          <p:cNvPr id="147" name="Right Arrow 146">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55556E-7 -4.46809E-6 L 0.33299 -0.00462 " pathEditMode="relative" rAng="0" ptsTypes="AA">
                                      <p:cBhvr>
                                        <p:cTn id="6" dur="2000" fill="hold"/>
                                        <p:tgtEl>
                                          <p:spTgt spid="2"/>
                                        </p:tgtEl>
                                        <p:attrNameLst>
                                          <p:attrName>ppt_x</p:attrName>
                                          <p:attrName>ppt_y</p:attrName>
                                        </p:attrNameLst>
                                      </p:cBhvr>
                                      <p:rCtr x="16600" y="-200"/>
                                    </p:animMotion>
                                  </p:childTnLst>
                                </p:cTn>
                              </p:par>
                            </p:childTnLst>
                          </p:cTn>
                        </p:par>
                        <p:par>
                          <p:cTn id="7" fill="hold">
                            <p:stCondLst>
                              <p:cond delay="2000"/>
                            </p:stCondLst>
                            <p:childTnLst>
                              <p:par>
                                <p:cTn id="8" presetID="1" presetClass="entr" presetSubtype="0" fill="hold" nodeType="afterEffect">
                                  <p:stCondLst>
                                    <p:cond delay="500"/>
                                  </p:stCondLst>
                                  <p:childTnLst>
                                    <p:set>
                                      <p:cBhvr>
                                        <p:cTn id="9"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a:hlinkClick r:id="rId2" action="ppaction://hlinksldjump"/>
          </p:cNvPr>
          <p:cNvSpPr/>
          <p:nvPr/>
        </p:nvSpPr>
        <p:spPr>
          <a:xfrm>
            <a:off x="162906" y="164073"/>
            <a:ext cx="8839200" cy="335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Franklin Gothic Medium" pitchFamily="34" charset="0"/>
              </a:rPr>
              <a:t>Do the pie graph and bar graph give us different information? If so, what? If not, why not?</a:t>
            </a:r>
          </a:p>
          <a:p>
            <a:pPr algn="ctr"/>
            <a:endParaRPr lang="en-US" sz="2800" dirty="0" smtClean="0">
              <a:solidFill>
                <a:srgbClr val="002060"/>
              </a:solidFill>
              <a:latin typeface="Franklin Gothic Medium" pitchFamily="34" charset="0"/>
            </a:endParaRPr>
          </a:p>
          <a:p>
            <a:pPr algn="ctr"/>
            <a:r>
              <a:rPr lang="en-US" sz="2800" dirty="0" smtClean="0">
                <a:solidFill>
                  <a:srgbClr val="002060"/>
                </a:solidFill>
                <a:latin typeface="Franklin Gothic Medium" pitchFamily="34" charset="0"/>
              </a:rPr>
              <a:t>Is one graph better than the other? When would you use each?</a:t>
            </a:r>
          </a:p>
          <a:p>
            <a:pPr algn="ctr"/>
            <a:endParaRPr lang="en-US" sz="2800" dirty="0" smtClean="0">
              <a:solidFill>
                <a:srgbClr val="002060"/>
              </a:solidFill>
              <a:latin typeface="Franklin Gothic Medium" pitchFamily="34" charset="0"/>
            </a:endParaRPr>
          </a:p>
          <a:p>
            <a:pPr algn="ctr"/>
            <a:r>
              <a:rPr lang="en-US" dirty="0" smtClean="0">
                <a:solidFill>
                  <a:srgbClr val="002060"/>
                </a:solidFill>
                <a:latin typeface="Franklin Gothic Medium" pitchFamily="34" charset="0"/>
              </a:rPr>
              <a:t>Spend a couple of minutes brainstorming answers to these questions.</a:t>
            </a:r>
            <a:endParaRPr lang="en-US" dirty="0">
              <a:solidFill>
                <a:srgbClr val="002060"/>
              </a:solidFill>
            </a:endParaRPr>
          </a:p>
        </p:txBody>
      </p:sp>
      <p:grpSp>
        <p:nvGrpSpPr>
          <p:cNvPr id="15" name="Group 14"/>
          <p:cNvGrpSpPr/>
          <p:nvPr/>
        </p:nvGrpSpPr>
        <p:grpSpPr>
          <a:xfrm>
            <a:off x="6705600" y="6400802"/>
            <a:ext cx="2247900" cy="307777"/>
            <a:chOff x="208422" y="5764594"/>
            <a:chExt cx="2819400" cy="873255"/>
          </a:xfrm>
          <a:solidFill>
            <a:srgbClr val="CCFF66"/>
          </a:solidFill>
        </p:grpSpPr>
        <p:sp>
          <p:nvSpPr>
            <p:cNvPr id="16" name="Rounded Rectangle 15">
              <a:hlinkClick r:id="rId2" action="ppaction://hlinksldjump"/>
            </p:cNvPr>
            <p:cNvSpPr/>
            <p:nvPr/>
          </p:nvSpPr>
          <p:spPr>
            <a:xfrm>
              <a:off x="228600" y="5791200"/>
              <a:ext cx="2743200" cy="838200"/>
            </a:xfrm>
            <a:prstGeom prst="roundRect">
              <a:avLst/>
            </a:prstGeom>
            <a:solidFill>
              <a:srgbClr val="CCFF99"/>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hlinkClick r:id="rId2" action="ppaction://hlinksldjump"/>
            </p:cNvPr>
            <p:cNvSpPr txBox="1"/>
            <p:nvPr/>
          </p:nvSpPr>
          <p:spPr>
            <a:xfrm>
              <a:off x="208422" y="5764594"/>
              <a:ext cx="2819400" cy="873255"/>
            </a:xfrm>
            <a:prstGeom prst="rect">
              <a:avLst/>
            </a:prstGeom>
            <a:noFill/>
            <a:ln>
              <a:noFill/>
            </a:ln>
          </p:spPr>
          <p:txBody>
            <a:bodyPr wrap="square" rtlCol="0">
              <a:spAutoFit/>
            </a:bodyPr>
            <a:lstStyle/>
            <a:p>
              <a:pPr algn="ctr"/>
              <a:r>
                <a:rPr lang="en-US" sz="1400" dirty="0" smtClean="0">
                  <a:solidFill>
                    <a:sysClr val="windowText" lastClr="000000"/>
                  </a:solidFill>
                  <a:latin typeface="Franklin Gothic Medium" pitchFamily="34" charset="0"/>
                </a:rPr>
                <a:t>Back </a:t>
              </a:r>
              <a:r>
                <a:rPr lang="en-US" sz="1400" dirty="0" smtClean="0">
                  <a:solidFill>
                    <a:sysClr val="windowText" lastClr="000000"/>
                  </a:solidFill>
                  <a:latin typeface="Franklin Gothic Medium" pitchFamily="34" charset="0"/>
                  <a:hlinkClick r:id="rId2" action="ppaction://hlinksldjump"/>
                </a:rPr>
                <a:t>to</a:t>
              </a:r>
              <a:r>
                <a:rPr lang="en-US" sz="1400" dirty="0" smtClean="0">
                  <a:solidFill>
                    <a:sysClr val="windowText" lastClr="000000"/>
                  </a:solidFill>
                  <a:latin typeface="Franklin Gothic Medium" pitchFamily="34" charset="0"/>
                </a:rPr>
                <a:t> the Graph Menu</a:t>
              </a:r>
              <a:endParaRPr lang="en-US" sz="1400" dirty="0">
                <a:solidFill>
                  <a:sysClr val="windowText" lastClr="000000"/>
                </a:solidFill>
                <a:latin typeface="Franklin Gothic Medium" pitchFamily="34" charset="0"/>
              </a:endParaRPr>
            </a:p>
          </p:txBody>
        </p:sp>
      </p:grpSp>
      <p:sp>
        <p:nvSpPr>
          <p:cNvPr id="18" name="Rectangle 17"/>
          <p:cNvSpPr/>
          <p:nvPr/>
        </p:nvSpPr>
        <p:spPr>
          <a:xfrm>
            <a:off x="84615" y="3665995"/>
            <a:ext cx="4497891" cy="27558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p:cNvGraphicFramePr>
            <a:graphicFrameLocks/>
          </p:cNvGraphicFramePr>
          <p:nvPr>
            <p:extLst>
              <p:ext uri="{D42A27DB-BD31-4B8C-83A1-F6EECF244321}">
                <p14:modId xmlns:p14="http://schemas.microsoft.com/office/powerpoint/2010/main" val="1675295757"/>
              </p:ext>
            </p:extLst>
          </p:nvPr>
        </p:nvGraphicFramePr>
        <p:xfrm>
          <a:off x="171813" y="3745001"/>
          <a:ext cx="4323493" cy="252271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56185" y="3665994"/>
            <a:ext cx="4345921" cy="27558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hart 19"/>
          <p:cNvGraphicFramePr>
            <a:graphicFrameLocks/>
          </p:cNvGraphicFramePr>
          <p:nvPr>
            <p:extLst>
              <p:ext uri="{D42A27DB-BD31-4B8C-83A1-F6EECF244321}">
                <p14:modId xmlns:p14="http://schemas.microsoft.com/office/powerpoint/2010/main" val="1815216610"/>
              </p:ext>
            </p:extLst>
          </p:nvPr>
        </p:nvGraphicFramePr>
        <p:xfrm>
          <a:off x="4486399" y="371531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7162800" cy="646331"/>
          </a:xfrm>
          <a:prstGeom prst="rect">
            <a:avLst/>
          </a:prstGeom>
          <a:noFill/>
        </p:spPr>
        <p:txBody>
          <a:bodyPr wrap="square" rtlCol="0">
            <a:spAutoFit/>
          </a:bodyPr>
          <a:lstStyle/>
          <a:p>
            <a:endParaRPr lang="en-US" dirty="0" smtClean="0"/>
          </a:p>
          <a:p>
            <a:endParaRPr lang="en-US" dirty="0" smtClean="0"/>
          </a:p>
        </p:txBody>
      </p:sp>
      <p:grpSp>
        <p:nvGrpSpPr>
          <p:cNvPr id="3" name="Group 2"/>
          <p:cNvGrpSpPr/>
          <p:nvPr/>
        </p:nvGrpSpPr>
        <p:grpSpPr>
          <a:xfrm>
            <a:off x="304800" y="838200"/>
            <a:ext cx="7244137" cy="3283093"/>
            <a:chOff x="533398" y="2060729"/>
            <a:chExt cx="6629400" cy="13985636"/>
          </a:xfrm>
        </p:grpSpPr>
        <p:pic>
          <p:nvPicPr>
            <p:cNvPr id="4" name="Picture 12" descr="balloonsmall"/>
            <p:cNvPicPr>
              <a:picLocks noChangeAspect="1" noChangeArrowheads="1"/>
            </p:cNvPicPr>
            <p:nvPr/>
          </p:nvPicPr>
          <p:blipFill>
            <a:blip r:embed="rId2" cstate="print"/>
            <a:srcRect/>
            <a:stretch>
              <a:fillRect/>
            </a:stretch>
          </p:blipFill>
          <p:spPr bwMode="auto">
            <a:xfrm rot="5400000" flipH="1">
              <a:off x="-2624023" y="5218150"/>
              <a:ext cx="12944241" cy="6629400"/>
            </a:xfrm>
            <a:prstGeom prst="rect">
              <a:avLst/>
            </a:prstGeom>
            <a:noFill/>
            <a:ln w="9525">
              <a:noFill/>
              <a:miter lim="800000"/>
              <a:headEnd/>
              <a:tailEnd/>
            </a:ln>
          </p:spPr>
        </p:pic>
        <p:sp>
          <p:nvSpPr>
            <p:cNvPr id="5" name="TextBox 4"/>
            <p:cNvSpPr txBox="1"/>
            <p:nvPr/>
          </p:nvSpPr>
          <p:spPr>
            <a:xfrm>
              <a:off x="738663" y="2345409"/>
              <a:ext cx="5799924" cy="13700956"/>
            </a:xfrm>
            <a:prstGeom prst="rect">
              <a:avLst/>
            </a:prstGeom>
            <a:noFill/>
          </p:spPr>
          <p:txBody>
            <a:bodyPr wrap="square" rtlCol="0">
              <a:spAutoFit/>
            </a:bodyPr>
            <a:lstStyle/>
            <a:p>
              <a:pPr>
                <a:lnSpc>
                  <a:spcPct val="125000"/>
                </a:lnSpc>
              </a:pPr>
              <a:r>
                <a:rPr lang="en-US" sz="2400" dirty="0" smtClean="0">
                  <a:solidFill>
                    <a:srgbClr val="002060"/>
                  </a:solidFill>
                  <a:latin typeface="Franklin Gothic Medium" pitchFamily="34" charset="0"/>
                </a:rPr>
                <a:t>Drawing graphs allows us to show </a:t>
              </a:r>
              <a:r>
                <a:rPr lang="en-US" sz="2800" dirty="0" smtClean="0">
                  <a:solidFill>
                    <a:srgbClr val="002060"/>
                  </a:solidFill>
                  <a:latin typeface="Franklin Gothic Medium" pitchFamily="34" charset="0"/>
                </a:rPr>
                <a:t>relationships, </a:t>
              </a:r>
              <a:r>
                <a:rPr lang="en-US" sz="2400" dirty="0" smtClean="0">
                  <a:solidFill>
                    <a:srgbClr val="002060"/>
                  </a:solidFill>
                  <a:latin typeface="Franklin Gothic Medium" pitchFamily="34" charset="0"/>
                </a:rPr>
                <a:t>or the connection between two things. Ralph’s graphs show the relationship between number of bird songs and rain, temperature, or day. Do you remember why Ralph collected this data?</a:t>
              </a:r>
            </a:p>
            <a:p>
              <a:endParaRPr lang="en-US" dirty="0"/>
            </a:p>
          </p:txBody>
        </p:sp>
      </p:grpSp>
      <p:pic>
        <p:nvPicPr>
          <p:cNvPr id="9" name="Picture 7"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233257">
            <a:off x="-2269968" y="3729202"/>
            <a:ext cx="5494338" cy="3944937"/>
          </a:xfrm>
          <a:prstGeom prst="rect">
            <a:avLst/>
          </a:prstGeom>
          <a:noFill/>
          <a:ln w="9525">
            <a:noFill/>
            <a:miter lim="800000"/>
            <a:headEnd/>
            <a:tailEnd/>
          </a:ln>
        </p:spPr>
      </p:pic>
      <p:grpSp>
        <p:nvGrpSpPr>
          <p:cNvPr id="10" name="Group 9"/>
          <p:cNvGrpSpPr/>
          <p:nvPr/>
        </p:nvGrpSpPr>
        <p:grpSpPr>
          <a:xfrm>
            <a:off x="1623658" y="4359265"/>
            <a:ext cx="3886200" cy="2308324"/>
            <a:chOff x="1918447" y="3754120"/>
            <a:chExt cx="4572000" cy="3084014"/>
          </a:xfrm>
        </p:grpSpPr>
        <p:pic>
          <p:nvPicPr>
            <p:cNvPr id="11" name="Picture 11" descr="balloonRalph"/>
            <p:cNvPicPr>
              <a:picLocks noChangeAspect="1" noChangeArrowheads="1"/>
            </p:cNvPicPr>
            <p:nvPr/>
          </p:nvPicPr>
          <p:blipFill>
            <a:blip r:embed="rId4" cstate="print"/>
            <a:srcRect/>
            <a:stretch>
              <a:fillRect/>
            </a:stretch>
          </p:blipFill>
          <p:spPr bwMode="auto">
            <a:xfrm rot="5400000">
              <a:off x="2909047" y="2763520"/>
              <a:ext cx="2590800" cy="4572000"/>
            </a:xfrm>
            <a:prstGeom prst="rect">
              <a:avLst/>
            </a:prstGeom>
            <a:noFill/>
            <a:ln w="9525">
              <a:noFill/>
              <a:miter lim="800000"/>
              <a:headEnd/>
              <a:tailEnd/>
            </a:ln>
          </p:spPr>
        </p:pic>
        <p:sp>
          <p:nvSpPr>
            <p:cNvPr id="12" name="Rectangle 11"/>
            <p:cNvSpPr/>
            <p:nvPr/>
          </p:nvSpPr>
          <p:spPr>
            <a:xfrm>
              <a:off x="2995026" y="3754120"/>
              <a:ext cx="3405774" cy="3084014"/>
            </a:xfrm>
            <a:prstGeom prst="rect">
              <a:avLst/>
            </a:prstGeom>
          </p:spPr>
          <p:txBody>
            <a:bodyPr wrap="square">
              <a:spAutoFit/>
            </a:bodyPr>
            <a:lstStyle/>
            <a:p>
              <a:pPr>
                <a:lnSpc>
                  <a:spcPct val="125000"/>
                </a:lnSpc>
              </a:pPr>
              <a:r>
                <a:rPr lang="en-US" sz="2400" i="1" dirty="0" smtClean="0">
                  <a:solidFill>
                    <a:srgbClr val="336600"/>
                  </a:solidFill>
                  <a:latin typeface="Franklin Gothic Medium" pitchFamily="34" charset="0"/>
                </a:rPr>
                <a:t>Yeah, because I wanted to know what kinds of things affect bird songs. </a:t>
              </a:r>
            </a:p>
            <a:p>
              <a:endParaRPr lang="en-US" sz="2400" i="1" dirty="0" smtClean="0">
                <a:solidFill>
                  <a:srgbClr val="336600"/>
                </a:solidFill>
                <a:latin typeface="Franklin Gothic Medium" pitchFamily="34" charset="0"/>
              </a:endParaRPr>
            </a:p>
          </p:txBody>
        </p:sp>
      </p:grpSp>
      <p:sp>
        <p:nvSpPr>
          <p:cNvPr id="13" name="Right Arrow 12"/>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3366" y="163561"/>
            <a:ext cx="7091737" cy="5181601"/>
            <a:chOff x="604629" y="-5280310"/>
            <a:chExt cx="6629400" cy="16752954"/>
          </a:xfrm>
        </p:grpSpPr>
        <p:pic>
          <p:nvPicPr>
            <p:cNvPr id="3" name="Picture 12" descr="balloonsmall"/>
            <p:cNvPicPr>
              <a:picLocks noChangeAspect="1" noChangeArrowheads="1"/>
            </p:cNvPicPr>
            <p:nvPr/>
          </p:nvPicPr>
          <p:blipFill>
            <a:blip r:embed="rId2" cstate="print"/>
            <a:srcRect/>
            <a:stretch>
              <a:fillRect/>
            </a:stretch>
          </p:blipFill>
          <p:spPr bwMode="auto">
            <a:xfrm rot="5400000" flipH="1">
              <a:off x="-4457148" y="-218533"/>
              <a:ext cx="16752954" cy="6629400"/>
            </a:xfrm>
            <a:prstGeom prst="rect">
              <a:avLst/>
            </a:prstGeom>
            <a:noFill/>
            <a:ln w="9525">
              <a:noFill/>
              <a:miter lim="800000"/>
              <a:headEnd/>
              <a:tailEnd/>
            </a:ln>
          </p:spPr>
        </p:pic>
        <p:sp>
          <p:nvSpPr>
            <p:cNvPr id="4" name="TextBox 3"/>
            <p:cNvSpPr txBox="1"/>
            <p:nvPr/>
          </p:nvSpPr>
          <p:spPr>
            <a:xfrm>
              <a:off x="930678" y="-5033940"/>
              <a:ext cx="5799924" cy="16369252"/>
            </a:xfrm>
            <a:prstGeom prst="rect">
              <a:avLst/>
            </a:prstGeom>
            <a:noFill/>
          </p:spPr>
          <p:txBody>
            <a:bodyPr wrap="square" rtlCol="0">
              <a:spAutoFit/>
            </a:bodyPr>
            <a:lstStyle/>
            <a:p>
              <a:pPr>
                <a:lnSpc>
                  <a:spcPct val="125000"/>
                </a:lnSpc>
              </a:pPr>
              <a:r>
                <a:rPr lang="en-US" sz="2800" dirty="0" smtClean="0">
                  <a:solidFill>
                    <a:srgbClr val="002060"/>
                  </a:solidFill>
                  <a:latin typeface="Franklin Gothic Medium" pitchFamily="34" charset="0"/>
                </a:rPr>
                <a:t>Right!</a:t>
              </a:r>
              <a:r>
                <a:rPr lang="en-US" sz="2400" dirty="0" smtClean="0">
                  <a:solidFill>
                    <a:srgbClr val="002060"/>
                  </a:solidFill>
                  <a:latin typeface="Franklin Gothic Medium" pitchFamily="34" charset="0"/>
                </a:rPr>
                <a:t> Our graphs show us that fewer birds sing when it rains than when it doesn’t rain, and that fewer birds sing when it is colder outside. We </a:t>
              </a:r>
              <a:r>
                <a:rPr lang="en-US" sz="2400" smtClean="0">
                  <a:solidFill>
                    <a:srgbClr val="002060"/>
                  </a:solidFill>
                  <a:latin typeface="Franklin Gothic Medium" pitchFamily="34" charset="0"/>
                </a:rPr>
                <a:t>haven’t proven </a:t>
              </a:r>
              <a:r>
                <a:rPr lang="en-US" sz="2400" dirty="0" smtClean="0">
                  <a:solidFill>
                    <a:srgbClr val="002060"/>
                  </a:solidFill>
                  <a:latin typeface="Franklin Gothic Medium" pitchFamily="34" charset="0"/>
                </a:rPr>
                <a:t>that fewer birds sing </a:t>
              </a:r>
              <a:r>
                <a:rPr lang="en-US" sz="2400" i="1" dirty="0" smtClean="0">
                  <a:solidFill>
                    <a:srgbClr val="002060"/>
                  </a:solidFill>
                  <a:latin typeface="Franklin Gothic Medium" pitchFamily="34" charset="0"/>
                </a:rPr>
                <a:t>because</a:t>
              </a:r>
              <a:r>
                <a:rPr lang="en-US" sz="2400" dirty="0" smtClean="0">
                  <a:solidFill>
                    <a:srgbClr val="002060"/>
                  </a:solidFill>
                  <a:latin typeface="Franklin Gothic Medium" pitchFamily="34" charset="0"/>
                </a:rPr>
                <a:t> of rain or cold. But, at least now we know that those factors might affect bird songs. </a:t>
              </a:r>
            </a:p>
            <a:p>
              <a:pPr>
                <a:lnSpc>
                  <a:spcPct val="125000"/>
                </a:lnSpc>
              </a:pPr>
              <a:endParaRPr lang="en-US" sz="2400" dirty="0" smtClean="0">
                <a:solidFill>
                  <a:srgbClr val="002060"/>
                </a:solidFill>
                <a:latin typeface="Franklin Gothic Medium" pitchFamily="34" charset="0"/>
              </a:endParaRPr>
            </a:p>
            <a:p>
              <a:pPr>
                <a:lnSpc>
                  <a:spcPct val="125000"/>
                </a:lnSpc>
              </a:pPr>
              <a:r>
                <a:rPr lang="en-US" sz="2400" dirty="0" smtClean="0">
                  <a:solidFill>
                    <a:srgbClr val="002060"/>
                  </a:solidFill>
                  <a:latin typeface="Franklin Gothic Medium" pitchFamily="34" charset="0"/>
                </a:rPr>
                <a:t>Scientists use graphs to show relationships and help answer their scientific questions. </a:t>
              </a:r>
            </a:p>
            <a:p>
              <a:endParaRPr lang="en-US" dirty="0"/>
            </a:p>
          </p:txBody>
        </p:sp>
      </p:grpSp>
      <p:sp>
        <p:nvSpPr>
          <p:cNvPr id="5" name="Right Arrow 4"/>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4292836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0"/>
            <a:ext cx="7162800" cy="6705601"/>
            <a:chOff x="533398" y="1371599"/>
            <a:chExt cx="6629400" cy="21680294"/>
          </a:xfrm>
        </p:grpSpPr>
        <p:pic>
          <p:nvPicPr>
            <p:cNvPr id="4" name="Picture 12" descr="balloonsmall"/>
            <p:cNvPicPr>
              <a:picLocks noChangeAspect="1" noChangeArrowheads="1"/>
            </p:cNvPicPr>
            <p:nvPr/>
          </p:nvPicPr>
          <p:blipFill>
            <a:blip r:embed="rId2" cstate="print"/>
            <a:srcRect/>
            <a:stretch>
              <a:fillRect/>
            </a:stretch>
          </p:blipFill>
          <p:spPr bwMode="auto">
            <a:xfrm rot="5400000" flipH="1">
              <a:off x="-6992049" y="8897046"/>
              <a:ext cx="21680294" cy="6629400"/>
            </a:xfrm>
            <a:prstGeom prst="rect">
              <a:avLst/>
            </a:prstGeom>
            <a:noFill/>
            <a:ln w="9525">
              <a:noFill/>
              <a:miter lim="800000"/>
              <a:headEnd/>
              <a:tailEnd/>
            </a:ln>
          </p:spPr>
        </p:pic>
        <p:sp>
          <p:nvSpPr>
            <p:cNvPr id="5" name="TextBox 4"/>
            <p:cNvSpPr txBox="1"/>
            <p:nvPr/>
          </p:nvSpPr>
          <p:spPr>
            <a:xfrm>
              <a:off x="744975" y="2743989"/>
              <a:ext cx="5799924" cy="18583332"/>
            </a:xfrm>
            <a:prstGeom prst="rect">
              <a:avLst/>
            </a:prstGeom>
            <a:noFill/>
          </p:spPr>
          <p:txBody>
            <a:bodyPr wrap="square" rtlCol="0">
              <a:spAutoFit/>
            </a:bodyPr>
            <a:lstStyle/>
            <a:p>
              <a:pPr algn="ctr"/>
              <a:r>
                <a:rPr lang="en-US" sz="2100" dirty="0" smtClean="0">
                  <a:solidFill>
                    <a:srgbClr val="002060"/>
                  </a:solidFill>
                  <a:latin typeface="Franklin Gothic Medium" pitchFamily="34" charset="0"/>
                </a:rPr>
                <a:t>Let’s review!</a:t>
              </a:r>
            </a:p>
            <a:p>
              <a:endParaRPr lang="en-US" sz="2100" dirty="0" smtClean="0">
                <a:solidFill>
                  <a:srgbClr val="002060"/>
                </a:solidFill>
                <a:latin typeface="Franklin Gothic Medium" pitchFamily="34" charset="0"/>
              </a:endParaRPr>
            </a:p>
            <a:p>
              <a:r>
                <a:rPr lang="en-US" sz="2100" dirty="0" smtClean="0">
                  <a:solidFill>
                    <a:srgbClr val="002060"/>
                  </a:solidFill>
                  <a:latin typeface="Franklin Gothic Medium" pitchFamily="34" charset="0"/>
                </a:rPr>
                <a:t>What kind of graph would you create if you wanted to show:</a:t>
              </a:r>
            </a:p>
            <a:p>
              <a:endParaRPr lang="en-US" sz="2100" dirty="0" smtClean="0">
                <a:solidFill>
                  <a:srgbClr val="002060"/>
                </a:solidFill>
                <a:latin typeface="Franklin Gothic Medium" pitchFamily="34" charset="0"/>
              </a:endParaRPr>
            </a:p>
            <a:p>
              <a:pPr marL="342900" indent="-342900">
                <a:lnSpc>
                  <a:spcPct val="125000"/>
                </a:lnSpc>
                <a:buAutoNum type="arabicPeriod"/>
              </a:pPr>
              <a:r>
                <a:rPr lang="en-US" sz="2100" dirty="0" smtClean="0">
                  <a:solidFill>
                    <a:srgbClr val="002060"/>
                  </a:solidFill>
                  <a:latin typeface="Franklin Gothic Medium" pitchFamily="34" charset="0"/>
                </a:rPr>
                <a:t>Number of boys vs. girls in your class</a:t>
              </a:r>
            </a:p>
            <a:p>
              <a:pPr marL="342900" indent="-342900">
                <a:lnSpc>
                  <a:spcPct val="125000"/>
                </a:lnSpc>
                <a:buAutoNum type="arabicPeriod"/>
              </a:pPr>
              <a:r>
                <a:rPr lang="en-US" sz="2100" dirty="0" smtClean="0">
                  <a:solidFill>
                    <a:srgbClr val="002060"/>
                  </a:solidFill>
                  <a:latin typeface="Franklin Gothic Medium" pitchFamily="34" charset="0"/>
                </a:rPr>
                <a:t>How the number of baby birds in your backyard changes from April to June</a:t>
              </a:r>
            </a:p>
            <a:p>
              <a:pPr marL="342900" indent="-342900">
                <a:lnSpc>
                  <a:spcPct val="125000"/>
                </a:lnSpc>
                <a:buAutoNum type="arabicPeriod"/>
              </a:pPr>
              <a:r>
                <a:rPr lang="en-US" sz="2100" dirty="0" smtClean="0">
                  <a:solidFill>
                    <a:srgbClr val="002060"/>
                  </a:solidFill>
                  <a:latin typeface="Franklin Gothic Medium" pitchFamily="34" charset="0"/>
                </a:rPr>
                <a:t>The relationship between height and weight of the people in your family</a:t>
              </a:r>
            </a:p>
            <a:p>
              <a:pPr marL="342900" indent="-342900">
                <a:lnSpc>
                  <a:spcPct val="125000"/>
                </a:lnSpc>
                <a:buAutoNum type="arabicPeriod"/>
              </a:pPr>
              <a:r>
                <a:rPr lang="en-US" sz="2100" dirty="0" smtClean="0">
                  <a:solidFill>
                    <a:srgbClr val="002060"/>
                  </a:solidFill>
                  <a:latin typeface="Franklin Gothic Medium" pitchFamily="34" charset="0"/>
                </a:rPr>
                <a:t>The favorite subjects of students in your grade vs. your class</a:t>
              </a:r>
            </a:p>
            <a:p>
              <a:pPr marL="342900" indent="-342900">
                <a:lnSpc>
                  <a:spcPct val="125000"/>
                </a:lnSpc>
                <a:buAutoNum type="arabicPeriod"/>
              </a:pPr>
              <a:r>
                <a:rPr lang="en-US" sz="2100" dirty="0" smtClean="0">
                  <a:solidFill>
                    <a:srgbClr val="002060"/>
                  </a:solidFill>
                  <a:latin typeface="Franklin Gothic Medium" pitchFamily="34" charset="0"/>
                </a:rPr>
                <a:t>The population of the entire world by continent </a:t>
              </a:r>
            </a:p>
            <a:p>
              <a:pPr marL="342900" indent="-342900">
                <a:lnSpc>
                  <a:spcPct val="125000"/>
                </a:lnSpc>
                <a:buAutoNum type="arabicPeriod"/>
              </a:pPr>
              <a:r>
                <a:rPr lang="en-US" sz="2100" dirty="0" smtClean="0">
                  <a:solidFill>
                    <a:srgbClr val="002060"/>
                  </a:solidFill>
                  <a:latin typeface="Franklin Gothic Medium" pitchFamily="34" charset="0"/>
                </a:rPr>
                <a:t>How much you have grown from last year to this year</a:t>
              </a:r>
              <a:endParaRPr lang="en-US" sz="2100" dirty="0"/>
            </a:p>
          </p:txBody>
        </p:sp>
      </p:grpSp>
      <p:grpSp>
        <p:nvGrpSpPr>
          <p:cNvPr id="6" name="Group 5"/>
          <p:cNvGrpSpPr/>
          <p:nvPr/>
        </p:nvGrpSpPr>
        <p:grpSpPr>
          <a:xfrm>
            <a:off x="7097366" y="5137666"/>
            <a:ext cx="1728916" cy="805934"/>
            <a:chOff x="190499" y="5975866"/>
            <a:chExt cx="2781300" cy="838200"/>
          </a:xfrm>
        </p:grpSpPr>
        <p:sp>
          <p:nvSpPr>
            <p:cNvPr id="7" name="Rounded Rectangle 6">
              <a:hlinkClick r:id="rId3" action="ppaction://hlinksldjump"/>
            </p:cNvPr>
            <p:cNvSpPr/>
            <p:nvPr/>
          </p:nvSpPr>
          <p:spPr>
            <a:xfrm>
              <a:off x="228599" y="5975866"/>
              <a:ext cx="2743199" cy="838200"/>
            </a:xfrm>
            <a:prstGeom prst="roundRect">
              <a:avLst/>
            </a:prstGeom>
            <a:solidFill>
              <a:srgbClr val="FF33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90499" y="6025634"/>
              <a:ext cx="2781300" cy="646331"/>
            </a:xfrm>
            <a:prstGeom prst="rect">
              <a:avLst/>
            </a:prstGeom>
            <a:noFill/>
          </p:spPr>
          <p:txBody>
            <a:bodyPr wrap="square" rtlCol="0">
              <a:spAutoFit/>
            </a:bodyPr>
            <a:lstStyle/>
            <a:p>
              <a:pPr algn="ctr"/>
              <a:r>
                <a:rPr lang="en-US" dirty="0" smtClean="0">
                  <a:solidFill>
                    <a:schemeClr val="bg1"/>
                  </a:solidFill>
                  <a:latin typeface="Franklin Gothic Medium" pitchFamily="34" charset="0"/>
                </a:rPr>
                <a:t>Click here for the answers</a:t>
              </a:r>
              <a:endParaRPr lang="en-US" dirty="0">
                <a:solidFill>
                  <a:schemeClr val="bg1"/>
                </a:solidFill>
                <a:latin typeface="Franklin Gothic Medium"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0"/>
            <a:ext cx="7162800" cy="6705601"/>
            <a:chOff x="533398" y="1371599"/>
            <a:chExt cx="6629400" cy="21680294"/>
          </a:xfrm>
        </p:grpSpPr>
        <p:pic>
          <p:nvPicPr>
            <p:cNvPr id="4" name="Picture 12" descr="balloonsmall"/>
            <p:cNvPicPr>
              <a:picLocks noChangeAspect="1" noChangeArrowheads="1"/>
            </p:cNvPicPr>
            <p:nvPr/>
          </p:nvPicPr>
          <p:blipFill>
            <a:blip r:embed="rId2" cstate="print"/>
            <a:srcRect/>
            <a:stretch>
              <a:fillRect/>
            </a:stretch>
          </p:blipFill>
          <p:spPr bwMode="auto">
            <a:xfrm rot="5400000" flipH="1">
              <a:off x="-6992049" y="8897046"/>
              <a:ext cx="21680294" cy="6629400"/>
            </a:xfrm>
            <a:prstGeom prst="rect">
              <a:avLst/>
            </a:prstGeom>
            <a:noFill/>
            <a:ln w="9525">
              <a:noFill/>
              <a:miter lim="800000"/>
              <a:headEnd/>
              <a:tailEnd/>
            </a:ln>
          </p:spPr>
        </p:pic>
        <p:sp>
          <p:nvSpPr>
            <p:cNvPr id="5" name="TextBox 4"/>
            <p:cNvSpPr txBox="1"/>
            <p:nvPr/>
          </p:nvSpPr>
          <p:spPr>
            <a:xfrm>
              <a:off x="744975" y="2498440"/>
              <a:ext cx="5799924" cy="20349622"/>
            </a:xfrm>
            <a:prstGeom prst="rect">
              <a:avLst/>
            </a:prstGeom>
            <a:noFill/>
          </p:spPr>
          <p:txBody>
            <a:bodyPr wrap="square" rtlCol="0">
              <a:spAutoFit/>
            </a:bodyPr>
            <a:lstStyle/>
            <a:p>
              <a:pPr algn="ctr"/>
              <a:r>
                <a:rPr lang="en-US" sz="2400" dirty="0" smtClean="0">
                  <a:solidFill>
                    <a:srgbClr val="002060"/>
                  </a:solidFill>
                  <a:latin typeface="Franklin Gothic Medium" pitchFamily="34" charset="0"/>
                </a:rPr>
                <a:t>Answers</a:t>
              </a:r>
            </a:p>
            <a:p>
              <a:endParaRPr lang="en-US" sz="700" dirty="0" smtClean="0">
                <a:solidFill>
                  <a:srgbClr val="002060"/>
                </a:solidFill>
                <a:latin typeface="Franklin Gothic Medium" pitchFamily="34" charset="0"/>
              </a:endParaRPr>
            </a:p>
            <a:p>
              <a:pPr marL="342900" indent="-342900">
                <a:lnSpc>
                  <a:spcPct val="150000"/>
                </a:lnSpc>
                <a:buAutoNum type="arabicPeriod"/>
              </a:pPr>
              <a:r>
                <a:rPr lang="en-US" sz="2000" dirty="0" smtClean="0">
                  <a:solidFill>
                    <a:srgbClr val="002060"/>
                  </a:solidFill>
                  <a:latin typeface="Franklin Gothic Medium" pitchFamily="34" charset="0"/>
                </a:rPr>
                <a:t>Number of boys vs. girls in your class</a:t>
              </a:r>
              <a:r>
                <a:rPr lang="en-US" sz="2100" dirty="0" smtClean="0">
                  <a:solidFill>
                    <a:srgbClr val="002060"/>
                  </a:solidFill>
                  <a:latin typeface="Franklin Gothic Medium" pitchFamily="34" charset="0"/>
                </a:rPr>
                <a:t>: </a:t>
              </a:r>
              <a:r>
                <a:rPr lang="en-US" sz="2100" b="1" dirty="0" smtClean="0">
                  <a:solidFill>
                    <a:srgbClr val="002060"/>
                  </a:solidFill>
                  <a:latin typeface="Franklin Gothic Medium" pitchFamily="34" charset="0"/>
                </a:rPr>
                <a:t>Pie graph or bar chart</a:t>
              </a:r>
            </a:p>
            <a:p>
              <a:pPr marL="342900" indent="-342900">
                <a:lnSpc>
                  <a:spcPct val="150000"/>
                </a:lnSpc>
                <a:buAutoNum type="arabicPeriod"/>
              </a:pPr>
              <a:r>
                <a:rPr lang="en-US" sz="2000" dirty="0" smtClean="0">
                  <a:solidFill>
                    <a:srgbClr val="002060"/>
                  </a:solidFill>
                  <a:latin typeface="Franklin Gothic Medium" pitchFamily="34" charset="0"/>
                </a:rPr>
                <a:t>How the number of baby birds in your backyard changes from April to June</a:t>
              </a:r>
              <a:r>
                <a:rPr lang="en-US" sz="2100" dirty="0" smtClean="0">
                  <a:solidFill>
                    <a:srgbClr val="002060"/>
                  </a:solidFill>
                  <a:latin typeface="Franklin Gothic Medium" pitchFamily="34" charset="0"/>
                </a:rPr>
                <a:t>: </a:t>
              </a:r>
              <a:r>
                <a:rPr lang="en-US" sz="2100" b="1" dirty="0" smtClean="0">
                  <a:solidFill>
                    <a:srgbClr val="002060"/>
                  </a:solidFill>
                  <a:latin typeface="Franklin Gothic Medium" pitchFamily="34" charset="0"/>
                </a:rPr>
                <a:t>line graph</a:t>
              </a:r>
            </a:p>
            <a:p>
              <a:pPr marL="342900" indent="-342900">
                <a:lnSpc>
                  <a:spcPct val="150000"/>
                </a:lnSpc>
                <a:buAutoNum type="arabicPeriod"/>
              </a:pPr>
              <a:r>
                <a:rPr lang="en-US" sz="2000" dirty="0" smtClean="0">
                  <a:solidFill>
                    <a:srgbClr val="002060"/>
                  </a:solidFill>
                  <a:latin typeface="Franklin Gothic Medium" pitchFamily="34" charset="0"/>
                </a:rPr>
                <a:t>The relationship between height and weight of the people in your family</a:t>
              </a:r>
              <a:r>
                <a:rPr lang="en-US" sz="2100" dirty="0" smtClean="0">
                  <a:solidFill>
                    <a:srgbClr val="002060"/>
                  </a:solidFill>
                  <a:latin typeface="Franklin Gothic Medium" pitchFamily="34" charset="0"/>
                </a:rPr>
                <a:t>: </a:t>
              </a:r>
              <a:r>
                <a:rPr lang="en-US" sz="2100" b="1" dirty="0" smtClean="0">
                  <a:solidFill>
                    <a:srgbClr val="002060"/>
                  </a:solidFill>
                  <a:latin typeface="Franklin Gothic Medium" pitchFamily="34" charset="0"/>
                </a:rPr>
                <a:t>scatter plot</a:t>
              </a:r>
            </a:p>
            <a:p>
              <a:pPr marL="342900" indent="-342900">
                <a:lnSpc>
                  <a:spcPct val="150000"/>
                </a:lnSpc>
                <a:buAutoNum type="arabicPeriod"/>
              </a:pPr>
              <a:r>
                <a:rPr lang="en-US" sz="2000" dirty="0" smtClean="0">
                  <a:solidFill>
                    <a:srgbClr val="002060"/>
                  </a:solidFill>
                  <a:latin typeface="Franklin Gothic Medium" pitchFamily="34" charset="0"/>
                </a:rPr>
                <a:t>The favorite subjects of students in your grade vs. your class</a:t>
              </a:r>
              <a:r>
                <a:rPr lang="en-US" sz="2100" dirty="0" smtClean="0">
                  <a:solidFill>
                    <a:srgbClr val="002060"/>
                  </a:solidFill>
                  <a:latin typeface="Franklin Gothic Medium" pitchFamily="34" charset="0"/>
                </a:rPr>
                <a:t>: </a:t>
              </a:r>
              <a:r>
                <a:rPr lang="en-US" sz="2100" b="1" dirty="0" smtClean="0">
                  <a:solidFill>
                    <a:srgbClr val="002060"/>
                  </a:solidFill>
                  <a:latin typeface="Franklin Gothic Medium" pitchFamily="34" charset="0"/>
                </a:rPr>
                <a:t>bar chart</a:t>
              </a:r>
            </a:p>
            <a:p>
              <a:pPr marL="342900" indent="-342900">
                <a:lnSpc>
                  <a:spcPct val="150000"/>
                </a:lnSpc>
                <a:buAutoNum type="arabicPeriod"/>
              </a:pPr>
              <a:r>
                <a:rPr lang="en-US" sz="2000" dirty="0" smtClean="0">
                  <a:solidFill>
                    <a:srgbClr val="002060"/>
                  </a:solidFill>
                  <a:latin typeface="Franklin Gothic Medium" pitchFamily="34" charset="0"/>
                </a:rPr>
                <a:t>The population of the entire world by continent</a:t>
              </a:r>
              <a:r>
                <a:rPr lang="en-US" sz="2100" dirty="0" smtClean="0">
                  <a:solidFill>
                    <a:srgbClr val="002060"/>
                  </a:solidFill>
                  <a:latin typeface="Franklin Gothic Medium" pitchFamily="34" charset="0"/>
                </a:rPr>
                <a:t>: </a:t>
              </a:r>
              <a:r>
                <a:rPr lang="en-US" sz="2100" b="1" dirty="0" smtClean="0">
                  <a:solidFill>
                    <a:srgbClr val="002060"/>
                  </a:solidFill>
                  <a:latin typeface="Franklin Gothic Medium" pitchFamily="34" charset="0"/>
                </a:rPr>
                <a:t>pie chart</a:t>
              </a:r>
            </a:p>
            <a:p>
              <a:pPr marL="342900" indent="-342900">
                <a:lnSpc>
                  <a:spcPct val="150000"/>
                </a:lnSpc>
                <a:buAutoNum type="arabicPeriod"/>
              </a:pPr>
              <a:r>
                <a:rPr lang="en-US" sz="2000" dirty="0" smtClean="0">
                  <a:solidFill>
                    <a:srgbClr val="002060"/>
                  </a:solidFill>
                  <a:latin typeface="Franklin Gothic Medium" pitchFamily="34" charset="0"/>
                </a:rPr>
                <a:t>How much you have grown from last year to this year</a:t>
              </a:r>
              <a:r>
                <a:rPr lang="en-US" sz="2100" dirty="0" smtClean="0">
                  <a:solidFill>
                    <a:srgbClr val="002060"/>
                  </a:solidFill>
                  <a:latin typeface="Franklin Gothic Medium" pitchFamily="34" charset="0"/>
                </a:rPr>
                <a:t>: </a:t>
              </a:r>
              <a:r>
                <a:rPr lang="en-US" sz="2100" b="1" dirty="0" smtClean="0">
                  <a:solidFill>
                    <a:srgbClr val="002060"/>
                  </a:solidFill>
                  <a:latin typeface="Franklin Gothic Medium" pitchFamily="34" charset="0"/>
                </a:rPr>
                <a:t>line graph</a:t>
              </a:r>
              <a:endParaRPr lang="en-US" sz="2100" b="1" dirty="0"/>
            </a:p>
          </p:txBody>
        </p:sp>
      </p:grpSp>
      <p:sp>
        <p:nvSpPr>
          <p:cNvPr id="6" name="Right Arrow 5"/>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04800" y="838200"/>
            <a:ext cx="7162800" cy="3405464"/>
            <a:chOff x="533398" y="1371599"/>
            <a:chExt cx="6629400" cy="24222928"/>
          </a:xfrm>
        </p:grpSpPr>
        <p:pic>
          <p:nvPicPr>
            <p:cNvPr id="5" name="Picture 12" descr="balloonsmall"/>
            <p:cNvPicPr>
              <a:picLocks noChangeAspect="1" noChangeArrowheads="1"/>
            </p:cNvPicPr>
            <p:nvPr/>
          </p:nvPicPr>
          <p:blipFill>
            <a:blip r:embed="rId2" cstate="print"/>
            <a:srcRect/>
            <a:stretch>
              <a:fillRect/>
            </a:stretch>
          </p:blipFill>
          <p:spPr bwMode="auto">
            <a:xfrm rot="5400000" flipH="1">
              <a:off x="-6992049" y="8897046"/>
              <a:ext cx="21680294" cy="6629400"/>
            </a:xfrm>
            <a:prstGeom prst="rect">
              <a:avLst/>
            </a:prstGeom>
            <a:noFill/>
            <a:ln w="9525">
              <a:noFill/>
              <a:miter lim="800000"/>
              <a:headEnd/>
              <a:tailEnd/>
            </a:ln>
          </p:spPr>
        </p:pic>
        <p:sp>
          <p:nvSpPr>
            <p:cNvPr id="6" name="TextBox 5"/>
            <p:cNvSpPr txBox="1"/>
            <p:nvPr/>
          </p:nvSpPr>
          <p:spPr>
            <a:xfrm>
              <a:off x="744975" y="2498441"/>
              <a:ext cx="5799924" cy="23096086"/>
            </a:xfrm>
            <a:prstGeom prst="rect">
              <a:avLst/>
            </a:prstGeom>
            <a:noFill/>
          </p:spPr>
          <p:txBody>
            <a:bodyPr wrap="square" rtlCol="0">
              <a:spAutoFit/>
            </a:bodyPr>
            <a:lstStyle/>
            <a:p>
              <a:pPr algn="ctr"/>
              <a:r>
                <a:rPr lang="en-US" sz="2400" dirty="0" smtClean="0">
                  <a:solidFill>
                    <a:srgbClr val="002060"/>
                  </a:solidFill>
                  <a:latin typeface="Franklin Gothic Medium" pitchFamily="34" charset="0"/>
                </a:rPr>
                <a:t>Reflection Questions</a:t>
              </a:r>
            </a:p>
            <a:p>
              <a:endParaRPr lang="en-US" sz="2000" dirty="0" smtClean="0">
                <a:solidFill>
                  <a:srgbClr val="002060"/>
                </a:solidFill>
                <a:latin typeface="Franklin Gothic Medium" pitchFamily="34" charset="0"/>
              </a:endParaRPr>
            </a:p>
            <a:p>
              <a:r>
                <a:rPr lang="en-US" sz="2000" dirty="0" smtClean="0">
                  <a:solidFill>
                    <a:srgbClr val="002060"/>
                  </a:solidFill>
                  <a:latin typeface="Franklin Gothic Medium" pitchFamily="34" charset="0"/>
                </a:rPr>
                <a:t>Are graphs useful? Why or why not?</a:t>
              </a:r>
            </a:p>
            <a:p>
              <a:endParaRPr lang="en-US" sz="2000" dirty="0" smtClean="0">
                <a:solidFill>
                  <a:srgbClr val="002060"/>
                </a:solidFill>
                <a:latin typeface="Franklin Gothic Medium" pitchFamily="34" charset="0"/>
              </a:endParaRPr>
            </a:p>
            <a:p>
              <a:r>
                <a:rPr lang="en-US" sz="2000" dirty="0" smtClean="0">
                  <a:solidFill>
                    <a:srgbClr val="002060"/>
                  </a:solidFill>
                  <a:latin typeface="Franklin Gothic Medium" pitchFamily="34" charset="0"/>
                </a:rPr>
                <a:t>What do you like about graphing? What do you dislike?</a:t>
              </a:r>
            </a:p>
            <a:p>
              <a:endParaRPr lang="en-US" sz="2000" dirty="0" smtClean="0">
                <a:solidFill>
                  <a:srgbClr val="002060"/>
                </a:solidFill>
                <a:latin typeface="Franklin Gothic Medium" pitchFamily="34" charset="0"/>
              </a:endParaRPr>
            </a:p>
            <a:p>
              <a:r>
                <a:rPr lang="en-US" sz="2000" dirty="0" smtClean="0">
                  <a:solidFill>
                    <a:srgbClr val="002060"/>
                  </a:solidFill>
                  <a:latin typeface="Franklin Gothic Medium" pitchFamily="34" charset="0"/>
                </a:rPr>
                <a:t>Why do scientists use graphs? Why would you use graphs?</a:t>
              </a:r>
            </a:p>
            <a:p>
              <a:endParaRPr lang="en-US" sz="2000" dirty="0" smtClean="0">
                <a:solidFill>
                  <a:srgbClr val="002060"/>
                </a:solidFill>
                <a:latin typeface="Franklin Gothic Medium" pitchFamily="34" charset="0"/>
              </a:endParaRPr>
            </a:p>
            <a:p>
              <a:pPr algn="ctr"/>
              <a:endParaRPr lang="en-US" sz="2100" b="1" dirty="0"/>
            </a:p>
          </p:txBody>
        </p:sp>
      </p:grpSp>
      <p:sp>
        <p:nvSpPr>
          <p:cNvPr id="7" name="Right Arrow 6"/>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1913911"/>
            <a:ext cx="7772400" cy="713568"/>
          </a:xfrm>
          <a:effectLst>
            <a:outerShdw dist="17961" dir="2700000" algn="ctr" rotWithShape="0">
              <a:srgbClr val="3B4F21"/>
            </a:outerShdw>
          </a:effectLst>
        </p:spPr>
        <p:txBody>
          <a:bodyPr/>
          <a:lstStyle/>
          <a:p>
            <a:pPr eaLnBrk="1" hangingPunct="1">
              <a:defRPr/>
            </a:pPr>
            <a:r>
              <a:rPr lang="en-US" spc="300" dirty="0" smtClean="0">
                <a:solidFill>
                  <a:srgbClr val="A6C476"/>
                </a:solidFill>
                <a:latin typeface="Trebuchet MS" pitchFamily="34" charset="0"/>
              </a:rPr>
              <a:t>Grasping Graphing</a:t>
            </a:r>
          </a:p>
        </p:txBody>
      </p:sp>
      <p:sp>
        <p:nvSpPr>
          <p:cNvPr id="75779" name="Rectangle 3"/>
          <p:cNvSpPr>
            <a:spLocks noGrp="1" noChangeArrowheads="1"/>
          </p:cNvSpPr>
          <p:nvPr>
            <p:ph type="subTitle" idx="1"/>
          </p:nvPr>
        </p:nvSpPr>
        <p:spPr>
          <a:xfrm>
            <a:off x="1828800" y="2656146"/>
            <a:ext cx="5486400" cy="1171315"/>
          </a:xfrm>
          <a:effectLst>
            <a:outerShdw dist="17961" dir="2700000" algn="ctr" rotWithShape="0">
              <a:srgbClr val="3B4F21"/>
            </a:outerShdw>
          </a:effectLst>
        </p:spPr>
        <p:txBody>
          <a:bodyPr/>
          <a:lstStyle/>
          <a:p>
            <a:pPr eaLnBrk="1" hangingPunct="1">
              <a:defRPr/>
            </a:pPr>
            <a:r>
              <a:rPr lang="en-US" sz="2800" b="1" dirty="0" smtClean="0">
                <a:solidFill>
                  <a:srgbClr val="779941"/>
                </a:solidFill>
                <a:latin typeface="Trebuchet MS" pitchFamily="34" charset="0"/>
              </a:rPr>
              <a:t>Understanding </a:t>
            </a:r>
          </a:p>
          <a:p>
            <a:pPr eaLnBrk="1" hangingPunct="1">
              <a:spcBef>
                <a:spcPct val="0"/>
              </a:spcBef>
              <a:defRPr/>
            </a:pPr>
            <a:r>
              <a:rPr lang="en-US" sz="2800" b="1" dirty="0" smtClean="0">
                <a:solidFill>
                  <a:srgbClr val="779941"/>
                </a:solidFill>
                <a:latin typeface="Trebuchet MS" pitchFamily="34" charset="0"/>
              </a:rPr>
              <a:t>and Presenting Data</a:t>
            </a:r>
          </a:p>
        </p:txBody>
      </p:sp>
      <p:sp>
        <p:nvSpPr>
          <p:cNvPr id="75781" name="Rectangle 5"/>
          <p:cNvSpPr>
            <a:spLocks noChangeArrowheads="1"/>
          </p:cNvSpPr>
          <p:nvPr/>
        </p:nvSpPr>
        <p:spPr bwMode="auto">
          <a:xfrm>
            <a:off x="0" y="5791200"/>
            <a:ext cx="9144000" cy="381000"/>
          </a:xfrm>
          <a:prstGeom prst="rect">
            <a:avLst/>
          </a:prstGeom>
          <a:noFill/>
          <a:ln w="9525">
            <a:noFill/>
            <a:miter lim="800000"/>
            <a:headEnd/>
            <a:tailEnd/>
          </a:ln>
          <a:effectLst>
            <a:outerShdw dist="17961" dir="2700000" algn="ctr" rotWithShape="0">
              <a:srgbClr val="14292A"/>
            </a:outerShdw>
          </a:effectLst>
        </p:spPr>
        <p:txBody>
          <a:bodyPr/>
          <a:lstStyle/>
          <a:p>
            <a:pPr algn="ctr">
              <a:defRPr/>
            </a:pPr>
            <a:r>
              <a:rPr kumimoji="1" lang="en-US" sz="2400" b="1">
                <a:solidFill>
                  <a:srgbClr val="5C7532"/>
                </a:solidFill>
                <a:latin typeface="Trebuchet MS" pitchFamily="34" charset="0"/>
              </a:rPr>
              <a:t> - </a:t>
            </a:r>
            <a:r>
              <a:rPr kumimoji="1" lang="en-US" sz="2400" b="1">
                <a:solidFill>
                  <a:srgbClr val="415323"/>
                </a:solidFill>
                <a:latin typeface="Trebuchet MS" pitchFamily="34" charset="0"/>
              </a:rPr>
              <a:t>end of course</a:t>
            </a:r>
            <a:r>
              <a:rPr kumimoji="1" lang="en-US" sz="2400" b="1">
                <a:solidFill>
                  <a:srgbClr val="5C7532"/>
                </a:solidFill>
                <a:latin typeface="Trebuchet MS" pitchFamily="34" charset="0"/>
              </a:rPr>
              <a:t> -</a:t>
            </a:r>
          </a:p>
        </p:txBody>
      </p:sp>
      <p:sp>
        <p:nvSpPr>
          <p:cNvPr id="75782" name="Text Box 6"/>
          <p:cNvSpPr txBox="1">
            <a:spLocks noChangeArrowheads="1"/>
          </p:cNvSpPr>
          <p:nvPr/>
        </p:nvSpPr>
        <p:spPr bwMode="auto">
          <a:xfrm>
            <a:off x="1600200" y="4075634"/>
            <a:ext cx="6400800" cy="535531"/>
          </a:xfrm>
          <a:prstGeom prst="rect">
            <a:avLst/>
          </a:prstGeom>
          <a:noFill/>
          <a:ln w="12700" cap="sq">
            <a:noFill/>
            <a:miter lim="800000"/>
            <a:headEnd type="none" w="sm" len="sm"/>
            <a:tailEnd type="none" w="sm" len="sm"/>
          </a:ln>
          <a:effectLst>
            <a:outerShdw dist="12700" algn="ctr" rotWithShape="0">
              <a:srgbClr val="FC7624"/>
            </a:outerShdw>
          </a:effectLst>
        </p:spPr>
        <p:txBody>
          <a:bodyPr wrap="square">
            <a:spAutoFit/>
          </a:bodyPr>
          <a:lstStyle/>
          <a:p>
            <a:pPr>
              <a:lnSpc>
                <a:spcPct val="90000"/>
              </a:lnSpc>
              <a:defRPr/>
            </a:pPr>
            <a:r>
              <a:rPr lang="en-US" sz="3200" b="1" i="1" dirty="0">
                <a:solidFill>
                  <a:srgbClr val="FF9933"/>
                </a:solidFill>
                <a:latin typeface="Franklin Gothic Medium" pitchFamily="34" charset="0"/>
              </a:rPr>
              <a:t>Thank </a:t>
            </a:r>
            <a:r>
              <a:rPr lang="en-US" sz="3200" b="1" i="1" dirty="0" smtClean="0">
                <a:solidFill>
                  <a:srgbClr val="FF9933"/>
                </a:solidFill>
                <a:latin typeface="Franklin Gothic Medium" pitchFamily="34" charset="0"/>
              </a:rPr>
              <a:t>you for your participation</a:t>
            </a:r>
            <a:r>
              <a:rPr lang="en-US" sz="3200" b="1" i="1" dirty="0">
                <a:solidFill>
                  <a:srgbClr val="FF9933"/>
                </a:solidFill>
                <a:latin typeface="Franklin Gothic Medium" pitchFamily="34" charset="0"/>
              </a:rPr>
              <a:t>!</a:t>
            </a:r>
            <a:endParaRPr lang="en-US" sz="2800" b="1" i="1" dirty="0">
              <a:solidFill>
                <a:srgbClr val="FF9933"/>
              </a:solidFill>
              <a:latin typeface="Franklin Gothic Medium" pitchFamily="34" charset="0"/>
            </a:endParaRPr>
          </a:p>
        </p:txBody>
      </p:sp>
      <p:sp>
        <p:nvSpPr>
          <p:cNvPr id="6" name="Rectangle 5"/>
          <p:cNvSpPr/>
          <p:nvPr/>
        </p:nvSpPr>
        <p:spPr>
          <a:xfrm>
            <a:off x="0" y="-1"/>
            <a:ext cx="9144000" cy="474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803" y="6553200"/>
            <a:ext cx="91440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509527"/>
            <a:ext cx="4572000" cy="671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p:cNvGrpSpPr/>
          <p:nvPr/>
        </p:nvGrpSpPr>
        <p:grpSpPr>
          <a:xfrm>
            <a:off x="1371600" y="533400"/>
            <a:ext cx="5105400" cy="2438400"/>
            <a:chOff x="1371600" y="533400"/>
            <a:chExt cx="5105400" cy="2438400"/>
          </a:xfrm>
        </p:grpSpPr>
        <p:sp>
          <p:nvSpPr>
            <p:cNvPr id="146436" name="AutoShape 4"/>
            <p:cNvSpPr>
              <a:spLocks noChangeArrowheads="1"/>
            </p:cNvSpPr>
            <p:nvPr/>
          </p:nvSpPr>
          <p:spPr bwMode="auto">
            <a:xfrm>
              <a:off x="1371600" y="533400"/>
              <a:ext cx="5029200" cy="2438400"/>
            </a:xfrm>
            <a:prstGeom prst="wedgeRoundRectCallout">
              <a:avLst>
                <a:gd name="adj1" fmla="val 56315"/>
                <a:gd name="adj2" fmla="val 10833"/>
                <a:gd name="adj3" fmla="val 16667"/>
              </a:avLst>
            </a:prstGeom>
            <a:solidFill>
              <a:srgbClr val="FFFED5">
                <a:alpha val="79999"/>
              </a:srgbClr>
            </a:solidFill>
            <a:ln w="22225">
              <a:noFill/>
              <a:miter lim="800000"/>
              <a:headEnd/>
              <a:tailEnd/>
            </a:ln>
            <a:effectLst>
              <a:prstShdw prst="shdw17" dist="17961" dir="2700000">
                <a:srgbClr val="E9C255"/>
              </a:prstShdw>
            </a:effectLst>
          </p:spPr>
          <p:txBody>
            <a:bodyPr/>
            <a:lstStyle/>
            <a:p>
              <a:endParaRPr lang="en-US" dirty="0">
                <a:solidFill>
                  <a:srgbClr val="000000"/>
                </a:solidFill>
              </a:endParaRPr>
            </a:p>
          </p:txBody>
        </p:sp>
        <p:sp>
          <p:nvSpPr>
            <p:cNvPr id="146437" name="Rectangle 5"/>
            <p:cNvSpPr>
              <a:spLocks noChangeArrowheads="1"/>
            </p:cNvSpPr>
            <p:nvPr/>
          </p:nvSpPr>
          <p:spPr bwMode="auto">
            <a:xfrm>
              <a:off x="1524000" y="533400"/>
              <a:ext cx="4953000" cy="1981200"/>
            </a:xfrm>
            <a:prstGeom prst="rect">
              <a:avLst/>
            </a:prstGeom>
            <a:noFill/>
            <a:ln w="9525">
              <a:noFill/>
              <a:miter lim="800000"/>
              <a:headEnd/>
              <a:tailEnd/>
            </a:ln>
          </p:spPr>
          <p:txBody>
            <a:bodyPr/>
            <a:lstStyle/>
            <a:p>
              <a:pPr>
                <a:lnSpc>
                  <a:spcPct val="125000"/>
                </a:lnSpc>
              </a:pPr>
              <a:r>
                <a:rPr lang="en-US" sz="2400" i="1" dirty="0">
                  <a:solidFill>
                    <a:schemeClr val="accent2">
                      <a:lumMod val="75000"/>
                    </a:schemeClr>
                  </a:solidFill>
                  <a:latin typeface="Franklin Gothic Medium" pitchFamily="34" charset="0"/>
                </a:rPr>
                <a:t>Ok, Ralph, I can help you grasp graphing </a:t>
              </a:r>
              <a:r>
                <a:rPr lang="en-US" sz="2400" i="1" dirty="0" smtClean="0">
                  <a:solidFill>
                    <a:schemeClr val="accent2">
                      <a:lumMod val="75000"/>
                    </a:schemeClr>
                  </a:solidFill>
                  <a:latin typeface="Franklin Gothic Medium" pitchFamily="34" charset="0"/>
                </a:rPr>
                <a:t>basics. Then you </a:t>
              </a:r>
              <a:r>
                <a:rPr lang="en-US" sz="2400" i="1" dirty="0">
                  <a:solidFill>
                    <a:schemeClr val="accent2">
                      <a:lumMod val="75000"/>
                    </a:schemeClr>
                  </a:solidFill>
                  <a:latin typeface="Franklin Gothic Medium" pitchFamily="34" charset="0"/>
                </a:rPr>
                <a:t>can help me </a:t>
              </a:r>
              <a:r>
                <a:rPr lang="en-US" sz="2400" i="1" dirty="0" smtClean="0">
                  <a:solidFill>
                    <a:schemeClr val="accent2">
                      <a:lumMod val="75000"/>
                    </a:schemeClr>
                  </a:solidFill>
                  <a:latin typeface="Franklin Gothic Medium" pitchFamily="34" charset="0"/>
                </a:rPr>
                <a:t>show these students how to choose the type of graph that best suits your data and your purpose!</a:t>
              </a:r>
              <a:endParaRPr lang="en-US" sz="2400" i="1" dirty="0">
                <a:solidFill>
                  <a:schemeClr val="accent2">
                    <a:lumMod val="75000"/>
                  </a:schemeClr>
                </a:solidFill>
                <a:latin typeface="Franklin Gothic Medium" pitchFamily="34" charset="0"/>
              </a:endParaRPr>
            </a:p>
          </p:txBody>
        </p:sp>
      </p:grpSp>
      <p:grpSp>
        <p:nvGrpSpPr>
          <p:cNvPr id="2" name="Group 7"/>
          <p:cNvGrpSpPr>
            <a:grpSpLocks/>
          </p:cNvGrpSpPr>
          <p:nvPr/>
        </p:nvGrpSpPr>
        <p:grpSpPr bwMode="auto">
          <a:xfrm>
            <a:off x="-1828800" y="2438400"/>
            <a:ext cx="8389938" cy="4637087"/>
            <a:chOff x="-2465" y="816"/>
            <a:chExt cx="5285" cy="2921"/>
          </a:xfrm>
        </p:grpSpPr>
        <p:pic>
          <p:nvPicPr>
            <p:cNvPr id="146441" name="Picture 8" descr="Ralp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8" y="816"/>
              <a:ext cx="4068" cy="2921"/>
            </a:xfrm>
            <a:prstGeom prst="rect">
              <a:avLst/>
            </a:prstGeom>
            <a:noFill/>
            <a:ln w="9525">
              <a:noFill/>
              <a:miter lim="800000"/>
              <a:headEnd/>
              <a:tailEnd/>
            </a:ln>
          </p:spPr>
        </p:pic>
        <p:grpSp>
          <p:nvGrpSpPr>
            <p:cNvPr id="3" name="Group 9"/>
            <p:cNvGrpSpPr>
              <a:grpSpLocks/>
            </p:cNvGrpSpPr>
            <p:nvPr/>
          </p:nvGrpSpPr>
          <p:grpSpPr bwMode="auto">
            <a:xfrm>
              <a:off x="-2465" y="1041"/>
              <a:ext cx="2684" cy="2032"/>
              <a:chOff x="-2465" y="1041"/>
              <a:chExt cx="2684" cy="2032"/>
            </a:xfrm>
          </p:grpSpPr>
          <p:grpSp>
            <p:nvGrpSpPr>
              <p:cNvPr id="4" name="Group 10"/>
              <p:cNvGrpSpPr>
                <a:grpSpLocks/>
              </p:cNvGrpSpPr>
              <p:nvPr/>
            </p:nvGrpSpPr>
            <p:grpSpPr bwMode="auto">
              <a:xfrm>
                <a:off x="-2465" y="1476"/>
                <a:ext cx="2684" cy="1386"/>
                <a:chOff x="-2465" y="1476"/>
                <a:chExt cx="2684" cy="1386"/>
              </a:xfrm>
            </p:grpSpPr>
            <p:grpSp>
              <p:nvGrpSpPr>
                <p:cNvPr id="5" name="Group 11"/>
                <p:cNvGrpSpPr>
                  <a:grpSpLocks/>
                </p:cNvGrpSpPr>
                <p:nvPr/>
              </p:nvGrpSpPr>
              <p:grpSpPr bwMode="auto">
                <a:xfrm rot="-1522787">
                  <a:off x="-2465" y="1723"/>
                  <a:ext cx="2528" cy="648"/>
                  <a:chOff x="464" y="3392"/>
                  <a:chExt cx="2528" cy="648"/>
                </a:xfrm>
              </p:grpSpPr>
              <p:grpSp>
                <p:nvGrpSpPr>
                  <p:cNvPr id="6" name="Group 12"/>
                  <p:cNvGrpSpPr>
                    <a:grpSpLocks/>
                  </p:cNvGrpSpPr>
                  <p:nvPr/>
                </p:nvGrpSpPr>
                <p:grpSpPr bwMode="auto">
                  <a:xfrm>
                    <a:off x="480" y="3408"/>
                    <a:ext cx="2496" cy="624"/>
                    <a:chOff x="480" y="3408"/>
                    <a:chExt cx="2496" cy="624"/>
                  </a:xfrm>
                </p:grpSpPr>
                <p:sp>
                  <p:nvSpPr>
                    <p:cNvPr id="48141" name="Line 13"/>
                    <p:cNvSpPr>
                      <a:spLocks noChangeShapeType="1"/>
                    </p:cNvSpPr>
                    <p:nvPr/>
                  </p:nvSpPr>
                  <p:spPr bwMode="auto">
                    <a:xfrm flipV="1">
                      <a:off x="478" y="3686"/>
                      <a:ext cx="240" cy="28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2" name="Line 14"/>
                    <p:cNvSpPr>
                      <a:spLocks noChangeShapeType="1"/>
                    </p:cNvSpPr>
                    <p:nvPr/>
                  </p:nvSpPr>
                  <p:spPr bwMode="auto">
                    <a:xfrm>
                      <a:off x="717" y="3685"/>
                      <a:ext cx="288" cy="28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3" name="Line 15"/>
                    <p:cNvSpPr>
                      <a:spLocks noChangeShapeType="1"/>
                    </p:cNvSpPr>
                    <p:nvPr/>
                  </p:nvSpPr>
                  <p:spPr bwMode="auto">
                    <a:xfrm flipV="1">
                      <a:off x="1005" y="3398"/>
                      <a:ext cx="288" cy="576"/>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4" name="Line 16"/>
                    <p:cNvSpPr>
                      <a:spLocks noChangeShapeType="1"/>
                    </p:cNvSpPr>
                    <p:nvPr/>
                  </p:nvSpPr>
                  <p:spPr bwMode="auto">
                    <a:xfrm>
                      <a:off x="1295" y="3399"/>
                      <a:ext cx="288" cy="52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5" name="Line 17"/>
                    <p:cNvSpPr>
                      <a:spLocks noChangeShapeType="1"/>
                    </p:cNvSpPr>
                    <p:nvPr/>
                  </p:nvSpPr>
                  <p:spPr bwMode="auto">
                    <a:xfrm flipV="1">
                      <a:off x="1581" y="3544"/>
                      <a:ext cx="240" cy="38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6" name="Line 18"/>
                    <p:cNvSpPr>
                      <a:spLocks noChangeShapeType="1"/>
                    </p:cNvSpPr>
                    <p:nvPr/>
                  </p:nvSpPr>
                  <p:spPr bwMode="auto">
                    <a:xfrm flipV="1">
                      <a:off x="1823" y="3399"/>
                      <a:ext cx="384" cy="14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7" name="Line 19"/>
                    <p:cNvSpPr>
                      <a:spLocks noChangeShapeType="1"/>
                    </p:cNvSpPr>
                    <p:nvPr/>
                  </p:nvSpPr>
                  <p:spPr bwMode="auto">
                    <a:xfrm>
                      <a:off x="2205" y="3400"/>
                      <a:ext cx="144" cy="480"/>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8148" name="Line 20"/>
                    <p:cNvSpPr>
                      <a:spLocks noChangeShapeType="1"/>
                    </p:cNvSpPr>
                    <p:nvPr/>
                  </p:nvSpPr>
                  <p:spPr bwMode="auto">
                    <a:xfrm flipV="1">
                      <a:off x="2350" y="3497"/>
                      <a:ext cx="288" cy="38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146573" name="Line 21"/>
                    <p:cNvSpPr>
                      <a:spLocks noChangeShapeType="1"/>
                    </p:cNvSpPr>
                    <p:nvPr/>
                  </p:nvSpPr>
                  <p:spPr bwMode="auto">
                    <a:xfrm>
                      <a:off x="2640" y="3504"/>
                      <a:ext cx="336" cy="528"/>
                    </a:xfrm>
                    <a:prstGeom prst="line">
                      <a:avLst/>
                    </a:prstGeom>
                    <a:noFill/>
                    <a:ln w="38100">
                      <a:solidFill>
                        <a:srgbClr val="CC2638"/>
                      </a:solidFill>
                      <a:round/>
                      <a:headEnd/>
                      <a:tailEnd/>
                    </a:ln>
                  </p:spPr>
                  <p:txBody>
                    <a:bodyPr/>
                    <a:lstStyle/>
                    <a:p>
                      <a:endParaRPr lang="en-US" dirty="0"/>
                    </a:p>
                  </p:txBody>
                </p:sp>
              </p:grpSp>
              <p:sp>
                <p:nvSpPr>
                  <p:cNvPr id="146555" name="AutoShape 22"/>
                  <p:cNvSpPr>
                    <a:spLocks noChangeArrowheads="1"/>
                  </p:cNvSpPr>
                  <p:nvPr/>
                </p:nvSpPr>
                <p:spPr bwMode="auto">
                  <a:xfrm>
                    <a:off x="696" y="368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56" name="AutoShape 23"/>
                  <p:cNvSpPr>
                    <a:spLocks noChangeArrowheads="1"/>
                  </p:cNvSpPr>
                  <p:nvPr/>
                </p:nvSpPr>
                <p:spPr bwMode="auto">
                  <a:xfrm>
                    <a:off x="1272" y="340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57" name="AutoShape 24"/>
                  <p:cNvSpPr>
                    <a:spLocks noChangeArrowheads="1"/>
                  </p:cNvSpPr>
                  <p:nvPr/>
                </p:nvSpPr>
                <p:spPr bwMode="auto">
                  <a:xfrm>
                    <a:off x="1792" y="3536"/>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58" name="AutoShape 25"/>
                  <p:cNvSpPr>
                    <a:spLocks noChangeArrowheads="1"/>
                  </p:cNvSpPr>
                  <p:nvPr/>
                </p:nvSpPr>
                <p:spPr bwMode="auto">
                  <a:xfrm>
                    <a:off x="2176" y="339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59" name="AutoShape 26"/>
                  <p:cNvSpPr>
                    <a:spLocks noChangeArrowheads="1"/>
                  </p:cNvSpPr>
                  <p:nvPr/>
                </p:nvSpPr>
                <p:spPr bwMode="auto">
                  <a:xfrm>
                    <a:off x="2328" y="3864"/>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60" name="AutoShape 27"/>
                  <p:cNvSpPr>
                    <a:spLocks noChangeArrowheads="1"/>
                  </p:cNvSpPr>
                  <p:nvPr/>
                </p:nvSpPr>
                <p:spPr bwMode="auto">
                  <a:xfrm>
                    <a:off x="2616" y="3496"/>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61" name="AutoShape 28"/>
                  <p:cNvSpPr>
                    <a:spLocks noChangeArrowheads="1"/>
                  </p:cNvSpPr>
                  <p:nvPr/>
                </p:nvSpPr>
                <p:spPr bwMode="auto">
                  <a:xfrm>
                    <a:off x="464" y="396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62" name="AutoShape 29"/>
                  <p:cNvSpPr>
                    <a:spLocks noChangeArrowheads="1"/>
                  </p:cNvSpPr>
                  <p:nvPr/>
                </p:nvSpPr>
                <p:spPr bwMode="auto">
                  <a:xfrm>
                    <a:off x="2944" y="399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63" name="AutoShape 30"/>
                  <p:cNvSpPr>
                    <a:spLocks noChangeArrowheads="1"/>
                  </p:cNvSpPr>
                  <p:nvPr/>
                </p:nvSpPr>
                <p:spPr bwMode="auto">
                  <a:xfrm>
                    <a:off x="984" y="396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6564" name="AutoShape 31"/>
                  <p:cNvSpPr>
                    <a:spLocks noChangeArrowheads="1"/>
                  </p:cNvSpPr>
                  <p:nvPr/>
                </p:nvSpPr>
                <p:spPr bwMode="auto">
                  <a:xfrm>
                    <a:off x="1560" y="391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grpSp>
            <p:grpSp>
              <p:nvGrpSpPr>
                <p:cNvPr id="7" name="Group 32"/>
                <p:cNvGrpSpPr>
                  <a:grpSpLocks/>
                </p:cNvGrpSpPr>
                <p:nvPr/>
              </p:nvGrpSpPr>
              <p:grpSpPr bwMode="auto">
                <a:xfrm rot="-1382210">
                  <a:off x="-2410" y="1935"/>
                  <a:ext cx="2528" cy="464"/>
                  <a:chOff x="432" y="464"/>
                  <a:chExt cx="2528" cy="464"/>
                </a:xfrm>
              </p:grpSpPr>
              <p:sp>
                <p:nvSpPr>
                  <p:cNvPr id="48161" name="Line 33"/>
                  <p:cNvSpPr>
                    <a:spLocks noChangeShapeType="1"/>
                  </p:cNvSpPr>
                  <p:nvPr/>
                </p:nvSpPr>
                <p:spPr bwMode="auto">
                  <a:xfrm flipV="1">
                    <a:off x="447" y="715"/>
                    <a:ext cx="224" cy="152"/>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2" name="Line 34"/>
                  <p:cNvSpPr>
                    <a:spLocks noChangeShapeType="1"/>
                  </p:cNvSpPr>
                  <p:nvPr/>
                </p:nvSpPr>
                <p:spPr bwMode="auto">
                  <a:xfrm>
                    <a:off x="671" y="715"/>
                    <a:ext cx="288" cy="48"/>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3" name="Line 35"/>
                  <p:cNvSpPr>
                    <a:spLocks noChangeShapeType="1"/>
                  </p:cNvSpPr>
                  <p:nvPr/>
                </p:nvSpPr>
                <p:spPr bwMode="auto">
                  <a:xfrm flipV="1">
                    <a:off x="959" y="523"/>
                    <a:ext cx="288" cy="240"/>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4" name="Line 36"/>
                  <p:cNvSpPr>
                    <a:spLocks noChangeShapeType="1"/>
                  </p:cNvSpPr>
                  <p:nvPr/>
                </p:nvSpPr>
                <p:spPr bwMode="auto">
                  <a:xfrm>
                    <a:off x="1247" y="523"/>
                    <a:ext cx="288" cy="144"/>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5" name="Line 37"/>
                  <p:cNvSpPr>
                    <a:spLocks noChangeShapeType="1"/>
                  </p:cNvSpPr>
                  <p:nvPr/>
                </p:nvSpPr>
                <p:spPr bwMode="auto">
                  <a:xfrm flipV="1">
                    <a:off x="1535" y="540"/>
                    <a:ext cx="240" cy="128"/>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6" name="Line 38"/>
                  <p:cNvSpPr>
                    <a:spLocks noChangeShapeType="1"/>
                  </p:cNvSpPr>
                  <p:nvPr/>
                </p:nvSpPr>
                <p:spPr bwMode="auto">
                  <a:xfrm>
                    <a:off x="1775" y="539"/>
                    <a:ext cx="384" cy="80"/>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7" name="Line 39"/>
                  <p:cNvSpPr>
                    <a:spLocks noChangeShapeType="1"/>
                  </p:cNvSpPr>
                  <p:nvPr/>
                </p:nvSpPr>
                <p:spPr bwMode="auto">
                  <a:xfrm flipV="1">
                    <a:off x="2159" y="479"/>
                    <a:ext cx="144" cy="144"/>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8" name="Line 40"/>
                  <p:cNvSpPr>
                    <a:spLocks noChangeShapeType="1"/>
                  </p:cNvSpPr>
                  <p:nvPr/>
                </p:nvSpPr>
                <p:spPr bwMode="auto">
                  <a:xfrm>
                    <a:off x="2304" y="475"/>
                    <a:ext cx="288" cy="112"/>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69" name="Line 41"/>
                  <p:cNvSpPr>
                    <a:spLocks noChangeShapeType="1"/>
                  </p:cNvSpPr>
                  <p:nvPr/>
                </p:nvSpPr>
                <p:spPr bwMode="auto">
                  <a:xfrm>
                    <a:off x="2589" y="588"/>
                    <a:ext cx="352" cy="328"/>
                  </a:xfrm>
                  <a:prstGeom prst="line">
                    <a:avLst/>
                  </a:prstGeom>
                  <a:noFill/>
                  <a:ln w="38100">
                    <a:solidFill>
                      <a:srgbClr val="3F3FFF"/>
                    </a:solidFill>
                    <a:round/>
                    <a:headEnd/>
                    <a:tailEnd/>
                  </a:ln>
                  <a:effectLst>
                    <a:outerShdw dist="35921" dir="2700000"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8170" name="AutoShape 42"/>
                  <p:cNvSpPr>
                    <a:spLocks noChangeArrowheads="1"/>
                  </p:cNvSpPr>
                  <p:nvPr/>
                </p:nvSpPr>
                <p:spPr bwMode="auto">
                  <a:xfrm>
                    <a:off x="656" y="698"/>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1" name="AutoShape 43"/>
                  <p:cNvSpPr>
                    <a:spLocks noChangeArrowheads="1"/>
                  </p:cNvSpPr>
                  <p:nvPr/>
                </p:nvSpPr>
                <p:spPr bwMode="auto">
                  <a:xfrm>
                    <a:off x="1231" y="498"/>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2" name="AutoShape 44"/>
                  <p:cNvSpPr>
                    <a:spLocks noChangeArrowheads="1"/>
                  </p:cNvSpPr>
                  <p:nvPr/>
                </p:nvSpPr>
                <p:spPr bwMode="auto">
                  <a:xfrm>
                    <a:off x="1757" y="525"/>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3" name="AutoShape 45"/>
                  <p:cNvSpPr>
                    <a:spLocks noChangeArrowheads="1"/>
                  </p:cNvSpPr>
                  <p:nvPr/>
                </p:nvSpPr>
                <p:spPr bwMode="auto">
                  <a:xfrm>
                    <a:off x="2287" y="459"/>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4" name="AutoShape 46"/>
                  <p:cNvSpPr>
                    <a:spLocks noChangeArrowheads="1"/>
                  </p:cNvSpPr>
                  <p:nvPr/>
                </p:nvSpPr>
                <p:spPr bwMode="auto">
                  <a:xfrm>
                    <a:off x="2128" y="600"/>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5" name="AutoShape 47"/>
                  <p:cNvSpPr>
                    <a:spLocks noChangeArrowheads="1"/>
                  </p:cNvSpPr>
                  <p:nvPr/>
                </p:nvSpPr>
                <p:spPr bwMode="auto">
                  <a:xfrm>
                    <a:off x="2576" y="574"/>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6" name="AutoShape 48"/>
                  <p:cNvSpPr>
                    <a:spLocks noChangeArrowheads="1"/>
                  </p:cNvSpPr>
                  <p:nvPr/>
                </p:nvSpPr>
                <p:spPr bwMode="auto">
                  <a:xfrm>
                    <a:off x="431" y="842"/>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7" name="AutoShape 49"/>
                  <p:cNvSpPr>
                    <a:spLocks noChangeArrowheads="1"/>
                  </p:cNvSpPr>
                  <p:nvPr/>
                </p:nvSpPr>
                <p:spPr bwMode="auto">
                  <a:xfrm>
                    <a:off x="2912" y="880"/>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8" name="AutoShape 50"/>
                  <p:cNvSpPr>
                    <a:spLocks noChangeArrowheads="1"/>
                  </p:cNvSpPr>
                  <p:nvPr/>
                </p:nvSpPr>
                <p:spPr bwMode="auto">
                  <a:xfrm>
                    <a:off x="936" y="731"/>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8179" name="AutoShape 51"/>
                  <p:cNvSpPr>
                    <a:spLocks noChangeArrowheads="1"/>
                  </p:cNvSpPr>
                  <p:nvPr/>
                </p:nvSpPr>
                <p:spPr bwMode="auto">
                  <a:xfrm>
                    <a:off x="1517" y="637"/>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grpSp>
            <p:sp>
              <p:nvSpPr>
                <p:cNvPr id="48180" name="Line 52"/>
                <p:cNvSpPr>
                  <a:spLocks noChangeShapeType="1"/>
                </p:cNvSpPr>
                <p:nvPr/>
              </p:nvSpPr>
              <p:spPr bwMode="auto">
                <a:xfrm rot="9144018" flipV="1">
                  <a:off x="-214" y="1534"/>
                  <a:ext cx="240" cy="183"/>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1" name="Line 53"/>
                <p:cNvSpPr>
                  <a:spLocks noChangeShapeType="1"/>
                </p:cNvSpPr>
                <p:nvPr/>
              </p:nvSpPr>
              <p:spPr bwMode="auto">
                <a:xfrm rot="9144018">
                  <a:off x="-472" y="1656"/>
                  <a:ext cx="288" cy="183"/>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2" name="Line 54"/>
                <p:cNvSpPr>
                  <a:spLocks noChangeShapeType="1"/>
                </p:cNvSpPr>
                <p:nvPr/>
              </p:nvSpPr>
              <p:spPr bwMode="auto">
                <a:xfrm rot="9144018" flipV="1">
                  <a:off x="-685" y="1780"/>
                  <a:ext cx="288" cy="366"/>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3" name="Line 55"/>
                <p:cNvSpPr>
                  <a:spLocks noChangeShapeType="1"/>
                </p:cNvSpPr>
                <p:nvPr/>
              </p:nvSpPr>
              <p:spPr bwMode="auto">
                <a:xfrm rot="9144018">
                  <a:off x="-933" y="1942"/>
                  <a:ext cx="288" cy="336"/>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4" name="Line 56"/>
                <p:cNvSpPr>
                  <a:spLocks noChangeShapeType="1"/>
                </p:cNvSpPr>
                <p:nvPr/>
              </p:nvSpPr>
              <p:spPr bwMode="auto">
                <a:xfrm rot="9144018" flipV="1">
                  <a:off x="-1164" y="2069"/>
                  <a:ext cx="240" cy="244"/>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5" name="Line 57"/>
                <p:cNvSpPr>
                  <a:spLocks noChangeShapeType="1"/>
                </p:cNvSpPr>
                <p:nvPr/>
              </p:nvSpPr>
              <p:spPr bwMode="auto">
                <a:xfrm rot="9144018" flipV="1">
                  <a:off x="-1435" y="2439"/>
                  <a:ext cx="384" cy="92"/>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6" name="Line 58"/>
                <p:cNvSpPr>
                  <a:spLocks noChangeShapeType="1"/>
                </p:cNvSpPr>
                <p:nvPr/>
              </p:nvSpPr>
              <p:spPr bwMode="auto">
                <a:xfrm rot="9144018">
                  <a:off x="-1598" y="2359"/>
                  <a:ext cx="144" cy="305"/>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7" name="Line 59"/>
                <p:cNvSpPr>
                  <a:spLocks noChangeShapeType="1"/>
                </p:cNvSpPr>
                <p:nvPr/>
              </p:nvSpPr>
              <p:spPr bwMode="auto">
                <a:xfrm rot="9144018" flipV="1">
                  <a:off x="-1876" y="2463"/>
                  <a:ext cx="288" cy="244"/>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8" name="Line 60"/>
                <p:cNvSpPr>
                  <a:spLocks noChangeShapeType="1"/>
                </p:cNvSpPr>
                <p:nvPr/>
              </p:nvSpPr>
              <p:spPr bwMode="auto">
                <a:xfrm rot="9144018">
                  <a:off x="-2221" y="2712"/>
                  <a:ext cx="406" cy="150"/>
                </a:xfrm>
                <a:prstGeom prst="line">
                  <a:avLst/>
                </a:prstGeom>
                <a:noFill/>
                <a:ln w="38100">
                  <a:solidFill>
                    <a:srgbClr val="FF9900"/>
                  </a:solidFill>
                  <a:round/>
                  <a:headEnd/>
                  <a:tailEnd/>
                </a:ln>
                <a:effectLst>
                  <a:outerShdw dist="35921" dir="2700000"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189" name="AutoShape 61"/>
                <p:cNvSpPr>
                  <a:spLocks noChangeArrowheads="1"/>
                </p:cNvSpPr>
                <p:nvPr/>
              </p:nvSpPr>
              <p:spPr bwMode="auto">
                <a:xfrm rot="9144018">
                  <a:off x="-184" y="1742"/>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0" name="AutoShape 62"/>
                <p:cNvSpPr>
                  <a:spLocks noChangeArrowheads="1"/>
                </p:cNvSpPr>
                <p:nvPr/>
              </p:nvSpPr>
              <p:spPr bwMode="auto">
                <a:xfrm rot="9144018">
                  <a:off x="-612" y="2166"/>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1" name="AutoShape 63"/>
                <p:cNvSpPr>
                  <a:spLocks noChangeArrowheads="1"/>
                </p:cNvSpPr>
                <p:nvPr/>
              </p:nvSpPr>
              <p:spPr bwMode="auto">
                <a:xfrm rot="9144018">
                  <a:off x="-1113" y="2332"/>
                  <a:ext cx="48" cy="30"/>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2" name="AutoShape 64"/>
                <p:cNvSpPr>
                  <a:spLocks noChangeArrowheads="1"/>
                </p:cNvSpPr>
                <p:nvPr/>
              </p:nvSpPr>
              <p:spPr bwMode="auto">
                <a:xfrm rot="9144018">
                  <a:off x="-1411" y="2590"/>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3" name="AutoShape 65"/>
                <p:cNvSpPr>
                  <a:spLocks noChangeArrowheads="1"/>
                </p:cNvSpPr>
                <p:nvPr/>
              </p:nvSpPr>
              <p:spPr bwMode="auto">
                <a:xfrm rot="9144018">
                  <a:off x="-1684" y="2394"/>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4" name="AutoShape 66"/>
                <p:cNvSpPr>
                  <a:spLocks noChangeArrowheads="1"/>
                </p:cNvSpPr>
                <p:nvPr/>
              </p:nvSpPr>
              <p:spPr bwMode="auto">
                <a:xfrm rot="9144018">
                  <a:off x="-1831" y="2735"/>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5" name="AutoShape 67"/>
                <p:cNvSpPr>
                  <a:spLocks noChangeArrowheads="1"/>
                </p:cNvSpPr>
                <p:nvPr/>
              </p:nvSpPr>
              <p:spPr bwMode="auto">
                <a:xfrm rot="9144018">
                  <a:off x="-61" y="1476"/>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6" name="AutoShape 68"/>
                <p:cNvSpPr>
                  <a:spLocks noChangeArrowheads="1"/>
                </p:cNvSpPr>
                <p:nvPr/>
              </p:nvSpPr>
              <p:spPr bwMode="auto">
                <a:xfrm rot="9144018">
                  <a:off x="-2247" y="2805"/>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7" name="AutoShape 69"/>
                <p:cNvSpPr>
                  <a:spLocks noChangeArrowheads="1"/>
                </p:cNvSpPr>
                <p:nvPr/>
              </p:nvSpPr>
              <p:spPr bwMode="auto">
                <a:xfrm rot="9144018">
                  <a:off x="-522" y="1717"/>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198" name="AutoShape 70"/>
                <p:cNvSpPr>
                  <a:spLocks noChangeArrowheads="1"/>
                </p:cNvSpPr>
                <p:nvPr/>
              </p:nvSpPr>
              <p:spPr bwMode="auto">
                <a:xfrm rot="9144018">
                  <a:off x="-1018" y="2013"/>
                  <a:ext cx="48" cy="30"/>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grpSp>
              <p:nvGrpSpPr>
                <p:cNvPr id="8" name="Group 71"/>
                <p:cNvGrpSpPr>
                  <a:grpSpLocks/>
                </p:cNvGrpSpPr>
                <p:nvPr/>
              </p:nvGrpSpPr>
              <p:grpSpPr bwMode="auto">
                <a:xfrm rot="19839999" flipV="1">
                  <a:off x="-2341" y="2230"/>
                  <a:ext cx="2560" cy="81"/>
                  <a:chOff x="464" y="3392"/>
                  <a:chExt cx="2528" cy="648"/>
                </a:xfrm>
              </p:grpSpPr>
              <p:grpSp>
                <p:nvGrpSpPr>
                  <p:cNvPr id="9" name="Group 72"/>
                  <p:cNvGrpSpPr>
                    <a:grpSpLocks/>
                  </p:cNvGrpSpPr>
                  <p:nvPr/>
                </p:nvGrpSpPr>
                <p:grpSpPr bwMode="auto">
                  <a:xfrm>
                    <a:off x="480" y="3408"/>
                    <a:ext cx="2496" cy="624"/>
                    <a:chOff x="480" y="3408"/>
                    <a:chExt cx="2496" cy="624"/>
                  </a:xfrm>
                </p:grpSpPr>
                <p:sp>
                  <p:nvSpPr>
                    <p:cNvPr id="48201" name="Line 73"/>
                    <p:cNvSpPr>
                      <a:spLocks noChangeShapeType="1"/>
                    </p:cNvSpPr>
                    <p:nvPr/>
                  </p:nvSpPr>
                  <p:spPr bwMode="auto">
                    <a:xfrm flipV="1">
                      <a:off x="476" y="3756"/>
                      <a:ext cx="240" cy="28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2" name="Line 74"/>
                    <p:cNvSpPr>
                      <a:spLocks noChangeShapeType="1"/>
                    </p:cNvSpPr>
                    <p:nvPr/>
                  </p:nvSpPr>
                  <p:spPr bwMode="auto">
                    <a:xfrm>
                      <a:off x="715" y="3751"/>
                      <a:ext cx="288" cy="28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3" name="Line 75"/>
                    <p:cNvSpPr>
                      <a:spLocks noChangeShapeType="1"/>
                    </p:cNvSpPr>
                    <p:nvPr/>
                  </p:nvSpPr>
                  <p:spPr bwMode="auto">
                    <a:xfrm flipV="1">
                      <a:off x="1004" y="3457"/>
                      <a:ext cx="283" cy="576"/>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4" name="Line 76"/>
                    <p:cNvSpPr>
                      <a:spLocks noChangeShapeType="1"/>
                    </p:cNvSpPr>
                    <p:nvPr/>
                  </p:nvSpPr>
                  <p:spPr bwMode="auto">
                    <a:xfrm>
                      <a:off x="1291" y="3477"/>
                      <a:ext cx="288" cy="52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5" name="Line 77"/>
                    <p:cNvSpPr>
                      <a:spLocks noChangeShapeType="1"/>
                    </p:cNvSpPr>
                    <p:nvPr/>
                  </p:nvSpPr>
                  <p:spPr bwMode="auto">
                    <a:xfrm flipV="1">
                      <a:off x="1579" y="3605"/>
                      <a:ext cx="240" cy="38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6" name="Line 78"/>
                    <p:cNvSpPr>
                      <a:spLocks noChangeShapeType="1"/>
                    </p:cNvSpPr>
                    <p:nvPr/>
                  </p:nvSpPr>
                  <p:spPr bwMode="auto">
                    <a:xfrm flipV="1">
                      <a:off x="1819" y="3460"/>
                      <a:ext cx="384" cy="14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7" name="Line 79"/>
                    <p:cNvSpPr>
                      <a:spLocks noChangeShapeType="1"/>
                    </p:cNvSpPr>
                    <p:nvPr/>
                  </p:nvSpPr>
                  <p:spPr bwMode="auto">
                    <a:xfrm>
                      <a:off x="2204" y="3455"/>
                      <a:ext cx="144" cy="480"/>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8" name="Line 80"/>
                    <p:cNvSpPr>
                      <a:spLocks noChangeShapeType="1"/>
                    </p:cNvSpPr>
                    <p:nvPr/>
                  </p:nvSpPr>
                  <p:spPr bwMode="auto">
                    <a:xfrm flipV="1">
                      <a:off x="2348" y="3547"/>
                      <a:ext cx="288" cy="38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8209" name="Line 81"/>
                    <p:cNvSpPr>
                      <a:spLocks noChangeShapeType="1"/>
                    </p:cNvSpPr>
                    <p:nvPr/>
                  </p:nvSpPr>
                  <p:spPr bwMode="auto">
                    <a:xfrm>
                      <a:off x="2639" y="3548"/>
                      <a:ext cx="336" cy="536"/>
                    </a:xfrm>
                    <a:prstGeom prst="line">
                      <a:avLst/>
                    </a:prstGeom>
                    <a:noFill/>
                    <a:ln w="38100">
                      <a:solidFill>
                        <a:srgbClr val="9900FF"/>
                      </a:solidFill>
                      <a:round/>
                      <a:headEnd/>
                      <a:tailEnd/>
                    </a:ln>
                    <a:effectLst>
                      <a:outerShdw dist="35921" dir="2700000" algn="ctr" rotWithShape="0">
                        <a:srgbClr val="3A0074">
                          <a:alpha val="31000"/>
                        </a:srgbClr>
                      </a:outerShdw>
                    </a:effectLst>
                  </p:spPr>
                  <p:txBody>
                    <a:bodyPr/>
                    <a:lstStyle/>
                    <a:p>
                      <a:pPr>
                        <a:defRPr/>
                      </a:pPr>
                      <a:endParaRPr lang="en-US" dirty="0">
                        <a:solidFill>
                          <a:srgbClr val="000000"/>
                        </a:solidFill>
                        <a:latin typeface="+mn-lt"/>
                      </a:endParaRPr>
                    </a:p>
                  </p:txBody>
                </p:sp>
              </p:grpSp>
              <p:sp>
                <p:nvSpPr>
                  <p:cNvPr id="48210" name="AutoShape 82"/>
                  <p:cNvSpPr>
                    <a:spLocks noChangeArrowheads="1"/>
                  </p:cNvSpPr>
                  <p:nvPr/>
                </p:nvSpPr>
                <p:spPr bwMode="auto">
                  <a:xfrm>
                    <a:off x="696" y="3716"/>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1" name="AutoShape 83"/>
                  <p:cNvSpPr>
                    <a:spLocks noChangeArrowheads="1"/>
                  </p:cNvSpPr>
                  <p:nvPr/>
                </p:nvSpPr>
                <p:spPr bwMode="auto">
                  <a:xfrm>
                    <a:off x="1268" y="3431"/>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2" name="AutoShape 84"/>
                  <p:cNvSpPr>
                    <a:spLocks noChangeArrowheads="1"/>
                  </p:cNvSpPr>
                  <p:nvPr/>
                </p:nvSpPr>
                <p:spPr bwMode="auto">
                  <a:xfrm>
                    <a:off x="1792" y="3572"/>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3" name="AutoShape 85"/>
                  <p:cNvSpPr>
                    <a:spLocks noChangeArrowheads="1"/>
                  </p:cNvSpPr>
                  <p:nvPr/>
                </p:nvSpPr>
                <p:spPr bwMode="auto">
                  <a:xfrm>
                    <a:off x="2175" y="3415"/>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4" name="AutoShape 86"/>
                  <p:cNvSpPr>
                    <a:spLocks noChangeArrowheads="1"/>
                  </p:cNvSpPr>
                  <p:nvPr/>
                </p:nvSpPr>
                <p:spPr bwMode="auto">
                  <a:xfrm>
                    <a:off x="2328" y="3896"/>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5" name="AutoShape 87"/>
                  <p:cNvSpPr>
                    <a:spLocks noChangeArrowheads="1"/>
                  </p:cNvSpPr>
                  <p:nvPr/>
                </p:nvSpPr>
                <p:spPr bwMode="auto">
                  <a:xfrm>
                    <a:off x="2613" y="3524"/>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6" name="AutoShape 88"/>
                  <p:cNvSpPr>
                    <a:spLocks noChangeArrowheads="1"/>
                  </p:cNvSpPr>
                  <p:nvPr/>
                </p:nvSpPr>
                <p:spPr bwMode="auto">
                  <a:xfrm>
                    <a:off x="462" y="4001"/>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7" name="AutoShape 89"/>
                  <p:cNvSpPr>
                    <a:spLocks noChangeArrowheads="1"/>
                  </p:cNvSpPr>
                  <p:nvPr/>
                </p:nvSpPr>
                <p:spPr bwMode="auto">
                  <a:xfrm>
                    <a:off x="2939" y="4030"/>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8" name="AutoShape 90"/>
                  <p:cNvSpPr>
                    <a:spLocks noChangeArrowheads="1"/>
                  </p:cNvSpPr>
                  <p:nvPr/>
                </p:nvSpPr>
                <p:spPr bwMode="auto">
                  <a:xfrm>
                    <a:off x="984" y="4010"/>
                    <a:ext cx="43" cy="56"/>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8219" name="AutoShape 91"/>
                  <p:cNvSpPr>
                    <a:spLocks noChangeArrowheads="1"/>
                  </p:cNvSpPr>
                  <p:nvPr/>
                </p:nvSpPr>
                <p:spPr bwMode="auto">
                  <a:xfrm>
                    <a:off x="1560" y="3932"/>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grpSp>
            <p:grpSp>
              <p:nvGrpSpPr>
                <p:cNvPr id="10" name="Group 92"/>
                <p:cNvGrpSpPr>
                  <a:grpSpLocks/>
                </p:cNvGrpSpPr>
                <p:nvPr/>
              </p:nvGrpSpPr>
              <p:grpSpPr bwMode="auto">
                <a:xfrm rot="-455320">
                  <a:off x="-2275" y="1879"/>
                  <a:ext cx="2108" cy="860"/>
                  <a:chOff x="464" y="3392"/>
                  <a:chExt cx="2528" cy="648"/>
                </a:xfrm>
              </p:grpSpPr>
              <p:grpSp>
                <p:nvGrpSpPr>
                  <p:cNvPr id="11" name="Group 93"/>
                  <p:cNvGrpSpPr>
                    <a:grpSpLocks/>
                  </p:cNvGrpSpPr>
                  <p:nvPr/>
                </p:nvGrpSpPr>
                <p:grpSpPr bwMode="auto">
                  <a:xfrm>
                    <a:off x="480" y="3408"/>
                    <a:ext cx="2496" cy="624"/>
                    <a:chOff x="480" y="3408"/>
                    <a:chExt cx="2496" cy="624"/>
                  </a:xfrm>
                </p:grpSpPr>
                <p:sp>
                  <p:nvSpPr>
                    <p:cNvPr id="48222" name="Line 94"/>
                    <p:cNvSpPr>
                      <a:spLocks noChangeShapeType="1"/>
                    </p:cNvSpPr>
                    <p:nvPr/>
                  </p:nvSpPr>
                  <p:spPr bwMode="auto">
                    <a:xfrm flipV="1">
                      <a:off x="471" y="3690"/>
                      <a:ext cx="241" cy="28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3" name="Line 95"/>
                    <p:cNvSpPr>
                      <a:spLocks noChangeShapeType="1"/>
                    </p:cNvSpPr>
                    <p:nvPr/>
                  </p:nvSpPr>
                  <p:spPr bwMode="auto">
                    <a:xfrm>
                      <a:off x="715" y="3689"/>
                      <a:ext cx="289" cy="28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4" name="Line 96"/>
                    <p:cNvSpPr>
                      <a:spLocks noChangeShapeType="1"/>
                    </p:cNvSpPr>
                    <p:nvPr/>
                  </p:nvSpPr>
                  <p:spPr bwMode="auto">
                    <a:xfrm flipV="1">
                      <a:off x="1000" y="3400"/>
                      <a:ext cx="289" cy="576"/>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5" name="Line 97"/>
                    <p:cNvSpPr>
                      <a:spLocks noChangeShapeType="1"/>
                    </p:cNvSpPr>
                    <p:nvPr/>
                  </p:nvSpPr>
                  <p:spPr bwMode="auto">
                    <a:xfrm>
                      <a:off x="1290" y="3401"/>
                      <a:ext cx="289" cy="527"/>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6" name="Line 98"/>
                    <p:cNvSpPr>
                      <a:spLocks noChangeShapeType="1"/>
                    </p:cNvSpPr>
                    <p:nvPr/>
                  </p:nvSpPr>
                  <p:spPr bwMode="auto">
                    <a:xfrm flipV="1">
                      <a:off x="1578" y="3545"/>
                      <a:ext cx="241" cy="38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7" name="Line 99"/>
                    <p:cNvSpPr>
                      <a:spLocks noChangeShapeType="1"/>
                    </p:cNvSpPr>
                    <p:nvPr/>
                  </p:nvSpPr>
                  <p:spPr bwMode="auto">
                    <a:xfrm flipV="1">
                      <a:off x="1817" y="3401"/>
                      <a:ext cx="385" cy="14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8" name="Line 100"/>
                    <p:cNvSpPr>
                      <a:spLocks noChangeShapeType="1"/>
                    </p:cNvSpPr>
                    <p:nvPr/>
                  </p:nvSpPr>
                  <p:spPr bwMode="auto">
                    <a:xfrm>
                      <a:off x="2206" y="3400"/>
                      <a:ext cx="145" cy="480"/>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29" name="Line 101"/>
                    <p:cNvSpPr>
                      <a:spLocks noChangeShapeType="1"/>
                    </p:cNvSpPr>
                    <p:nvPr/>
                  </p:nvSpPr>
                  <p:spPr bwMode="auto">
                    <a:xfrm flipV="1">
                      <a:off x="2349" y="3495"/>
                      <a:ext cx="288" cy="38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8230" name="Line 102"/>
                    <p:cNvSpPr>
                      <a:spLocks noChangeShapeType="1"/>
                    </p:cNvSpPr>
                    <p:nvPr/>
                  </p:nvSpPr>
                  <p:spPr bwMode="auto">
                    <a:xfrm>
                      <a:off x="2636" y="3496"/>
                      <a:ext cx="336" cy="527"/>
                    </a:xfrm>
                    <a:prstGeom prst="line">
                      <a:avLst/>
                    </a:prstGeom>
                    <a:noFill/>
                    <a:ln w="38100">
                      <a:solidFill>
                        <a:srgbClr val="00B800"/>
                      </a:solidFill>
                      <a:round/>
                      <a:headEnd/>
                      <a:tailEnd/>
                    </a:ln>
                    <a:effectLst>
                      <a:outerShdw dist="35921" dir="2700000" algn="ctr" rotWithShape="0">
                        <a:srgbClr val="005000">
                          <a:alpha val="32001"/>
                        </a:srgbClr>
                      </a:outerShdw>
                    </a:effectLst>
                  </p:spPr>
                  <p:txBody>
                    <a:bodyPr/>
                    <a:lstStyle/>
                    <a:p>
                      <a:pPr>
                        <a:defRPr/>
                      </a:pPr>
                      <a:endParaRPr lang="en-US" dirty="0">
                        <a:solidFill>
                          <a:srgbClr val="000000"/>
                        </a:solidFill>
                        <a:latin typeface="+mn-lt"/>
                      </a:endParaRPr>
                    </a:p>
                  </p:txBody>
                </p:sp>
              </p:grpSp>
              <p:sp>
                <p:nvSpPr>
                  <p:cNvPr id="48231" name="AutoShape 103"/>
                  <p:cNvSpPr>
                    <a:spLocks noChangeArrowheads="1"/>
                  </p:cNvSpPr>
                  <p:nvPr/>
                </p:nvSpPr>
                <p:spPr bwMode="auto">
                  <a:xfrm>
                    <a:off x="695" y="3680"/>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2" name="AutoShape 104"/>
                  <p:cNvSpPr>
                    <a:spLocks noChangeArrowheads="1"/>
                  </p:cNvSpPr>
                  <p:nvPr/>
                </p:nvSpPr>
                <p:spPr bwMode="auto">
                  <a:xfrm>
                    <a:off x="1268" y="3398"/>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3" name="AutoShape 105"/>
                  <p:cNvSpPr>
                    <a:spLocks noChangeArrowheads="1"/>
                  </p:cNvSpPr>
                  <p:nvPr/>
                </p:nvSpPr>
                <p:spPr bwMode="auto">
                  <a:xfrm>
                    <a:off x="1792" y="3536"/>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4" name="AutoShape 106"/>
                  <p:cNvSpPr>
                    <a:spLocks noChangeArrowheads="1"/>
                  </p:cNvSpPr>
                  <p:nvPr/>
                </p:nvSpPr>
                <p:spPr bwMode="auto">
                  <a:xfrm>
                    <a:off x="2171" y="3390"/>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5" name="AutoShape 107"/>
                  <p:cNvSpPr>
                    <a:spLocks noChangeArrowheads="1"/>
                  </p:cNvSpPr>
                  <p:nvPr/>
                </p:nvSpPr>
                <p:spPr bwMode="auto">
                  <a:xfrm>
                    <a:off x="2326" y="3863"/>
                    <a:ext cx="49"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6" name="AutoShape 108"/>
                  <p:cNvSpPr>
                    <a:spLocks noChangeArrowheads="1"/>
                  </p:cNvSpPr>
                  <p:nvPr/>
                </p:nvSpPr>
                <p:spPr bwMode="auto">
                  <a:xfrm>
                    <a:off x="2615" y="3491"/>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7" name="AutoShape 109"/>
                  <p:cNvSpPr>
                    <a:spLocks noChangeArrowheads="1"/>
                  </p:cNvSpPr>
                  <p:nvPr/>
                </p:nvSpPr>
                <p:spPr bwMode="auto">
                  <a:xfrm>
                    <a:off x="464" y="3960"/>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8" name="AutoShape 110"/>
                  <p:cNvSpPr>
                    <a:spLocks noChangeArrowheads="1"/>
                  </p:cNvSpPr>
                  <p:nvPr/>
                </p:nvSpPr>
                <p:spPr bwMode="auto">
                  <a:xfrm>
                    <a:off x="2944" y="3990"/>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39" name="AutoShape 111"/>
                  <p:cNvSpPr>
                    <a:spLocks noChangeArrowheads="1"/>
                  </p:cNvSpPr>
                  <p:nvPr/>
                </p:nvSpPr>
                <p:spPr bwMode="auto">
                  <a:xfrm>
                    <a:off x="983" y="3959"/>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8240" name="AutoShape 112"/>
                  <p:cNvSpPr>
                    <a:spLocks noChangeArrowheads="1"/>
                  </p:cNvSpPr>
                  <p:nvPr/>
                </p:nvSpPr>
                <p:spPr bwMode="auto">
                  <a:xfrm>
                    <a:off x="1556" y="3911"/>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grpSp>
            <p:grpSp>
              <p:nvGrpSpPr>
                <p:cNvPr id="12" name="Group 113"/>
                <p:cNvGrpSpPr>
                  <a:grpSpLocks/>
                </p:cNvGrpSpPr>
                <p:nvPr/>
              </p:nvGrpSpPr>
              <p:grpSpPr bwMode="auto">
                <a:xfrm>
                  <a:off x="-2410" y="1865"/>
                  <a:ext cx="2528" cy="648"/>
                  <a:chOff x="464" y="3392"/>
                  <a:chExt cx="2528" cy="648"/>
                </a:xfrm>
              </p:grpSpPr>
              <p:grpSp>
                <p:nvGrpSpPr>
                  <p:cNvPr id="13" name="Group 114"/>
                  <p:cNvGrpSpPr>
                    <a:grpSpLocks/>
                  </p:cNvGrpSpPr>
                  <p:nvPr/>
                </p:nvGrpSpPr>
                <p:grpSpPr bwMode="auto">
                  <a:xfrm>
                    <a:off x="480" y="3408"/>
                    <a:ext cx="2496" cy="624"/>
                    <a:chOff x="480" y="3408"/>
                    <a:chExt cx="2496" cy="624"/>
                  </a:xfrm>
                </p:grpSpPr>
                <p:sp>
                  <p:nvSpPr>
                    <p:cNvPr id="48243" name="Line 115"/>
                    <p:cNvSpPr>
                      <a:spLocks noChangeShapeType="1"/>
                    </p:cNvSpPr>
                    <p:nvPr/>
                  </p:nvSpPr>
                  <p:spPr bwMode="auto">
                    <a:xfrm flipV="1">
                      <a:off x="480" y="3696"/>
                      <a:ext cx="240" cy="28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44" name="Line 116"/>
                    <p:cNvSpPr>
                      <a:spLocks noChangeShapeType="1"/>
                    </p:cNvSpPr>
                    <p:nvPr/>
                  </p:nvSpPr>
                  <p:spPr bwMode="auto">
                    <a:xfrm>
                      <a:off x="720" y="3696"/>
                      <a:ext cx="288" cy="28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45" name="Line 117"/>
                    <p:cNvSpPr>
                      <a:spLocks noChangeShapeType="1"/>
                    </p:cNvSpPr>
                    <p:nvPr/>
                  </p:nvSpPr>
                  <p:spPr bwMode="auto">
                    <a:xfrm flipV="1">
                      <a:off x="1008" y="3408"/>
                      <a:ext cx="288" cy="576"/>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46" name="Line 118"/>
                    <p:cNvSpPr>
                      <a:spLocks noChangeShapeType="1"/>
                    </p:cNvSpPr>
                    <p:nvPr/>
                  </p:nvSpPr>
                  <p:spPr bwMode="auto">
                    <a:xfrm>
                      <a:off x="1296" y="3408"/>
                      <a:ext cx="288" cy="52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47" name="Line 119"/>
                    <p:cNvSpPr>
                      <a:spLocks noChangeShapeType="1"/>
                    </p:cNvSpPr>
                    <p:nvPr/>
                  </p:nvSpPr>
                  <p:spPr bwMode="auto">
                    <a:xfrm flipV="1">
                      <a:off x="1584" y="3552"/>
                      <a:ext cx="240" cy="38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48" name="Line 120"/>
                    <p:cNvSpPr>
                      <a:spLocks noChangeShapeType="1"/>
                    </p:cNvSpPr>
                    <p:nvPr/>
                  </p:nvSpPr>
                  <p:spPr bwMode="auto">
                    <a:xfrm flipV="1">
                      <a:off x="1824" y="3408"/>
                      <a:ext cx="384" cy="14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49" name="Line 121"/>
                    <p:cNvSpPr>
                      <a:spLocks noChangeShapeType="1"/>
                    </p:cNvSpPr>
                    <p:nvPr/>
                  </p:nvSpPr>
                  <p:spPr bwMode="auto">
                    <a:xfrm>
                      <a:off x="2208" y="3408"/>
                      <a:ext cx="144" cy="480"/>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50" name="Line 122"/>
                    <p:cNvSpPr>
                      <a:spLocks noChangeShapeType="1"/>
                    </p:cNvSpPr>
                    <p:nvPr/>
                  </p:nvSpPr>
                  <p:spPr bwMode="auto">
                    <a:xfrm flipV="1">
                      <a:off x="2352" y="3504"/>
                      <a:ext cx="288" cy="38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8251" name="Line 123"/>
                    <p:cNvSpPr>
                      <a:spLocks noChangeShapeType="1"/>
                    </p:cNvSpPr>
                    <p:nvPr/>
                  </p:nvSpPr>
                  <p:spPr bwMode="auto">
                    <a:xfrm>
                      <a:off x="2640" y="3504"/>
                      <a:ext cx="336" cy="528"/>
                    </a:xfrm>
                    <a:prstGeom prst="line">
                      <a:avLst/>
                    </a:prstGeom>
                    <a:noFill/>
                    <a:ln w="38100">
                      <a:solidFill>
                        <a:srgbClr val="53FFFF"/>
                      </a:solidFill>
                      <a:round/>
                      <a:headEnd/>
                      <a:tailEnd/>
                    </a:ln>
                    <a:effectLst>
                      <a:outerShdw dist="35921" dir="2700000" algn="ctr" rotWithShape="0">
                        <a:srgbClr val="763B00">
                          <a:alpha val="33000"/>
                        </a:srgbClr>
                      </a:outerShdw>
                    </a:effectLst>
                  </p:spPr>
                  <p:txBody>
                    <a:bodyPr/>
                    <a:lstStyle/>
                    <a:p>
                      <a:pPr>
                        <a:defRPr/>
                      </a:pPr>
                      <a:endParaRPr lang="en-US" dirty="0">
                        <a:solidFill>
                          <a:srgbClr val="000000"/>
                        </a:solidFill>
                        <a:latin typeface="+mn-lt"/>
                      </a:endParaRPr>
                    </a:p>
                  </p:txBody>
                </p:sp>
              </p:grpSp>
              <p:sp>
                <p:nvSpPr>
                  <p:cNvPr id="48252" name="AutoShape 124"/>
                  <p:cNvSpPr>
                    <a:spLocks noChangeArrowheads="1"/>
                  </p:cNvSpPr>
                  <p:nvPr/>
                </p:nvSpPr>
                <p:spPr bwMode="auto">
                  <a:xfrm>
                    <a:off x="696" y="368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3" name="AutoShape 125"/>
                  <p:cNvSpPr>
                    <a:spLocks noChangeArrowheads="1"/>
                  </p:cNvSpPr>
                  <p:nvPr/>
                </p:nvSpPr>
                <p:spPr bwMode="auto">
                  <a:xfrm>
                    <a:off x="1272" y="340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4" name="AutoShape 126"/>
                  <p:cNvSpPr>
                    <a:spLocks noChangeArrowheads="1"/>
                  </p:cNvSpPr>
                  <p:nvPr/>
                </p:nvSpPr>
                <p:spPr bwMode="auto">
                  <a:xfrm>
                    <a:off x="1792" y="3536"/>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5" name="AutoShape 127"/>
                  <p:cNvSpPr>
                    <a:spLocks noChangeArrowheads="1"/>
                  </p:cNvSpPr>
                  <p:nvPr/>
                </p:nvSpPr>
                <p:spPr bwMode="auto">
                  <a:xfrm>
                    <a:off x="2176" y="339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6" name="AutoShape 128"/>
                  <p:cNvSpPr>
                    <a:spLocks noChangeArrowheads="1"/>
                  </p:cNvSpPr>
                  <p:nvPr/>
                </p:nvSpPr>
                <p:spPr bwMode="auto">
                  <a:xfrm>
                    <a:off x="2328" y="3864"/>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7" name="AutoShape 129"/>
                  <p:cNvSpPr>
                    <a:spLocks noChangeArrowheads="1"/>
                  </p:cNvSpPr>
                  <p:nvPr/>
                </p:nvSpPr>
                <p:spPr bwMode="auto">
                  <a:xfrm>
                    <a:off x="2616" y="3496"/>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8" name="AutoShape 130"/>
                  <p:cNvSpPr>
                    <a:spLocks noChangeArrowheads="1"/>
                  </p:cNvSpPr>
                  <p:nvPr/>
                </p:nvSpPr>
                <p:spPr bwMode="auto">
                  <a:xfrm>
                    <a:off x="464" y="396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59" name="AutoShape 131"/>
                  <p:cNvSpPr>
                    <a:spLocks noChangeArrowheads="1"/>
                  </p:cNvSpPr>
                  <p:nvPr/>
                </p:nvSpPr>
                <p:spPr bwMode="auto">
                  <a:xfrm>
                    <a:off x="2944" y="399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60" name="AutoShape 132"/>
                  <p:cNvSpPr>
                    <a:spLocks noChangeArrowheads="1"/>
                  </p:cNvSpPr>
                  <p:nvPr/>
                </p:nvSpPr>
                <p:spPr bwMode="auto">
                  <a:xfrm>
                    <a:off x="984" y="3960"/>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8261" name="AutoShape 133"/>
                  <p:cNvSpPr>
                    <a:spLocks noChangeArrowheads="1"/>
                  </p:cNvSpPr>
                  <p:nvPr/>
                </p:nvSpPr>
                <p:spPr bwMode="auto">
                  <a:xfrm>
                    <a:off x="1560" y="391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grpSp>
          </p:grpSp>
          <p:grpSp>
            <p:nvGrpSpPr>
              <p:cNvPr id="14" name="Group 134"/>
              <p:cNvGrpSpPr>
                <a:grpSpLocks/>
              </p:cNvGrpSpPr>
              <p:nvPr/>
            </p:nvGrpSpPr>
            <p:grpSpPr bwMode="auto">
              <a:xfrm>
                <a:off x="-2384" y="1041"/>
                <a:ext cx="2056" cy="2032"/>
                <a:chOff x="281" y="1442"/>
                <a:chExt cx="2056" cy="2032"/>
              </a:xfrm>
            </p:grpSpPr>
            <p:sp>
              <p:nvSpPr>
                <p:cNvPr id="146445" name="Rectangle 135"/>
                <p:cNvSpPr>
                  <a:spLocks noChangeArrowheads="1"/>
                </p:cNvSpPr>
                <p:nvPr/>
              </p:nvSpPr>
              <p:spPr bwMode="auto">
                <a:xfrm rot="2280000">
                  <a:off x="1309" y="1442"/>
                  <a:ext cx="142" cy="1920"/>
                </a:xfrm>
                <a:prstGeom prst="rect">
                  <a:avLst/>
                </a:prstGeom>
                <a:gradFill rotWithShape="1">
                  <a:gsLst>
                    <a:gs pos="0">
                      <a:srgbClr val="470076"/>
                    </a:gs>
                    <a:gs pos="50000">
                      <a:srgbClr val="9900FF"/>
                    </a:gs>
                    <a:gs pos="100000">
                      <a:srgbClr val="470076"/>
                    </a:gs>
                  </a:gsLst>
                  <a:lin ang="0" scaled="1"/>
                </a:gradFill>
                <a:ln w="19050">
                  <a:solidFill>
                    <a:srgbClr val="4B0096"/>
                  </a:solidFill>
                  <a:miter lim="800000"/>
                  <a:headEnd/>
                  <a:tailEnd/>
                </a:ln>
                <a:effectLst>
                  <a:prstShdw prst="shdw16">
                    <a:srgbClr val="3A0074">
                      <a:alpha val="50000"/>
                    </a:srgbClr>
                  </a:prstShdw>
                </a:effectLst>
              </p:spPr>
              <p:txBody>
                <a:bodyPr wrap="none" anchor="ctr"/>
                <a:lstStyle/>
                <a:p>
                  <a:endParaRPr lang="en-US" dirty="0">
                    <a:solidFill>
                      <a:srgbClr val="000000"/>
                    </a:solidFill>
                  </a:endParaRPr>
                </a:p>
              </p:txBody>
            </p:sp>
            <p:sp>
              <p:nvSpPr>
                <p:cNvPr id="146446" name="Rectangle 136"/>
                <p:cNvSpPr>
                  <a:spLocks noChangeArrowheads="1"/>
                </p:cNvSpPr>
                <p:nvPr/>
              </p:nvSpPr>
              <p:spPr bwMode="auto">
                <a:xfrm rot="720000">
                  <a:off x="1743" y="1806"/>
                  <a:ext cx="142" cy="1556"/>
                </a:xfrm>
                <a:prstGeom prst="rect">
                  <a:avLst/>
                </a:prstGeom>
                <a:gradFill rotWithShape="1">
                  <a:gsLst>
                    <a:gs pos="0">
                      <a:srgbClr val="764700"/>
                    </a:gs>
                    <a:gs pos="50000">
                      <a:srgbClr val="FF9900"/>
                    </a:gs>
                    <a:gs pos="100000">
                      <a:srgbClr val="764700"/>
                    </a:gs>
                  </a:gsLst>
                  <a:lin ang="0" scaled="1"/>
                </a:gradFill>
                <a:ln w="19050">
                  <a:solidFill>
                    <a:srgbClr val="683A26"/>
                  </a:solidFill>
                  <a:miter lim="800000"/>
                  <a:headEnd/>
                  <a:tailEnd/>
                </a:ln>
                <a:effectLst>
                  <a:prstShdw prst="shdw16">
                    <a:srgbClr val="683A26">
                      <a:alpha val="50000"/>
                    </a:srgbClr>
                  </a:prstShdw>
                </a:effectLst>
              </p:spPr>
              <p:txBody>
                <a:bodyPr wrap="none" anchor="ctr"/>
                <a:lstStyle/>
                <a:p>
                  <a:endParaRPr lang="en-US" dirty="0">
                    <a:solidFill>
                      <a:srgbClr val="000000"/>
                    </a:solidFill>
                  </a:endParaRPr>
                </a:p>
              </p:txBody>
            </p:sp>
            <p:sp>
              <p:nvSpPr>
                <p:cNvPr id="146447" name="Rectangle 137"/>
                <p:cNvSpPr>
                  <a:spLocks noChangeArrowheads="1"/>
                </p:cNvSpPr>
                <p:nvPr/>
              </p:nvSpPr>
              <p:spPr bwMode="auto">
                <a:xfrm rot="-5100000">
                  <a:off x="1238" y="1784"/>
                  <a:ext cx="142" cy="2056"/>
                </a:xfrm>
                <a:prstGeom prst="rect">
                  <a:avLst/>
                </a:prstGeom>
                <a:gradFill rotWithShape="1">
                  <a:gsLst>
                    <a:gs pos="0">
                      <a:srgbClr val="5E121A"/>
                    </a:gs>
                    <a:gs pos="50000">
                      <a:srgbClr val="CC2638"/>
                    </a:gs>
                    <a:gs pos="100000">
                      <a:srgbClr val="5E121A"/>
                    </a:gs>
                  </a:gsLst>
                  <a:lin ang="0" scaled="1"/>
                </a:gradFill>
                <a:ln w="19050">
                  <a:solidFill>
                    <a:srgbClr val="64302A"/>
                  </a:solidFill>
                  <a:miter lim="800000"/>
                  <a:headEnd/>
                  <a:tailEnd/>
                </a:ln>
                <a:effectLst>
                  <a:prstShdw prst="shdw16">
                    <a:srgbClr val="64302A">
                      <a:alpha val="50000"/>
                    </a:srgbClr>
                  </a:prstShdw>
                </a:effectLst>
              </p:spPr>
              <p:txBody>
                <a:bodyPr wrap="none" anchor="ctr"/>
                <a:lstStyle/>
                <a:p>
                  <a:endParaRPr lang="en-US" dirty="0">
                    <a:solidFill>
                      <a:srgbClr val="000000"/>
                    </a:solidFill>
                  </a:endParaRPr>
                </a:p>
              </p:txBody>
            </p:sp>
            <p:sp>
              <p:nvSpPr>
                <p:cNvPr id="146448" name="Rectangle 138"/>
                <p:cNvSpPr>
                  <a:spLocks noChangeArrowheads="1"/>
                </p:cNvSpPr>
                <p:nvPr/>
              </p:nvSpPr>
              <p:spPr bwMode="auto">
                <a:xfrm rot="900000">
                  <a:off x="1380" y="2160"/>
                  <a:ext cx="142" cy="1314"/>
                </a:xfrm>
                <a:prstGeom prst="rect">
                  <a:avLst/>
                </a:prstGeom>
                <a:gradFill rotWithShape="1">
                  <a:gsLst>
                    <a:gs pos="0">
                      <a:srgbClr val="1D1D76"/>
                    </a:gs>
                    <a:gs pos="50000">
                      <a:srgbClr val="3F3FFF"/>
                    </a:gs>
                    <a:gs pos="100000">
                      <a:srgbClr val="1D1D76"/>
                    </a:gs>
                  </a:gsLst>
                  <a:lin ang="0" scaled="1"/>
                </a:gradFill>
                <a:ln w="19050">
                  <a:solidFill>
                    <a:srgbClr val="2B2668"/>
                  </a:solidFill>
                  <a:miter lim="800000"/>
                  <a:headEnd/>
                  <a:tailEnd/>
                </a:ln>
                <a:effectLst>
                  <a:prstShdw prst="shdw16">
                    <a:srgbClr val="2B2668">
                      <a:alpha val="50000"/>
                    </a:srgbClr>
                  </a:prstShdw>
                </a:effectLst>
              </p:spPr>
              <p:txBody>
                <a:bodyPr wrap="none" anchor="ctr"/>
                <a:lstStyle/>
                <a:p>
                  <a:endParaRPr lang="en-US" dirty="0">
                    <a:solidFill>
                      <a:srgbClr val="000000"/>
                    </a:solidFill>
                  </a:endParaRPr>
                </a:p>
              </p:txBody>
            </p:sp>
            <p:sp>
              <p:nvSpPr>
                <p:cNvPr id="146449" name="Rectangle 139"/>
                <p:cNvSpPr>
                  <a:spLocks noChangeArrowheads="1"/>
                </p:cNvSpPr>
                <p:nvPr/>
              </p:nvSpPr>
              <p:spPr bwMode="auto">
                <a:xfrm rot="-1560000">
                  <a:off x="1309" y="2402"/>
                  <a:ext cx="142" cy="975"/>
                </a:xfrm>
                <a:prstGeom prst="rect">
                  <a:avLst/>
                </a:prstGeom>
                <a:gradFill rotWithShape="1">
                  <a:gsLst>
                    <a:gs pos="0">
                      <a:srgbClr val="757527"/>
                    </a:gs>
                    <a:gs pos="50000">
                      <a:srgbClr val="FDFD55"/>
                    </a:gs>
                    <a:gs pos="100000">
                      <a:srgbClr val="757527"/>
                    </a:gs>
                  </a:gsLst>
                  <a:lin ang="0" scaled="1"/>
                </a:gradFill>
                <a:ln w="19050">
                  <a:solidFill>
                    <a:srgbClr val="6B6925"/>
                  </a:solidFill>
                  <a:miter lim="800000"/>
                  <a:headEnd/>
                  <a:tailEnd/>
                </a:ln>
                <a:effectLst>
                  <a:prstShdw prst="shdw16">
                    <a:srgbClr val="6B6925">
                      <a:alpha val="50000"/>
                    </a:srgbClr>
                  </a:prstShdw>
                </a:effectLst>
              </p:spPr>
              <p:txBody>
                <a:bodyPr wrap="none" anchor="ctr"/>
                <a:lstStyle/>
                <a:p>
                  <a:endParaRPr lang="en-US" dirty="0">
                    <a:solidFill>
                      <a:srgbClr val="000000"/>
                    </a:solidFill>
                  </a:endParaRPr>
                </a:p>
              </p:txBody>
            </p:sp>
            <p:sp>
              <p:nvSpPr>
                <p:cNvPr id="146450" name="Rectangle 140"/>
                <p:cNvSpPr>
                  <a:spLocks noChangeArrowheads="1"/>
                </p:cNvSpPr>
                <p:nvPr/>
              </p:nvSpPr>
              <p:spPr bwMode="auto">
                <a:xfrm rot="-2220000">
                  <a:off x="1885" y="2087"/>
                  <a:ext cx="142" cy="1307"/>
                </a:xfrm>
                <a:prstGeom prst="rect">
                  <a:avLst/>
                </a:prstGeom>
                <a:gradFill rotWithShape="1">
                  <a:gsLst>
                    <a:gs pos="0">
                      <a:srgbClr val="005500"/>
                    </a:gs>
                    <a:gs pos="50000">
                      <a:srgbClr val="00B800"/>
                    </a:gs>
                    <a:gs pos="100000">
                      <a:srgbClr val="005500"/>
                    </a:gs>
                  </a:gsLst>
                  <a:lin ang="0" scaled="1"/>
                </a:gradFill>
                <a:ln w="19050">
                  <a:solidFill>
                    <a:srgbClr val="28662B"/>
                  </a:solidFill>
                  <a:miter lim="800000"/>
                  <a:headEnd/>
                  <a:tailEnd/>
                </a:ln>
                <a:effectLst>
                  <a:prstShdw prst="shdw16">
                    <a:srgbClr val="28662B">
                      <a:alpha val="50000"/>
                    </a:srgbClr>
                  </a:prstShdw>
                </a:effectLst>
              </p:spPr>
              <p:txBody>
                <a:bodyPr wrap="none" anchor="ctr"/>
                <a:lstStyle/>
                <a:p>
                  <a:endParaRPr lang="en-US" dirty="0">
                    <a:solidFill>
                      <a:srgbClr val="000000"/>
                    </a:solidFill>
                  </a:endParaRPr>
                </a:p>
              </p:txBody>
            </p:sp>
          </p:grpSp>
        </p:grpSp>
      </p:grpSp>
      <p:grpSp>
        <p:nvGrpSpPr>
          <p:cNvPr id="141" name="Group 140"/>
          <p:cNvGrpSpPr/>
          <p:nvPr/>
        </p:nvGrpSpPr>
        <p:grpSpPr>
          <a:xfrm>
            <a:off x="4395346" y="3622363"/>
            <a:ext cx="2488095" cy="795337"/>
            <a:chOff x="5181600" y="3810000"/>
            <a:chExt cx="2488095" cy="795337"/>
          </a:xfrm>
        </p:grpSpPr>
        <p:pic>
          <p:nvPicPr>
            <p:cNvPr id="142" name="Picture 140" descr="balloon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3810000"/>
              <a:ext cx="2362200" cy="795337"/>
            </a:xfrm>
            <a:prstGeom prst="rect">
              <a:avLst/>
            </a:prstGeom>
            <a:noFill/>
            <a:ln w="9525">
              <a:noFill/>
              <a:miter lim="800000"/>
              <a:headEnd/>
              <a:tailEnd/>
            </a:ln>
          </p:spPr>
        </p:pic>
        <p:sp>
          <p:nvSpPr>
            <p:cNvPr id="48134" name="Rectangle 6"/>
            <p:cNvSpPr>
              <a:spLocks noChangeArrowheads="1"/>
            </p:cNvSpPr>
            <p:nvPr/>
          </p:nvSpPr>
          <p:spPr bwMode="auto">
            <a:xfrm>
              <a:off x="5383695" y="3886200"/>
              <a:ext cx="2286000" cy="381000"/>
            </a:xfrm>
            <a:prstGeom prst="rect">
              <a:avLst/>
            </a:prstGeom>
            <a:noFill/>
            <a:ln w="9525">
              <a:noFill/>
              <a:miter lim="800000"/>
              <a:headEnd/>
              <a:tailEnd/>
            </a:ln>
          </p:spPr>
          <p:txBody>
            <a:bodyPr/>
            <a:lstStyle/>
            <a:p>
              <a:pPr>
                <a:lnSpc>
                  <a:spcPct val="115000"/>
                </a:lnSpc>
              </a:pPr>
              <a:r>
                <a:rPr lang="en-US" sz="2400" dirty="0">
                  <a:solidFill>
                    <a:srgbClr val="336600"/>
                  </a:solidFill>
                  <a:latin typeface="Franklin Gothic Medium" pitchFamily="34" charset="0"/>
                </a:rPr>
                <a:t>Thanks Oscar!</a:t>
              </a:r>
            </a:p>
          </p:txBody>
        </p:sp>
      </p:grpSp>
      <p:sp>
        <p:nvSpPr>
          <p:cNvPr id="150" name="Right Arrow 149">
            <a:hlinkClick r:id="rId4" action="ppaction://hlinksldjump"/>
          </p:cNvPr>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50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716415">
            <a:off x="-2811475" y="3179763"/>
            <a:ext cx="8389938" cy="4637087"/>
            <a:chOff x="-2465" y="816"/>
            <a:chExt cx="5285" cy="2921"/>
          </a:xfrm>
        </p:grpSpPr>
        <p:pic>
          <p:nvPicPr>
            <p:cNvPr id="148491" name="Picture 4"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 y="816"/>
              <a:ext cx="4068" cy="2921"/>
            </a:xfrm>
            <a:prstGeom prst="rect">
              <a:avLst/>
            </a:prstGeom>
            <a:noFill/>
            <a:ln w="9525">
              <a:noFill/>
              <a:miter lim="800000"/>
              <a:headEnd/>
              <a:tailEnd/>
            </a:ln>
          </p:spPr>
        </p:pic>
        <p:grpSp>
          <p:nvGrpSpPr>
            <p:cNvPr id="3" name="Group 5"/>
            <p:cNvGrpSpPr>
              <a:grpSpLocks/>
            </p:cNvGrpSpPr>
            <p:nvPr/>
          </p:nvGrpSpPr>
          <p:grpSpPr bwMode="auto">
            <a:xfrm>
              <a:off x="-2465" y="1041"/>
              <a:ext cx="2684" cy="2032"/>
              <a:chOff x="-2465" y="1041"/>
              <a:chExt cx="2684" cy="2032"/>
            </a:xfrm>
          </p:grpSpPr>
          <p:grpSp>
            <p:nvGrpSpPr>
              <p:cNvPr id="4" name="Group 6"/>
              <p:cNvGrpSpPr>
                <a:grpSpLocks/>
              </p:cNvGrpSpPr>
              <p:nvPr/>
            </p:nvGrpSpPr>
            <p:grpSpPr bwMode="auto">
              <a:xfrm>
                <a:off x="-2465" y="1476"/>
                <a:ext cx="2684" cy="1386"/>
                <a:chOff x="-2465" y="1476"/>
                <a:chExt cx="2684" cy="1386"/>
              </a:xfrm>
            </p:grpSpPr>
            <p:grpSp>
              <p:nvGrpSpPr>
                <p:cNvPr id="5" name="Group 7"/>
                <p:cNvGrpSpPr>
                  <a:grpSpLocks/>
                </p:cNvGrpSpPr>
                <p:nvPr/>
              </p:nvGrpSpPr>
              <p:grpSpPr bwMode="auto">
                <a:xfrm rot="-1522787">
                  <a:off x="-2465" y="1723"/>
                  <a:ext cx="2528" cy="648"/>
                  <a:chOff x="464" y="3392"/>
                  <a:chExt cx="2528" cy="648"/>
                </a:xfrm>
              </p:grpSpPr>
              <p:grpSp>
                <p:nvGrpSpPr>
                  <p:cNvPr id="6" name="Group 8"/>
                  <p:cNvGrpSpPr>
                    <a:grpSpLocks/>
                  </p:cNvGrpSpPr>
                  <p:nvPr/>
                </p:nvGrpSpPr>
                <p:grpSpPr bwMode="auto">
                  <a:xfrm>
                    <a:off x="480" y="3408"/>
                    <a:ext cx="2496" cy="624"/>
                    <a:chOff x="480" y="3408"/>
                    <a:chExt cx="2496" cy="624"/>
                  </a:xfrm>
                </p:grpSpPr>
                <p:sp>
                  <p:nvSpPr>
                    <p:cNvPr id="49161" name="Line 9"/>
                    <p:cNvSpPr>
                      <a:spLocks noChangeShapeType="1"/>
                    </p:cNvSpPr>
                    <p:nvPr/>
                  </p:nvSpPr>
                  <p:spPr bwMode="auto">
                    <a:xfrm flipV="1">
                      <a:off x="480" y="3679"/>
                      <a:ext cx="240" cy="28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2" name="Line 10"/>
                    <p:cNvSpPr>
                      <a:spLocks noChangeShapeType="1"/>
                    </p:cNvSpPr>
                    <p:nvPr/>
                  </p:nvSpPr>
                  <p:spPr bwMode="auto">
                    <a:xfrm>
                      <a:off x="720" y="3677"/>
                      <a:ext cx="288" cy="28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3" name="Line 11"/>
                    <p:cNvSpPr>
                      <a:spLocks noChangeShapeType="1"/>
                    </p:cNvSpPr>
                    <p:nvPr/>
                  </p:nvSpPr>
                  <p:spPr bwMode="auto">
                    <a:xfrm flipV="1">
                      <a:off x="1008" y="3391"/>
                      <a:ext cx="288" cy="576"/>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4" name="Line 12"/>
                    <p:cNvSpPr>
                      <a:spLocks noChangeShapeType="1"/>
                    </p:cNvSpPr>
                    <p:nvPr/>
                  </p:nvSpPr>
                  <p:spPr bwMode="auto">
                    <a:xfrm>
                      <a:off x="1296" y="3389"/>
                      <a:ext cx="288" cy="528"/>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5" name="Line 13"/>
                    <p:cNvSpPr>
                      <a:spLocks noChangeShapeType="1"/>
                    </p:cNvSpPr>
                    <p:nvPr/>
                  </p:nvSpPr>
                  <p:spPr bwMode="auto">
                    <a:xfrm flipV="1">
                      <a:off x="1584" y="3534"/>
                      <a:ext cx="240" cy="38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6" name="Line 14"/>
                    <p:cNvSpPr>
                      <a:spLocks noChangeShapeType="1"/>
                    </p:cNvSpPr>
                    <p:nvPr/>
                  </p:nvSpPr>
                  <p:spPr bwMode="auto">
                    <a:xfrm flipV="1">
                      <a:off x="1824" y="3389"/>
                      <a:ext cx="384" cy="14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7" name="Line 15"/>
                    <p:cNvSpPr>
                      <a:spLocks noChangeShapeType="1"/>
                    </p:cNvSpPr>
                    <p:nvPr/>
                  </p:nvSpPr>
                  <p:spPr bwMode="auto">
                    <a:xfrm>
                      <a:off x="2207" y="3393"/>
                      <a:ext cx="144" cy="480"/>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49168" name="Line 16"/>
                    <p:cNvSpPr>
                      <a:spLocks noChangeShapeType="1"/>
                    </p:cNvSpPr>
                    <p:nvPr/>
                  </p:nvSpPr>
                  <p:spPr bwMode="auto">
                    <a:xfrm flipV="1">
                      <a:off x="2351" y="3489"/>
                      <a:ext cx="288" cy="384"/>
                    </a:xfrm>
                    <a:prstGeom prst="line">
                      <a:avLst/>
                    </a:prstGeom>
                    <a:noFill/>
                    <a:ln w="38100">
                      <a:solidFill>
                        <a:srgbClr val="CC2638"/>
                      </a:solidFill>
                      <a:round/>
                      <a:headEnd/>
                      <a:tailEnd/>
                    </a:ln>
                    <a:effectLst>
                      <a:outerShdw dist="40161" dir="4293903" algn="ctr" rotWithShape="0">
                        <a:srgbClr val="711520">
                          <a:alpha val="50000"/>
                        </a:srgbClr>
                      </a:outerShdw>
                    </a:effectLst>
                  </p:spPr>
                  <p:txBody>
                    <a:bodyPr/>
                    <a:lstStyle/>
                    <a:p>
                      <a:pPr>
                        <a:defRPr/>
                      </a:pPr>
                      <a:endParaRPr lang="en-US" dirty="0">
                        <a:solidFill>
                          <a:srgbClr val="000000"/>
                        </a:solidFill>
                        <a:latin typeface="+mn-lt"/>
                      </a:endParaRPr>
                    </a:p>
                  </p:txBody>
                </p:sp>
                <p:sp>
                  <p:nvSpPr>
                    <p:cNvPr id="148623" name="Line 17"/>
                    <p:cNvSpPr>
                      <a:spLocks noChangeShapeType="1"/>
                    </p:cNvSpPr>
                    <p:nvPr/>
                  </p:nvSpPr>
                  <p:spPr bwMode="auto">
                    <a:xfrm>
                      <a:off x="2640" y="3504"/>
                      <a:ext cx="336" cy="528"/>
                    </a:xfrm>
                    <a:prstGeom prst="line">
                      <a:avLst/>
                    </a:prstGeom>
                    <a:noFill/>
                    <a:ln w="38100">
                      <a:solidFill>
                        <a:srgbClr val="CC2638"/>
                      </a:solidFill>
                      <a:round/>
                      <a:headEnd/>
                      <a:tailEnd/>
                    </a:ln>
                  </p:spPr>
                  <p:txBody>
                    <a:bodyPr/>
                    <a:lstStyle/>
                    <a:p>
                      <a:endParaRPr lang="en-US" dirty="0"/>
                    </a:p>
                  </p:txBody>
                </p:sp>
              </p:grpSp>
              <p:sp>
                <p:nvSpPr>
                  <p:cNvPr id="148605" name="AutoShape 18"/>
                  <p:cNvSpPr>
                    <a:spLocks noChangeArrowheads="1"/>
                  </p:cNvSpPr>
                  <p:nvPr/>
                </p:nvSpPr>
                <p:spPr bwMode="auto">
                  <a:xfrm>
                    <a:off x="696" y="368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06" name="AutoShape 19"/>
                  <p:cNvSpPr>
                    <a:spLocks noChangeArrowheads="1"/>
                  </p:cNvSpPr>
                  <p:nvPr/>
                </p:nvSpPr>
                <p:spPr bwMode="auto">
                  <a:xfrm>
                    <a:off x="1272" y="340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07" name="AutoShape 20"/>
                  <p:cNvSpPr>
                    <a:spLocks noChangeArrowheads="1"/>
                  </p:cNvSpPr>
                  <p:nvPr/>
                </p:nvSpPr>
                <p:spPr bwMode="auto">
                  <a:xfrm>
                    <a:off x="1792" y="3536"/>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08" name="AutoShape 21"/>
                  <p:cNvSpPr>
                    <a:spLocks noChangeArrowheads="1"/>
                  </p:cNvSpPr>
                  <p:nvPr/>
                </p:nvSpPr>
                <p:spPr bwMode="auto">
                  <a:xfrm>
                    <a:off x="2176" y="339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09" name="AutoShape 22"/>
                  <p:cNvSpPr>
                    <a:spLocks noChangeArrowheads="1"/>
                  </p:cNvSpPr>
                  <p:nvPr/>
                </p:nvSpPr>
                <p:spPr bwMode="auto">
                  <a:xfrm>
                    <a:off x="2328" y="3864"/>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10" name="AutoShape 23"/>
                  <p:cNvSpPr>
                    <a:spLocks noChangeArrowheads="1"/>
                  </p:cNvSpPr>
                  <p:nvPr/>
                </p:nvSpPr>
                <p:spPr bwMode="auto">
                  <a:xfrm>
                    <a:off x="2616" y="3496"/>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11" name="AutoShape 24"/>
                  <p:cNvSpPr>
                    <a:spLocks noChangeArrowheads="1"/>
                  </p:cNvSpPr>
                  <p:nvPr/>
                </p:nvSpPr>
                <p:spPr bwMode="auto">
                  <a:xfrm>
                    <a:off x="464" y="396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12" name="AutoShape 25"/>
                  <p:cNvSpPr>
                    <a:spLocks noChangeArrowheads="1"/>
                  </p:cNvSpPr>
                  <p:nvPr/>
                </p:nvSpPr>
                <p:spPr bwMode="auto">
                  <a:xfrm>
                    <a:off x="2944" y="399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13" name="AutoShape 26"/>
                  <p:cNvSpPr>
                    <a:spLocks noChangeArrowheads="1"/>
                  </p:cNvSpPr>
                  <p:nvPr/>
                </p:nvSpPr>
                <p:spPr bwMode="auto">
                  <a:xfrm>
                    <a:off x="984" y="3960"/>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sp>
                <p:nvSpPr>
                  <p:cNvPr id="148614" name="AutoShape 27"/>
                  <p:cNvSpPr>
                    <a:spLocks noChangeArrowheads="1"/>
                  </p:cNvSpPr>
                  <p:nvPr/>
                </p:nvSpPr>
                <p:spPr bwMode="auto">
                  <a:xfrm>
                    <a:off x="1560" y="3912"/>
                    <a:ext cx="48" cy="48"/>
                  </a:xfrm>
                  <a:prstGeom prst="flowChartConnector">
                    <a:avLst/>
                  </a:prstGeom>
                  <a:solidFill>
                    <a:srgbClr val="CC2638"/>
                  </a:solidFill>
                  <a:ln w="9525">
                    <a:solidFill>
                      <a:srgbClr val="711520"/>
                    </a:solidFill>
                    <a:round/>
                    <a:headEnd/>
                    <a:tailEnd/>
                  </a:ln>
                </p:spPr>
                <p:txBody>
                  <a:bodyPr wrap="none" anchor="ctr"/>
                  <a:lstStyle/>
                  <a:p>
                    <a:endParaRPr lang="en-US" dirty="0">
                      <a:solidFill>
                        <a:srgbClr val="000000"/>
                      </a:solidFill>
                    </a:endParaRPr>
                  </a:p>
                </p:txBody>
              </p:sp>
            </p:grpSp>
            <p:grpSp>
              <p:nvGrpSpPr>
                <p:cNvPr id="7" name="Group 28"/>
                <p:cNvGrpSpPr>
                  <a:grpSpLocks/>
                </p:cNvGrpSpPr>
                <p:nvPr/>
              </p:nvGrpSpPr>
              <p:grpSpPr bwMode="auto">
                <a:xfrm rot="-1382210">
                  <a:off x="-2410" y="1935"/>
                  <a:ext cx="2528" cy="464"/>
                  <a:chOff x="432" y="464"/>
                  <a:chExt cx="2528" cy="464"/>
                </a:xfrm>
              </p:grpSpPr>
              <p:sp>
                <p:nvSpPr>
                  <p:cNvPr id="49181" name="Line 29"/>
                  <p:cNvSpPr>
                    <a:spLocks noChangeShapeType="1"/>
                  </p:cNvSpPr>
                  <p:nvPr/>
                </p:nvSpPr>
                <p:spPr bwMode="auto">
                  <a:xfrm flipV="1">
                    <a:off x="450" y="705"/>
                    <a:ext cx="224" cy="152"/>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2" name="Line 30"/>
                  <p:cNvSpPr>
                    <a:spLocks noChangeShapeType="1"/>
                  </p:cNvSpPr>
                  <p:nvPr/>
                </p:nvSpPr>
                <p:spPr bwMode="auto">
                  <a:xfrm>
                    <a:off x="675" y="705"/>
                    <a:ext cx="288" cy="48"/>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3" name="Line 31"/>
                  <p:cNvSpPr>
                    <a:spLocks noChangeShapeType="1"/>
                  </p:cNvSpPr>
                  <p:nvPr/>
                </p:nvSpPr>
                <p:spPr bwMode="auto">
                  <a:xfrm flipV="1">
                    <a:off x="962" y="513"/>
                    <a:ext cx="288" cy="240"/>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4" name="Line 32"/>
                  <p:cNvSpPr>
                    <a:spLocks noChangeShapeType="1"/>
                  </p:cNvSpPr>
                  <p:nvPr/>
                </p:nvSpPr>
                <p:spPr bwMode="auto">
                  <a:xfrm>
                    <a:off x="1248" y="512"/>
                    <a:ext cx="288" cy="144"/>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5" name="Line 33"/>
                  <p:cNvSpPr>
                    <a:spLocks noChangeShapeType="1"/>
                  </p:cNvSpPr>
                  <p:nvPr/>
                </p:nvSpPr>
                <p:spPr bwMode="auto">
                  <a:xfrm flipV="1">
                    <a:off x="1538" y="529"/>
                    <a:ext cx="240" cy="128"/>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6" name="Line 34"/>
                  <p:cNvSpPr>
                    <a:spLocks noChangeShapeType="1"/>
                  </p:cNvSpPr>
                  <p:nvPr/>
                </p:nvSpPr>
                <p:spPr bwMode="auto">
                  <a:xfrm>
                    <a:off x="1777" y="528"/>
                    <a:ext cx="384" cy="80"/>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7" name="Line 35"/>
                  <p:cNvSpPr>
                    <a:spLocks noChangeShapeType="1"/>
                  </p:cNvSpPr>
                  <p:nvPr/>
                </p:nvSpPr>
                <p:spPr bwMode="auto">
                  <a:xfrm flipV="1">
                    <a:off x="2162" y="466"/>
                    <a:ext cx="144" cy="144"/>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8" name="Line 36"/>
                  <p:cNvSpPr>
                    <a:spLocks noChangeShapeType="1"/>
                  </p:cNvSpPr>
                  <p:nvPr/>
                </p:nvSpPr>
                <p:spPr bwMode="auto">
                  <a:xfrm>
                    <a:off x="2304" y="468"/>
                    <a:ext cx="288" cy="112"/>
                  </a:xfrm>
                  <a:prstGeom prst="line">
                    <a:avLst/>
                  </a:prstGeom>
                  <a:noFill/>
                  <a:ln w="38100">
                    <a:solidFill>
                      <a:srgbClr val="3F3FFF"/>
                    </a:solidFill>
                    <a:round/>
                    <a:headEnd/>
                    <a:tailEnd/>
                  </a:ln>
                  <a:effectLst>
                    <a:outerShdw dist="40161" dir="4293903"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89" name="Line 37"/>
                  <p:cNvSpPr>
                    <a:spLocks noChangeShapeType="1"/>
                  </p:cNvSpPr>
                  <p:nvPr/>
                </p:nvSpPr>
                <p:spPr bwMode="auto">
                  <a:xfrm>
                    <a:off x="2593" y="578"/>
                    <a:ext cx="352" cy="328"/>
                  </a:xfrm>
                  <a:prstGeom prst="line">
                    <a:avLst/>
                  </a:prstGeom>
                  <a:noFill/>
                  <a:ln w="38100">
                    <a:solidFill>
                      <a:srgbClr val="3F3FFF"/>
                    </a:solidFill>
                    <a:round/>
                    <a:headEnd/>
                    <a:tailEnd/>
                  </a:ln>
                  <a:effectLst>
                    <a:outerShdw dist="35921" dir="2700000" algn="ctr" rotWithShape="0">
                      <a:srgbClr val="0000BC">
                        <a:alpha val="28000"/>
                      </a:srgbClr>
                    </a:outerShdw>
                  </a:effectLst>
                </p:spPr>
                <p:txBody>
                  <a:bodyPr/>
                  <a:lstStyle/>
                  <a:p>
                    <a:pPr>
                      <a:defRPr/>
                    </a:pPr>
                    <a:endParaRPr lang="en-US" dirty="0">
                      <a:solidFill>
                        <a:srgbClr val="000000"/>
                      </a:solidFill>
                      <a:latin typeface="+mn-lt"/>
                    </a:endParaRPr>
                  </a:p>
                </p:txBody>
              </p:sp>
              <p:sp>
                <p:nvSpPr>
                  <p:cNvPr id="49190" name="AutoShape 38"/>
                  <p:cNvSpPr>
                    <a:spLocks noChangeArrowheads="1"/>
                  </p:cNvSpPr>
                  <p:nvPr/>
                </p:nvSpPr>
                <p:spPr bwMode="auto">
                  <a:xfrm>
                    <a:off x="657" y="689"/>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1" name="AutoShape 39"/>
                  <p:cNvSpPr>
                    <a:spLocks noChangeArrowheads="1"/>
                  </p:cNvSpPr>
                  <p:nvPr/>
                </p:nvSpPr>
                <p:spPr bwMode="auto">
                  <a:xfrm>
                    <a:off x="1234" y="489"/>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2" name="AutoShape 40"/>
                  <p:cNvSpPr>
                    <a:spLocks noChangeArrowheads="1"/>
                  </p:cNvSpPr>
                  <p:nvPr/>
                </p:nvSpPr>
                <p:spPr bwMode="auto">
                  <a:xfrm>
                    <a:off x="1763" y="513"/>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3" name="AutoShape 41"/>
                  <p:cNvSpPr>
                    <a:spLocks noChangeArrowheads="1"/>
                  </p:cNvSpPr>
                  <p:nvPr/>
                </p:nvSpPr>
                <p:spPr bwMode="auto">
                  <a:xfrm>
                    <a:off x="2288" y="452"/>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4" name="AutoShape 42"/>
                  <p:cNvSpPr>
                    <a:spLocks noChangeArrowheads="1"/>
                  </p:cNvSpPr>
                  <p:nvPr/>
                </p:nvSpPr>
                <p:spPr bwMode="auto">
                  <a:xfrm>
                    <a:off x="2129" y="588"/>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5" name="AutoShape 43"/>
                  <p:cNvSpPr>
                    <a:spLocks noChangeArrowheads="1"/>
                  </p:cNvSpPr>
                  <p:nvPr/>
                </p:nvSpPr>
                <p:spPr bwMode="auto">
                  <a:xfrm>
                    <a:off x="2577" y="564"/>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6" name="AutoShape 44"/>
                  <p:cNvSpPr>
                    <a:spLocks noChangeArrowheads="1"/>
                  </p:cNvSpPr>
                  <p:nvPr/>
                </p:nvSpPr>
                <p:spPr bwMode="auto">
                  <a:xfrm>
                    <a:off x="434" y="833"/>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7" name="AutoShape 45"/>
                  <p:cNvSpPr>
                    <a:spLocks noChangeArrowheads="1"/>
                  </p:cNvSpPr>
                  <p:nvPr/>
                </p:nvSpPr>
                <p:spPr bwMode="auto">
                  <a:xfrm>
                    <a:off x="2914" y="867"/>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8" name="AutoShape 46"/>
                  <p:cNvSpPr>
                    <a:spLocks noChangeArrowheads="1"/>
                  </p:cNvSpPr>
                  <p:nvPr/>
                </p:nvSpPr>
                <p:spPr bwMode="auto">
                  <a:xfrm>
                    <a:off x="937" y="720"/>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sp>
                <p:nvSpPr>
                  <p:cNvPr id="49199" name="AutoShape 47"/>
                  <p:cNvSpPr>
                    <a:spLocks noChangeArrowheads="1"/>
                  </p:cNvSpPr>
                  <p:nvPr/>
                </p:nvSpPr>
                <p:spPr bwMode="auto">
                  <a:xfrm>
                    <a:off x="1524" y="625"/>
                    <a:ext cx="48" cy="48"/>
                  </a:xfrm>
                  <a:prstGeom prst="flowChartConnector">
                    <a:avLst/>
                  </a:prstGeom>
                  <a:solidFill>
                    <a:srgbClr val="3F3FFF"/>
                  </a:solidFill>
                  <a:ln w="9525">
                    <a:solidFill>
                      <a:srgbClr val="0000BC"/>
                    </a:solidFill>
                    <a:round/>
                    <a:headEnd/>
                    <a:tailEnd/>
                  </a:ln>
                  <a:effectLst>
                    <a:outerShdw dist="35921" dir="2700000" algn="ctr" rotWithShape="0">
                      <a:srgbClr val="0000BC">
                        <a:alpha val="28000"/>
                      </a:srgbClr>
                    </a:outerShdw>
                  </a:effectLst>
                </p:spPr>
                <p:txBody>
                  <a:bodyPr wrap="none" anchor="ctr"/>
                  <a:lstStyle/>
                  <a:p>
                    <a:pPr>
                      <a:defRPr/>
                    </a:pPr>
                    <a:endParaRPr lang="en-US" dirty="0">
                      <a:solidFill>
                        <a:srgbClr val="000000"/>
                      </a:solidFill>
                      <a:latin typeface="+mn-lt"/>
                    </a:endParaRPr>
                  </a:p>
                </p:txBody>
              </p:sp>
            </p:grpSp>
            <p:sp>
              <p:nvSpPr>
                <p:cNvPr id="49200" name="Line 48"/>
                <p:cNvSpPr>
                  <a:spLocks noChangeShapeType="1"/>
                </p:cNvSpPr>
                <p:nvPr/>
              </p:nvSpPr>
              <p:spPr bwMode="auto">
                <a:xfrm rot="9144018" flipV="1">
                  <a:off x="-219" y="1526"/>
                  <a:ext cx="240" cy="183"/>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1" name="Line 49"/>
                <p:cNvSpPr>
                  <a:spLocks noChangeShapeType="1"/>
                </p:cNvSpPr>
                <p:nvPr/>
              </p:nvSpPr>
              <p:spPr bwMode="auto">
                <a:xfrm rot="9144018">
                  <a:off x="-477" y="1647"/>
                  <a:ext cx="288" cy="183"/>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2" name="Line 50"/>
                <p:cNvSpPr>
                  <a:spLocks noChangeShapeType="1"/>
                </p:cNvSpPr>
                <p:nvPr/>
              </p:nvSpPr>
              <p:spPr bwMode="auto">
                <a:xfrm rot="9144018" flipV="1">
                  <a:off x="-689" y="1771"/>
                  <a:ext cx="288" cy="366"/>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3" name="Line 51"/>
                <p:cNvSpPr>
                  <a:spLocks noChangeShapeType="1"/>
                </p:cNvSpPr>
                <p:nvPr/>
              </p:nvSpPr>
              <p:spPr bwMode="auto">
                <a:xfrm rot="9144018">
                  <a:off x="-938" y="1931"/>
                  <a:ext cx="288" cy="336"/>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4" name="Line 52"/>
                <p:cNvSpPr>
                  <a:spLocks noChangeShapeType="1"/>
                </p:cNvSpPr>
                <p:nvPr/>
              </p:nvSpPr>
              <p:spPr bwMode="auto">
                <a:xfrm rot="9144018" flipV="1">
                  <a:off x="-1169" y="2058"/>
                  <a:ext cx="240" cy="244"/>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5" name="Line 53"/>
                <p:cNvSpPr>
                  <a:spLocks noChangeShapeType="1"/>
                </p:cNvSpPr>
                <p:nvPr/>
              </p:nvSpPr>
              <p:spPr bwMode="auto">
                <a:xfrm rot="9144018" flipV="1">
                  <a:off x="-1440" y="2428"/>
                  <a:ext cx="384" cy="92"/>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6" name="Line 54"/>
                <p:cNvSpPr>
                  <a:spLocks noChangeShapeType="1"/>
                </p:cNvSpPr>
                <p:nvPr/>
              </p:nvSpPr>
              <p:spPr bwMode="auto">
                <a:xfrm rot="9144018">
                  <a:off x="-1603" y="2347"/>
                  <a:ext cx="144" cy="305"/>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7" name="Line 55"/>
                <p:cNvSpPr>
                  <a:spLocks noChangeShapeType="1"/>
                </p:cNvSpPr>
                <p:nvPr/>
              </p:nvSpPr>
              <p:spPr bwMode="auto">
                <a:xfrm rot="9144018" flipV="1">
                  <a:off x="-1881" y="2452"/>
                  <a:ext cx="288" cy="244"/>
                </a:xfrm>
                <a:prstGeom prst="line">
                  <a:avLst/>
                </a:prstGeom>
                <a:noFill/>
                <a:ln w="38100">
                  <a:solidFill>
                    <a:srgbClr val="FF9900"/>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8" name="Line 56"/>
                <p:cNvSpPr>
                  <a:spLocks noChangeShapeType="1"/>
                </p:cNvSpPr>
                <p:nvPr/>
              </p:nvSpPr>
              <p:spPr bwMode="auto">
                <a:xfrm rot="9144018">
                  <a:off x="-2226" y="2702"/>
                  <a:ext cx="406" cy="150"/>
                </a:xfrm>
                <a:prstGeom prst="line">
                  <a:avLst/>
                </a:prstGeom>
                <a:noFill/>
                <a:ln w="38100">
                  <a:solidFill>
                    <a:srgbClr val="FF9900"/>
                  </a:solidFill>
                  <a:round/>
                  <a:headEnd/>
                  <a:tailEnd/>
                </a:ln>
                <a:effectLst>
                  <a:outerShdw dist="35921" dir="2700000"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09" name="AutoShape 57"/>
                <p:cNvSpPr>
                  <a:spLocks noChangeArrowheads="1"/>
                </p:cNvSpPr>
                <p:nvPr/>
              </p:nvSpPr>
              <p:spPr bwMode="auto">
                <a:xfrm rot="9144018">
                  <a:off x="-188" y="1732"/>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0" name="AutoShape 58"/>
                <p:cNvSpPr>
                  <a:spLocks noChangeArrowheads="1"/>
                </p:cNvSpPr>
                <p:nvPr/>
              </p:nvSpPr>
              <p:spPr bwMode="auto">
                <a:xfrm rot="9144018">
                  <a:off x="-617" y="2156"/>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1" name="AutoShape 59"/>
                <p:cNvSpPr>
                  <a:spLocks noChangeArrowheads="1"/>
                </p:cNvSpPr>
                <p:nvPr/>
              </p:nvSpPr>
              <p:spPr bwMode="auto">
                <a:xfrm rot="9144018">
                  <a:off x="-1118" y="2321"/>
                  <a:ext cx="48" cy="30"/>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2" name="AutoShape 60"/>
                <p:cNvSpPr>
                  <a:spLocks noChangeArrowheads="1"/>
                </p:cNvSpPr>
                <p:nvPr/>
              </p:nvSpPr>
              <p:spPr bwMode="auto">
                <a:xfrm rot="9144018">
                  <a:off x="-1416" y="2579"/>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3" name="AutoShape 61"/>
                <p:cNvSpPr>
                  <a:spLocks noChangeArrowheads="1"/>
                </p:cNvSpPr>
                <p:nvPr/>
              </p:nvSpPr>
              <p:spPr bwMode="auto">
                <a:xfrm rot="9144018">
                  <a:off x="-1689" y="2383"/>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4" name="AutoShape 62"/>
                <p:cNvSpPr>
                  <a:spLocks noChangeArrowheads="1"/>
                </p:cNvSpPr>
                <p:nvPr/>
              </p:nvSpPr>
              <p:spPr bwMode="auto">
                <a:xfrm rot="9144018">
                  <a:off x="-1835" y="2725"/>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5" name="AutoShape 63"/>
                <p:cNvSpPr>
                  <a:spLocks noChangeArrowheads="1"/>
                </p:cNvSpPr>
                <p:nvPr/>
              </p:nvSpPr>
              <p:spPr bwMode="auto">
                <a:xfrm rot="9144018">
                  <a:off x="-65" y="1466"/>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6" name="AutoShape 64"/>
                <p:cNvSpPr>
                  <a:spLocks noChangeArrowheads="1"/>
                </p:cNvSpPr>
                <p:nvPr/>
              </p:nvSpPr>
              <p:spPr bwMode="auto">
                <a:xfrm rot="9144018">
                  <a:off x="-2252" y="2794"/>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7" name="AutoShape 65"/>
                <p:cNvSpPr>
                  <a:spLocks noChangeArrowheads="1"/>
                </p:cNvSpPr>
                <p:nvPr/>
              </p:nvSpPr>
              <p:spPr bwMode="auto">
                <a:xfrm rot="9144018">
                  <a:off x="-527" y="1708"/>
                  <a:ext cx="48" cy="31"/>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18" name="AutoShape 66"/>
                <p:cNvSpPr>
                  <a:spLocks noChangeArrowheads="1"/>
                </p:cNvSpPr>
                <p:nvPr/>
              </p:nvSpPr>
              <p:spPr bwMode="auto">
                <a:xfrm rot="9144018">
                  <a:off x="-1023" y="2003"/>
                  <a:ext cx="48" cy="30"/>
                </a:xfrm>
                <a:prstGeom prst="flowChartConnector">
                  <a:avLst/>
                </a:prstGeom>
                <a:solidFill>
                  <a:srgbClr val="FF9900"/>
                </a:solidFill>
                <a:ln w="9525">
                  <a:solidFill>
                    <a:srgbClr val="FF6600"/>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grpSp>
              <p:nvGrpSpPr>
                <p:cNvPr id="8" name="Group 67"/>
                <p:cNvGrpSpPr>
                  <a:grpSpLocks/>
                </p:cNvGrpSpPr>
                <p:nvPr/>
              </p:nvGrpSpPr>
              <p:grpSpPr bwMode="auto">
                <a:xfrm rot="19839999" flipV="1">
                  <a:off x="-2341" y="2230"/>
                  <a:ext cx="2560" cy="81"/>
                  <a:chOff x="464" y="3392"/>
                  <a:chExt cx="2528" cy="648"/>
                </a:xfrm>
              </p:grpSpPr>
              <p:grpSp>
                <p:nvGrpSpPr>
                  <p:cNvPr id="9" name="Group 68"/>
                  <p:cNvGrpSpPr>
                    <a:grpSpLocks/>
                  </p:cNvGrpSpPr>
                  <p:nvPr/>
                </p:nvGrpSpPr>
                <p:grpSpPr bwMode="auto">
                  <a:xfrm>
                    <a:off x="480" y="3408"/>
                    <a:ext cx="2496" cy="624"/>
                    <a:chOff x="480" y="3408"/>
                    <a:chExt cx="2496" cy="624"/>
                  </a:xfrm>
                </p:grpSpPr>
                <p:sp>
                  <p:nvSpPr>
                    <p:cNvPr id="49221" name="Line 69"/>
                    <p:cNvSpPr>
                      <a:spLocks noChangeShapeType="1"/>
                    </p:cNvSpPr>
                    <p:nvPr/>
                  </p:nvSpPr>
                  <p:spPr bwMode="auto">
                    <a:xfrm flipV="1">
                      <a:off x="480" y="3855"/>
                      <a:ext cx="240" cy="28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2" name="Line 70"/>
                    <p:cNvSpPr>
                      <a:spLocks noChangeShapeType="1"/>
                    </p:cNvSpPr>
                    <p:nvPr/>
                  </p:nvSpPr>
                  <p:spPr bwMode="auto">
                    <a:xfrm>
                      <a:off x="719" y="3866"/>
                      <a:ext cx="288" cy="288"/>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3" name="Line 71"/>
                    <p:cNvSpPr>
                      <a:spLocks noChangeShapeType="1"/>
                    </p:cNvSpPr>
                    <p:nvPr/>
                  </p:nvSpPr>
                  <p:spPr bwMode="auto">
                    <a:xfrm flipV="1">
                      <a:off x="1009" y="3560"/>
                      <a:ext cx="283" cy="576"/>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4" name="Line 72"/>
                    <p:cNvSpPr>
                      <a:spLocks noChangeShapeType="1"/>
                    </p:cNvSpPr>
                    <p:nvPr/>
                  </p:nvSpPr>
                  <p:spPr bwMode="auto">
                    <a:xfrm>
                      <a:off x="1294" y="3567"/>
                      <a:ext cx="288" cy="536"/>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5" name="Line 73"/>
                    <p:cNvSpPr>
                      <a:spLocks noChangeShapeType="1"/>
                    </p:cNvSpPr>
                    <p:nvPr/>
                  </p:nvSpPr>
                  <p:spPr bwMode="auto">
                    <a:xfrm flipV="1">
                      <a:off x="1584" y="3704"/>
                      <a:ext cx="240" cy="38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6" name="Line 74"/>
                    <p:cNvSpPr>
                      <a:spLocks noChangeShapeType="1"/>
                    </p:cNvSpPr>
                    <p:nvPr/>
                  </p:nvSpPr>
                  <p:spPr bwMode="auto">
                    <a:xfrm flipV="1">
                      <a:off x="1822" y="3556"/>
                      <a:ext cx="384" cy="14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7" name="Line 75"/>
                    <p:cNvSpPr>
                      <a:spLocks noChangeShapeType="1"/>
                    </p:cNvSpPr>
                    <p:nvPr/>
                  </p:nvSpPr>
                  <p:spPr bwMode="auto">
                    <a:xfrm>
                      <a:off x="2206" y="3531"/>
                      <a:ext cx="144" cy="480"/>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8" name="Line 76"/>
                    <p:cNvSpPr>
                      <a:spLocks noChangeShapeType="1"/>
                    </p:cNvSpPr>
                    <p:nvPr/>
                  </p:nvSpPr>
                  <p:spPr bwMode="auto">
                    <a:xfrm flipV="1">
                      <a:off x="2352" y="3637"/>
                      <a:ext cx="288" cy="384"/>
                    </a:xfrm>
                    <a:prstGeom prst="line">
                      <a:avLst/>
                    </a:prstGeom>
                    <a:noFill/>
                    <a:ln w="38100">
                      <a:solidFill>
                        <a:srgbClr val="9900FF"/>
                      </a:solidFill>
                      <a:round/>
                      <a:headEnd/>
                      <a:tailEnd/>
                    </a:ln>
                    <a:effectLst>
                      <a:outerShdw dist="40161" dir="4293903" algn="ctr" rotWithShape="0">
                        <a:srgbClr val="3A0074">
                          <a:alpha val="31000"/>
                        </a:srgbClr>
                      </a:outerShdw>
                    </a:effectLst>
                  </p:spPr>
                  <p:txBody>
                    <a:bodyPr/>
                    <a:lstStyle/>
                    <a:p>
                      <a:pPr>
                        <a:defRPr/>
                      </a:pPr>
                      <a:endParaRPr lang="en-US" dirty="0">
                        <a:solidFill>
                          <a:srgbClr val="000000"/>
                        </a:solidFill>
                        <a:latin typeface="+mn-lt"/>
                      </a:endParaRPr>
                    </a:p>
                  </p:txBody>
                </p:sp>
                <p:sp>
                  <p:nvSpPr>
                    <p:cNvPr id="49229" name="Line 77"/>
                    <p:cNvSpPr>
                      <a:spLocks noChangeShapeType="1"/>
                    </p:cNvSpPr>
                    <p:nvPr/>
                  </p:nvSpPr>
                  <p:spPr bwMode="auto">
                    <a:xfrm>
                      <a:off x="2641" y="3645"/>
                      <a:ext cx="336" cy="528"/>
                    </a:xfrm>
                    <a:prstGeom prst="line">
                      <a:avLst/>
                    </a:prstGeom>
                    <a:noFill/>
                    <a:ln w="38100">
                      <a:solidFill>
                        <a:srgbClr val="9900FF"/>
                      </a:solidFill>
                      <a:round/>
                      <a:headEnd/>
                      <a:tailEnd/>
                    </a:ln>
                    <a:effectLst>
                      <a:outerShdw dist="35921" dir="2700000" algn="ctr" rotWithShape="0">
                        <a:srgbClr val="3A0074">
                          <a:alpha val="31000"/>
                        </a:srgbClr>
                      </a:outerShdw>
                    </a:effectLst>
                  </p:spPr>
                  <p:txBody>
                    <a:bodyPr/>
                    <a:lstStyle/>
                    <a:p>
                      <a:pPr>
                        <a:defRPr/>
                      </a:pPr>
                      <a:endParaRPr lang="en-US" dirty="0">
                        <a:solidFill>
                          <a:srgbClr val="000000"/>
                        </a:solidFill>
                        <a:latin typeface="+mn-lt"/>
                      </a:endParaRPr>
                    </a:p>
                  </p:txBody>
                </p:sp>
              </p:grpSp>
              <p:sp>
                <p:nvSpPr>
                  <p:cNvPr id="49230" name="AutoShape 78"/>
                  <p:cNvSpPr>
                    <a:spLocks noChangeArrowheads="1"/>
                  </p:cNvSpPr>
                  <p:nvPr/>
                </p:nvSpPr>
                <p:spPr bwMode="auto">
                  <a:xfrm>
                    <a:off x="696" y="3800"/>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1" name="AutoShape 79"/>
                  <p:cNvSpPr>
                    <a:spLocks noChangeArrowheads="1"/>
                  </p:cNvSpPr>
                  <p:nvPr/>
                </p:nvSpPr>
                <p:spPr bwMode="auto">
                  <a:xfrm>
                    <a:off x="1272" y="3537"/>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2" name="AutoShape 80"/>
                  <p:cNvSpPr>
                    <a:spLocks noChangeArrowheads="1"/>
                  </p:cNvSpPr>
                  <p:nvPr/>
                </p:nvSpPr>
                <p:spPr bwMode="auto">
                  <a:xfrm>
                    <a:off x="1793" y="3689"/>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3" name="AutoShape 81"/>
                  <p:cNvSpPr>
                    <a:spLocks noChangeArrowheads="1"/>
                  </p:cNvSpPr>
                  <p:nvPr/>
                </p:nvSpPr>
                <p:spPr bwMode="auto">
                  <a:xfrm>
                    <a:off x="2176" y="3523"/>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4" name="AutoShape 82"/>
                  <p:cNvSpPr>
                    <a:spLocks noChangeArrowheads="1"/>
                  </p:cNvSpPr>
                  <p:nvPr/>
                </p:nvSpPr>
                <p:spPr bwMode="auto">
                  <a:xfrm>
                    <a:off x="2328" y="3994"/>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5" name="AutoShape 83"/>
                  <p:cNvSpPr>
                    <a:spLocks noChangeArrowheads="1"/>
                  </p:cNvSpPr>
                  <p:nvPr/>
                </p:nvSpPr>
                <p:spPr bwMode="auto">
                  <a:xfrm>
                    <a:off x="2614" y="3616"/>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6" name="AutoShape 84"/>
                  <p:cNvSpPr>
                    <a:spLocks noChangeArrowheads="1"/>
                  </p:cNvSpPr>
                  <p:nvPr/>
                </p:nvSpPr>
                <p:spPr bwMode="auto">
                  <a:xfrm>
                    <a:off x="465" y="4115"/>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7" name="AutoShape 85"/>
                  <p:cNvSpPr>
                    <a:spLocks noChangeArrowheads="1"/>
                  </p:cNvSpPr>
                  <p:nvPr/>
                </p:nvSpPr>
                <p:spPr bwMode="auto">
                  <a:xfrm>
                    <a:off x="2942" y="4113"/>
                    <a:ext cx="48"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8" name="AutoShape 86"/>
                  <p:cNvSpPr>
                    <a:spLocks noChangeArrowheads="1"/>
                  </p:cNvSpPr>
                  <p:nvPr/>
                </p:nvSpPr>
                <p:spPr bwMode="auto">
                  <a:xfrm>
                    <a:off x="988" y="4096"/>
                    <a:ext cx="43" cy="56"/>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sp>
                <p:nvSpPr>
                  <p:cNvPr id="49239" name="AutoShape 87"/>
                  <p:cNvSpPr>
                    <a:spLocks noChangeArrowheads="1"/>
                  </p:cNvSpPr>
                  <p:nvPr/>
                </p:nvSpPr>
                <p:spPr bwMode="auto">
                  <a:xfrm>
                    <a:off x="1560" y="4048"/>
                    <a:ext cx="43" cy="48"/>
                  </a:xfrm>
                  <a:prstGeom prst="flowChartConnector">
                    <a:avLst/>
                  </a:prstGeom>
                  <a:solidFill>
                    <a:srgbClr val="9900FF"/>
                  </a:solidFill>
                  <a:ln w="9525">
                    <a:solidFill>
                      <a:srgbClr val="4B0096"/>
                    </a:solidFill>
                    <a:round/>
                    <a:headEnd/>
                    <a:tailEnd/>
                  </a:ln>
                  <a:effectLst>
                    <a:outerShdw dist="35921" dir="2700000" algn="ctr" rotWithShape="0">
                      <a:srgbClr val="3A0074">
                        <a:alpha val="31000"/>
                      </a:srgbClr>
                    </a:outerShdw>
                  </a:effectLst>
                </p:spPr>
                <p:txBody>
                  <a:bodyPr wrap="none" anchor="ctr"/>
                  <a:lstStyle/>
                  <a:p>
                    <a:pPr>
                      <a:defRPr/>
                    </a:pPr>
                    <a:endParaRPr lang="en-US" dirty="0">
                      <a:solidFill>
                        <a:srgbClr val="000000"/>
                      </a:solidFill>
                      <a:latin typeface="+mn-lt"/>
                    </a:endParaRPr>
                  </a:p>
                </p:txBody>
              </p:sp>
            </p:grpSp>
            <p:grpSp>
              <p:nvGrpSpPr>
                <p:cNvPr id="10" name="Group 88"/>
                <p:cNvGrpSpPr>
                  <a:grpSpLocks/>
                </p:cNvGrpSpPr>
                <p:nvPr/>
              </p:nvGrpSpPr>
              <p:grpSpPr bwMode="auto">
                <a:xfrm rot="-455320">
                  <a:off x="-2275" y="1879"/>
                  <a:ext cx="2108" cy="860"/>
                  <a:chOff x="464" y="3392"/>
                  <a:chExt cx="2528" cy="648"/>
                </a:xfrm>
              </p:grpSpPr>
              <p:grpSp>
                <p:nvGrpSpPr>
                  <p:cNvPr id="11" name="Group 89"/>
                  <p:cNvGrpSpPr>
                    <a:grpSpLocks/>
                  </p:cNvGrpSpPr>
                  <p:nvPr/>
                </p:nvGrpSpPr>
                <p:grpSpPr bwMode="auto">
                  <a:xfrm>
                    <a:off x="480" y="3408"/>
                    <a:ext cx="2496" cy="624"/>
                    <a:chOff x="480" y="3408"/>
                    <a:chExt cx="2496" cy="624"/>
                  </a:xfrm>
                </p:grpSpPr>
                <p:sp>
                  <p:nvSpPr>
                    <p:cNvPr id="49242" name="Line 90"/>
                    <p:cNvSpPr>
                      <a:spLocks noChangeShapeType="1"/>
                    </p:cNvSpPr>
                    <p:nvPr/>
                  </p:nvSpPr>
                  <p:spPr bwMode="auto">
                    <a:xfrm flipV="1">
                      <a:off x="474" y="3681"/>
                      <a:ext cx="241" cy="28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3" name="Line 91"/>
                    <p:cNvSpPr>
                      <a:spLocks noChangeShapeType="1"/>
                    </p:cNvSpPr>
                    <p:nvPr/>
                  </p:nvSpPr>
                  <p:spPr bwMode="auto">
                    <a:xfrm>
                      <a:off x="712" y="3681"/>
                      <a:ext cx="288" cy="28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4" name="Line 92"/>
                    <p:cNvSpPr>
                      <a:spLocks noChangeShapeType="1"/>
                    </p:cNvSpPr>
                    <p:nvPr/>
                  </p:nvSpPr>
                  <p:spPr bwMode="auto">
                    <a:xfrm flipV="1">
                      <a:off x="998" y="3393"/>
                      <a:ext cx="289" cy="576"/>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5" name="Line 93"/>
                    <p:cNvSpPr>
                      <a:spLocks noChangeShapeType="1"/>
                    </p:cNvSpPr>
                    <p:nvPr/>
                  </p:nvSpPr>
                  <p:spPr bwMode="auto">
                    <a:xfrm>
                      <a:off x="1289" y="3393"/>
                      <a:ext cx="289" cy="528"/>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6" name="Line 94"/>
                    <p:cNvSpPr>
                      <a:spLocks noChangeShapeType="1"/>
                    </p:cNvSpPr>
                    <p:nvPr/>
                  </p:nvSpPr>
                  <p:spPr bwMode="auto">
                    <a:xfrm flipV="1">
                      <a:off x="1578" y="3537"/>
                      <a:ext cx="241" cy="38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7" name="Line 95"/>
                    <p:cNvSpPr>
                      <a:spLocks noChangeShapeType="1"/>
                    </p:cNvSpPr>
                    <p:nvPr/>
                  </p:nvSpPr>
                  <p:spPr bwMode="auto">
                    <a:xfrm flipV="1">
                      <a:off x="1817" y="3394"/>
                      <a:ext cx="385" cy="14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8" name="Line 96"/>
                    <p:cNvSpPr>
                      <a:spLocks noChangeShapeType="1"/>
                    </p:cNvSpPr>
                    <p:nvPr/>
                  </p:nvSpPr>
                  <p:spPr bwMode="auto">
                    <a:xfrm>
                      <a:off x="2201" y="3394"/>
                      <a:ext cx="145" cy="480"/>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49" name="Line 97"/>
                    <p:cNvSpPr>
                      <a:spLocks noChangeShapeType="1"/>
                    </p:cNvSpPr>
                    <p:nvPr/>
                  </p:nvSpPr>
                  <p:spPr bwMode="auto">
                    <a:xfrm flipV="1">
                      <a:off x="2351" y="3491"/>
                      <a:ext cx="288" cy="384"/>
                    </a:xfrm>
                    <a:prstGeom prst="line">
                      <a:avLst/>
                    </a:prstGeom>
                    <a:noFill/>
                    <a:ln w="38100">
                      <a:solidFill>
                        <a:srgbClr val="00B800"/>
                      </a:solidFill>
                      <a:round/>
                      <a:headEnd/>
                      <a:tailEnd/>
                    </a:ln>
                    <a:effectLst>
                      <a:outerShdw dist="40161" dir="4293903" algn="ctr" rotWithShape="0">
                        <a:srgbClr val="005000">
                          <a:alpha val="32001"/>
                        </a:srgbClr>
                      </a:outerShdw>
                    </a:effectLst>
                  </p:spPr>
                  <p:txBody>
                    <a:bodyPr/>
                    <a:lstStyle/>
                    <a:p>
                      <a:pPr>
                        <a:defRPr/>
                      </a:pPr>
                      <a:endParaRPr lang="en-US" dirty="0">
                        <a:solidFill>
                          <a:srgbClr val="000000"/>
                        </a:solidFill>
                        <a:latin typeface="+mn-lt"/>
                      </a:endParaRPr>
                    </a:p>
                  </p:txBody>
                </p:sp>
                <p:sp>
                  <p:nvSpPr>
                    <p:cNvPr id="49250" name="Line 98"/>
                    <p:cNvSpPr>
                      <a:spLocks noChangeShapeType="1"/>
                    </p:cNvSpPr>
                    <p:nvPr/>
                  </p:nvSpPr>
                  <p:spPr bwMode="auto">
                    <a:xfrm>
                      <a:off x="2634" y="3492"/>
                      <a:ext cx="337" cy="527"/>
                    </a:xfrm>
                    <a:prstGeom prst="line">
                      <a:avLst/>
                    </a:prstGeom>
                    <a:noFill/>
                    <a:ln w="38100">
                      <a:solidFill>
                        <a:srgbClr val="00B800"/>
                      </a:solidFill>
                      <a:round/>
                      <a:headEnd/>
                      <a:tailEnd/>
                    </a:ln>
                    <a:effectLst>
                      <a:outerShdw dist="35921" dir="2700000" algn="ctr" rotWithShape="0">
                        <a:srgbClr val="005000">
                          <a:alpha val="32001"/>
                        </a:srgbClr>
                      </a:outerShdw>
                    </a:effectLst>
                  </p:spPr>
                  <p:txBody>
                    <a:bodyPr/>
                    <a:lstStyle/>
                    <a:p>
                      <a:pPr>
                        <a:defRPr/>
                      </a:pPr>
                      <a:endParaRPr lang="en-US" dirty="0">
                        <a:solidFill>
                          <a:srgbClr val="000000"/>
                        </a:solidFill>
                        <a:latin typeface="+mn-lt"/>
                      </a:endParaRPr>
                    </a:p>
                  </p:txBody>
                </p:sp>
              </p:grpSp>
              <p:sp>
                <p:nvSpPr>
                  <p:cNvPr id="49251" name="AutoShape 99"/>
                  <p:cNvSpPr>
                    <a:spLocks noChangeArrowheads="1"/>
                  </p:cNvSpPr>
                  <p:nvPr/>
                </p:nvSpPr>
                <p:spPr bwMode="auto">
                  <a:xfrm>
                    <a:off x="693" y="3671"/>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2" name="AutoShape 100"/>
                  <p:cNvSpPr>
                    <a:spLocks noChangeArrowheads="1"/>
                  </p:cNvSpPr>
                  <p:nvPr/>
                </p:nvSpPr>
                <p:spPr bwMode="auto">
                  <a:xfrm>
                    <a:off x="1271" y="3391"/>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3" name="AutoShape 101"/>
                  <p:cNvSpPr>
                    <a:spLocks noChangeArrowheads="1"/>
                  </p:cNvSpPr>
                  <p:nvPr/>
                </p:nvSpPr>
                <p:spPr bwMode="auto">
                  <a:xfrm>
                    <a:off x="1789" y="3526"/>
                    <a:ext cx="48" cy="48"/>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4" name="AutoShape 102"/>
                  <p:cNvSpPr>
                    <a:spLocks noChangeArrowheads="1"/>
                  </p:cNvSpPr>
                  <p:nvPr/>
                </p:nvSpPr>
                <p:spPr bwMode="auto">
                  <a:xfrm>
                    <a:off x="2176" y="3382"/>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5" name="AutoShape 103"/>
                  <p:cNvSpPr>
                    <a:spLocks noChangeArrowheads="1"/>
                  </p:cNvSpPr>
                  <p:nvPr/>
                </p:nvSpPr>
                <p:spPr bwMode="auto">
                  <a:xfrm>
                    <a:off x="2325" y="3855"/>
                    <a:ext cx="49"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6" name="AutoShape 104"/>
                  <p:cNvSpPr>
                    <a:spLocks noChangeArrowheads="1"/>
                  </p:cNvSpPr>
                  <p:nvPr/>
                </p:nvSpPr>
                <p:spPr bwMode="auto">
                  <a:xfrm>
                    <a:off x="2615" y="3489"/>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7" name="AutoShape 105"/>
                  <p:cNvSpPr>
                    <a:spLocks noChangeArrowheads="1"/>
                  </p:cNvSpPr>
                  <p:nvPr/>
                </p:nvSpPr>
                <p:spPr bwMode="auto">
                  <a:xfrm>
                    <a:off x="460" y="3951"/>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8" name="AutoShape 106"/>
                  <p:cNvSpPr>
                    <a:spLocks noChangeArrowheads="1"/>
                  </p:cNvSpPr>
                  <p:nvPr/>
                </p:nvSpPr>
                <p:spPr bwMode="auto">
                  <a:xfrm>
                    <a:off x="2940" y="3983"/>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59" name="AutoShape 107"/>
                  <p:cNvSpPr>
                    <a:spLocks noChangeArrowheads="1"/>
                  </p:cNvSpPr>
                  <p:nvPr/>
                </p:nvSpPr>
                <p:spPr bwMode="auto">
                  <a:xfrm>
                    <a:off x="981" y="3952"/>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sp>
                <p:nvSpPr>
                  <p:cNvPr id="49260" name="AutoShape 108"/>
                  <p:cNvSpPr>
                    <a:spLocks noChangeArrowheads="1"/>
                  </p:cNvSpPr>
                  <p:nvPr/>
                </p:nvSpPr>
                <p:spPr bwMode="auto">
                  <a:xfrm>
                    <a:off x="1556" y="3902"/>
                    <a:ext cx="48" cy="47"/>
                  </a:xfrm>
                  <a:prstGeom prst="flowChartConnector">
                    <a:avLst/>
                  </a:prstGeom>
                  <a:solidFill>
                    <a:srgbClr val="00B800"/>
                  </a:solidFill>
                  <a:ln w="9525">
                    <a:solidFill>
                      <a:srgbClr val="005C00"/>
                    </a:solidFill>
                    <a:round/>
                    <a:headEnd/>
                    <a:tailEnd/>
                  </a:ln>
                  <a:effectLst>
                    <a:outerShdw dist="35921" dir="2700000" algn="ctr" rotWithShape="0">
                      <a:srgbClr val="005000">
                        <a:alpha val="32001"/>
                      </a:srgbClr>
                    </a:outerShdw>
                  </a:effectLst>
                </p:spPr>
                <p:txBody>
                  <a:bodyPr wrap="none" anchor="ctr"/>
                  <a:lstStyle/>
                  <a:p>
                    <a:pPr>
                      <a:defRPr/>
                    </a:pPr>
                    <a:endParaRPr lang="en-US" dirty="0">
                      <a:solidFill>
                        <a:srgbClr val="000000"/>
                      </a:solidFill>
                      <a:latin typeface="+mn-lt"/>
                    </a:endParaRPr>
                  </a:p>
                </p:txBody>
              </p:sp>
            </p:grpSp>
            <p:grpSp>
              <p:nvGrpSpPr>
                <p:cNvPr id="12" name="Group 109"/>
                <p:cNvGrpSpPr>
                  <a:grpSpLocks/>
                </p:cNvGrpSpPr>
                <p:nvPr/>
              </p:nvGrpSpPr>
              <p:grpSpPr bwMode="auto">
                <a:xfrm>
                  <a:off x="-2410" y="1865"/>
                  <a:ext cx="2528" cy="648"/>
                  <a:chOff x="464" y="3392"/>
                  <a:chExt cx="2528" cy="648"/>
                </a:xfrm>
              </p:grpSpPr>
              <p:grpSp>
                <p:nvGrpSpPr>
                  <p:cNvPr id="13" name="Group 110"/>
                  <p:cNvGrpSpPr>
                    <a:grpSpLocks/>
                  </p:cNvGrpSpPr>
                  <p:nvPr/>
                </p:nvGrpSpPr>
                <p:grpSpPr bwMode="auto">
                  <a:xfrm>
                    <a:off x="480" y="3408"/>
                    <a:ext cx="2496" cy="624"/>
                    <a:chOff x="480" y="3408"/>
                    <a:chExt cx="2496" cy="624"/>
                  </a:xfrm>
                </p:grpSpPr>
                <p:sp>
                  <p:nvSpPr>
                    <p:cNvPr id="49263" name="Line 111"/>
                    <p:cNvSpPr>
                      <a:spLocks noChangeShapeType="1"/>
                    </p:cNvSpPr>
                    <p:nvPr/>
                  </p:nvSpPr>
                  <p:spPr bwMode="auto">
                    <a:xfrm flipV="1">
                      <a:off x="470" y="3678"/>
                      <a:ext cx="240" cy="28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64" name="Line 112"/>
                    <p:cNvSpPr>
                      <a:spLocks noChangeShapeType="1"/>
                    </p:cNvSpPr>
                    <p:nvPr/>
                  </p:nvSpPr>
                  <p:spPr bwMode="auto">
                    <a:xfrm>
                      <a:off x="709" y="3678"/>
                      <a:ext cx="288" cy="28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65" name="Line 113"/>
                    <p:cNvSpPr>
                      <a:spLocks noChangeShapeType="1"/>
                    </p:cNvSpPr>
                    <p:nvPr/>
                  </p:nvSpPr>
                  <p:spPr bwMode="auto">
                    <a:xfrm flipV="1">
                      <a:off x="998" y="3390"/>
                      <a:ext cx="288" cy="576"/>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66" name="Line 114"/>
                    <p:cNvSpPr>
                      <a:spLocks noChangeShapeType="1"/>
                    </p:cNvSpPr>
                    <p:nvPr/>
                  </p:nvSpPr>
                  <p:spPr bwMode="auto">
                    <a:xfrm>
                      <a:off x="1285" y="3390"/>
                      <a:ext cx="288" cy="528"/>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67" name="Line 115"/>
                    <p:cNvSpPr>
                      <a:spLocks noChangeShapeType="1"/>
                    </p:cNvSpPr>
                    <p:nvPr/>
                  </p:nvSpPr>
                  <p:spPr bwMode="auto">
                    <a:xfrm flipV="1">
                      <a:off x="1573" y="3533"/>
                      <a:ext cx="240" cy="38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68" name="Line 116"/>
                    <p:cNvSpPr>
                      <a:spLocks noChangeShapeType="1"/>
                    </p:cNvSpPr>
                    <p:nvPr/>
                  </p:nvSpPr>
                  <p:spPr bwMode="auto">
                    <a:xfrm flipV="1">
                      <a:off x="1813" y="3390"/>
                      <a:ext cx="384" cy="14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69" name="Line 117"/>
                    <p:cNvSpPr>
                      <a:spLocks noChangeShapeType="1"/>
                    </p:cNvSpPr>
                    <p:nvPr/>
                  </p:nvSpPr>
                  <p:spPr bwMode="auto">
                    <a:xfrm>
                      <a:off x="2198" y="3392"/>
                      <a:ext cx="144" cy="480"/>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70" name="Line 118"/>
                    <p:cNvSpPr>
                      <a:spLocks noChangeShapeType="1"/>
                    </p:cNvSpPr>
                    <p:nvPr/>
                  </p:nvSpPr>
                  <p:spPr bwMode="auto">
                    <a:xfrm flipV="1">
                      <a:off x="2342" y="3486"/>
                      <a:ext cx="288" cy="384"/>
                    </a:xfrm>
                    <a:prstGeom prst="line">
                      <a:avLst/>
                    </a:prstGeom>
                    <a:noFill/>
                    <a:ln w="38100">
                      <a:solidFill>
                        <a:srgbClr val="53FFFF"/>
                      </a:solidFill>
                      <a:round/>
                      <a:headEnd/>
                      <a:tailEnd/>
                    </a:ln>
                    <a:effectLst>
                      <a:outerShdw dist="40161" dir="4293903" algn="ctr" rotWithShape="0">
                        <a:srgbClr val="763B00">
                          <a:alpha val="33000"/>
                        </a:srgbClr>
                      </a:outerShdw>
                    </a:effectLst>
                  </p:spPr>
                  <p:txBody>
                    <a:bodyPr/>
                    <a:lstStyle/>
                    <a:p>
                      <a:pPr>
                        <a:defRPr/>
                      </a:pPr>
                      <a:endParaRPr lang="en-US" dirty="0">
                        <a:solidFill>
                          <a:srgbClr val="000000"/>
                        </a:solidFill>
                        <a:latin typeface="+mn-lt"/>
                      </a:endParaRPr>
                    </a:p>
                  </p:txBody>
                </p:sp>
                <p:sp>
                  <p:nvSpPr>
                    <p:cNvPr id="49271" name="Line 119"/>
                    <p:cNvSpPr>
                      <a:spLocks noChangeShapeType="1"/>
                    </p:cNvSpPr>
                    <p:nvPr/>
                  </p:nvSpPr>
                  <p:spPr bwMode="auto">
                    <a:xfrm>
                      <a:off x="2629" y="3486"/>
                      <a:ext cx="336" cy="528"/>
                    </a:xfrm>
                    <a:prstGeom prst="line">
                      <a:avLst/>
                    </a:prstGeom>
                    <a:noFill/>
                    <a:ln w="38100">
                      <a:solidFill>
                        <a:srgbClr val="53FFFF"/>
                      </a:solidFill>
                      <a:round/>
                      <a:headEnd/>
                      <a:tailEnd/>
                    </a:ln>
                    <a:effectLst>
                      <a:outerShdw dist="35921" dir="2700000" algn="ctr" rotWithShape="0">
                        <a:srgbClr val="763B00">
                          <a:alpha val="33000"/>
                        </a:srgbClr>
                      </a:outerShdw>
                    </a:effectLst>
                  </p:spPr>
                  <p:txBody>
                    <a:bodyPr/>
                    <a:lstStyle/>
                    <a:p>
                      <a:pPr>
                        <a:defRPr/>
                      </a:pPr>
                      <a:endParaRPr lang="en-US" dirty="0">
                        <a:solidFill>
                          <a:srgbClr val="000000"/>
                        </a:solidFill>
                        <a:latin typeface="+mn-lt"/>
                      </a:endParaRPr>
                    </a:p>
                  </p:txBody>
                </p:sp>
              </p:grpSp>
              <p:sp>
                <p:nvSpPr>
                  <p:cNvPr id="49272" name="AutoShape 120"/>
                  <p:cNvSpPr>
                    <a:spLocks noChangeArrowheads="1"/>
                  </p:cNvSpPr>
                  <p:nvPr/>
                </p:nvSpPr>
                <p:spPr bwMode="auto">
                  <a:xfrm>
                    <a:off x="689" y="3667"/>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3" name="AutoShape 121"/>
                  <p:cNvSpPr>
                    <a:spLocks noChangeArrowheads="1"/>
                  </p:cNvSpPr>
                  <p:nvPr/>
                </p:nvSpPr>
                <p:spPr bwMode="auto">
                  <a:xfrm>
                    <a:off x="1264" y="3387"/>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4" name="AutoShape 122"/>
                  <p:cNvSpPr>
                    <a:spLocks noChangeArrowheads="1"/>
                  </p:cNvSpPr>
                  <p:nvPr/>
                </p:nvSpPr>
                <p:spPr bwMode="auto">
                  <a:xfrm>
                    <a:off x="1784" y="3523"/>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5" name="AutoShape 123"/>
                  <p:cNvSpPr>
                    <a:spLocks noChangeArrowheads="1"/>
                  </p:cNvSpPr>
                  <p:nvPr/>
                </p:nvSpPr>
                <p:spPr bwMode="auto">
                  <a:xfrm>
                    <a:off x="2168" y="3381"/>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6" name="AutoShape 124"/>
                  <p:cNvSpPr>
                    <a:spLocks noChangeArrowheads="1"/>
                  </p:cNvSpPr>
                  <p:nvPr/>
                </p:nvSpPr>
                <p:spPr bwMode="auto">
                  <a:xfrm>
                    <a:off x="2321" y="3852"/>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7" name="AutoShape 125"/>
                  <p:cNvSpPr>
                    <a:spLocks noChangeArrowheads="1"/>
                  </p:cNvSpPr>
                  <p:nvPr/>
                </p:nvSpPr>
                <p:spPr bwMode="auto">
                  <a:xfrm>
                    <a:off x="2608" y="3484"/>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8" name="AutoShape 126"/>
                  <p:cNvSpPr>
                    <a:spLocks noChangeArrowheads="1"/>
                  </p:cNvSpPr>
                  <p:nvPr/>
                </p:nvSpPr>
                <p:spPr bwMode="auto">
                  <a:xfrm>
                    <a:off x="457" y="3947"/>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79" name="AutoShape 127"/>
                  <p:cNvSpPr>
                    <a:spLocks noChangeArrowheads="1"/>
                  </p:cNvSpPr>
                  <p:nvPr/>
                </p:nvSpPr>
                <p:spPr bwMode="auto">
                  <a:xfrm>
                    <a:off x="2936" y="3981"/>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80" name="AutoShape 128"/>
                  <p:cNvSpPr>
                    <a:spLocks noChangeArrowheads="1"/>
                  </p:cNvSpPr>
                  <p:nvPr/>
                </p:nvSpPr>
                <p:spPr bwMode="auto">
                  <a:xfrm>
                    <a:off x="977" y="3947"/>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sp>
                <p:nvSpPr>
                  <p:cNvPr id="49281" name="AutoShape 129"/>
                  <p:cNvSpPr>
                    <a:spLocks noChangeArrowheads="1"/>
                  </p:cNvSpPr>
                  <p:nvPr/>
                </p:nvSpPr>
                <p:spPr bwMode="auto">
                  <a:xfrm>
                    <a:off x="1552" y="3899"/>
                    <a:ext cx="48" cy="48"/>
                  </a:xfrm>
                  <a:prstGeom prst="flowChartConnector">
                    <a:avLst/>
                  </a:prstGeom>
                  <a:solidFill>
                    <a:srgbClr val="53FFFF"/>
                  </a:solidFill>
                  <a:ln w="9525">
                    <a:solidFill>
                      <a:srgbClr val="3366FF"/>
                    </a:solidFill>
                    <a:round/>
                    <a:headEnd/>
                    <a:tailEnd/>
                  </a:ln>
                  <a:effectLst>
                    <a:outerShdw dist="35921" dir="2700000" algn="ctr" rotWithShape="0">
                      <a:srgbClr val="763B00">
                        <a:alpha val="33000"/>
                      </a:srgbClr>
                    </a:outerShdw>
                  </a:effectLst>
                </p:spPr>
                <p:txBody>
                  <a:bodyPr wrap="none" anchor="ctr"/>
                  <a:lstStyle/>
                  <a:p>
                    <a:pPr>
                      <a:defRPr/>
                    </a:pPr>
                    <a:endParaRPr lang="en-US" dirty="0">
                      <a:solidFill>
                        <a:srgbClr val="000000"/>
                      </a:solidFill>
                      <a:latin typeface="+mn-lt"/>
                    </a:endParaRPr>
                  </a:p>
                </p:txBody>
              </p:sp>
            </p:grpSp>
          </p:grpSp>
          <p:grpSp>
            <p:nvGrpSpPr>
              <p:cNvPr id="14" name="Group 130"/>
              <p:cNvGrpSpPr>
                <a:grpSpLocks/>
              </p:cNvGrpSpPr>
              <p:nvPr/>
            </p:nvGrpSpPr>
            <p:grpSpPr bwMode="auto">
              <a:xfrm>
                <a:off x="-2384" y="1041"/>
                <a:ext cx="2056" cy="2032"/>
                <a:chOff x="281" y="1442"/>
                <a:chExt cx="2056" cy="2032"/>
              </a:xfrm>
            </p:grpSpPr>
            <p:sp>
              <p:nvSpPr>
                <p:cNvPr id="148495" name="Rectangle 131"/>
                <p:cNvSpPr>
                  <a:spLocks noChangeArrowheads="1"/>
                </p:cNvSpPr>
                <p:nvPr/>
              </p:nvSpPr>
              <p:spPr bwMode="auto">
                <a:xfrm rot="2280000">
                  <a:off x="1309" y="1442"/>
                  <a:ext cx="142" cy="1920"/>
                </a:xfrm>
                <a:prstGeom prst="rect">
                  <a:avLst/>
                </a:prstGeom>
                <a:gradFill rotWithShape="1">
                  <a:gsLst>
                    <a:gs pos="0">
                      <a:srgbClr val="470076"/>
                    </a:gs>
                    <a:gs pos="50000">
                      <a:srgbClr val="9900FF"/>
                    </a:gs>
                    <a:gs pos="100000">
                      <a:srgbClr val="470076"/>
                    </a:gs>
                  </a:gsLst>
                  <a:lin ang="0" scaled="1"/>
                </a:gradFill>
                <a:ln w="19050">
                  <a:solidFill>
                    <a:srgbClr val="4B0096"/>
                  </a:solidFill>
                  <a:miter lim="800000"/>
                  <a:headEnd/>
                  <a:tailEnd/>
                </a:ln>
                <a:effectLst>
                  <a:prstShdw prst="shdw16">
                    <a:srgbClr val="3A0074">
                      <a:alpha val="50000"/>
                    </a:srgbClr>
                  </a:prstShdw>
                </a:effectLst>
              </p:spPr>
              <p:txBody>
                <a:bodyPr wrap="none" anchor="ctr"/>
                <a:lstStyle/>
                <a:p>
                  <a:endParaRPr lang="en-US" dirty="0">
                    <a:solidFill>
                      <a:srgbClr val="000000"/>
                    </a:solidFill>
                  </a:endParaRPr>
                </a:p>
              </p:txBody>
            </p:sp>
            <p:sp>
              <p:nvSpPr>
                <p:cNvPr id="148496" name="Rectangle 132"/>
                <p:cNvSpPr>
                  <a:spLocks noChangeArrowheads="1"/>
                </p:cNvSpPr>
                <p:nvPr/>
              </p:nvSpPr>
              <p:spPr bwMode="auto">
                <a:xfrm rot="720000">
                  <a:off x="1743" y="1806"/>
                  <a:ext cx="142" cy="1556"/>
                </a:xfrm>
                <a:prstGeom prst="rect">
                  <a:avLst/>
                </a:prstGeom>
                <a:gradFill rotWithShape="1">
                  <a:gsLst>
                    <a:gs pos="0">
                      <a:srgbClr val="764700"/>
                    </a:gs>
                    <a:gs pos="50000">
                      <a:srgbClr val="FF9900"/>
                    </a:gs>
                    <a:gs pos="100000">
                      <a:srgbClr val="764700"/>
                    </a:gs>
                  </a:gsLst>
                  <a:lin ang="0" scaled="1"/>
                </a:gradFill>
                <a:ln w="19050">
                  <a:solidFill>
                    <a:srgbClr val="683A26"/>
                  </a:solidFill>
                  <a:miter lim="800000"/>
                  <a:headEnd/>
                  <a:tailEnd/>
                </a:ln>
                <a:effectLst>
                  <a:prstShdw prst="shdw16">
                    <a:srgbClr val="683A26">
                      <a:alpha val="50000"/>
                    </a:srgbClr>
                  </a:prstShdw>
                </a:effectLst>
              </p:spPr>
              <p:txBody>
                <a:bodyPr wrap="none" anchor="ctr"/>
                <a:lstStyle/>
                <a:p>
                  <a:endParaRPr lang="en-US" dirty="0">
                    <a:solidFill>
                      <a:srgbClr val="000000"/>
                    </a:solidFill>
                  </a:endParaRPr>
                </a:p>
              </p:txBody>
            </p:sp>
            <p:sp>
              <p:nvSpPr>
                <p:cNvPr id="148497" name="Rectangle 133"/>
                <p:cNvSpPr>
                  <a:spLocks noChangeArrowheads="1"/>
                </p:cNvSpPr>
                <p:nvPr/>
              </p:nvSpPr>
              <p:spPr bwMode="auto">
                <a:xfrm rot="-5100000">
                  <a:off x="1238" y="1784"/>
                  <a:ext cx="142" cy="2056"/>
                </a:xfrm>
                <a:prstGeom prst="rect">
                  <a:avLst/>
                </a:prstGeom>
                <a:gradFill rotWithShape="1">
                  <a:gsLst>
                    <a:gs pos="0">
                      <a:srgbClr val="5E121A"/>
                    </a:gs>
                    <a:gs pos="50000">
                      <a:srgbClr val="CC2638"/>
                    </a:gs>
                    <a:gs pos="100000">
                      <a:srgbClr val="5E121A"/>
                    </a:gs>
                  </a:gsLst>
                  <a:lin ang="0" scaled="1"/>
                </a:gradFill>
                <a:ln w="19050">
                  <a:solidFill>
                    <a:srgbClr val="64302A"/>
                  </a:solidFill>
                  <a:miter lim="800000"/>
                  <a:headEnd/>
                  <a:tailEnd/>
                </a:ln>
                <a:effectLst>
                  <a:prstShdw prst="shdw16">
                    <a:srgbClr val="64302A">
                      <a:alpha val="50000"/>
                    </a:srgbClr>
                  </a:prstShdw>
                </a:effectLst>
              </p:spPr>
              <p:txBody>
                <a:bodyPr wrap="none" anchor="ctr"/>
                <a:lstStyle/>
                <a:p>
                  <a:endParaRPr lang="en-US" dirty="0">
                    <a:solidFill>
                      <a:srgbClr val="000000"/>
                    </a:solidFill>
                  </a:endParaRPr>
                </a:p>
              </p:txBody>
            </p:sp>
            <p:sp>
              <p:nvSpPr>
                <p:cNvPr id="148498" name="Rectangle 134"/>
                <p:cNvSpPr>
                  <a:spLocks noChangeArrowheads="1"/>
                </p:cNvSpPr>
                <p:nvPr/>
              </p:nvSpPr>
              <p:spPr bwMode="auto">
                <a:xfrm rot="900000">
                  <a:off x="1380" y="2160"/>
                  <a:ext cx="142" cy="1314"/>
                </a:xfrm>
                <a:prstGeom prst="rect">
                  <a:avLst/>
                </a:prstGeom>
                <a:gradFill rotWithShape="1">
                  <a:gsLst>
                    <a:gs pos="0">
                      <a:srgbClr val="1D1D76"/>
                    </a:gs>
                    <a:gs pos="50000">
                      <a:srgbClr val="3F3FFF"/>
                    </a:gs>
                    <a:gs pos="100000">
                      <a:srgbClr val="1D1D76"/>
                    </a:gs>
                  </a:gsLst>
                  <a:lin ang="0" scaled="1"/>
                </a:gradFill>
                <a:ln w="19050">
                  <a:solidFill>
                    <a:srgbClr val="2B2668"/>
                  </a:solidFill>
                  <a:miter lim="800000"/>
                  <a:headEnd/>
                  <a:tailEnd/>
                </a:ln>
                <a:effectLst>
                  <a:prstShdw prst="shdw16">
                    <a:srgbClr val="2B2668">
                      <a:alpha val="50000"/>
                    </a:srgbClr>
                  </a:prstShdw>
                </a:effectLst>
              </p:spPr>
              <p:txBody>
                <a:bodyPr wrap="none" anchor="ctr"/>
                <a:lstStyle/>
                <a:p>
                  <a:endParaRPr lang="en-US" dirty="0">
                    <a:solidFill>
                      <a:srgbClr val="000000"/>
                    </a:solidFill>
                  </a:endParaRPr>
                </a:p>
              </p:txBody>
            </p:sp>
            <p:sp>
              <p:nvSpPr>
                <p:cNvPr id="148499" name="Rectangle 135"/>
                <p:cNvSpPr>
                  <a:spLocks noChangeArrowheads="1"/>
                </p:cNvSpPr>
                <p:nvPr/>
              </p:nvSpPr>
              <p:spPr bwMode="auto">
                <a:xfrm rot="-1560000">
                  <a:off x="1309" y="2402"/>
                  <a:ext cx="142" cy="975"/>
                </a:xfrm>
                <a:prstGeom prst="rect">
                  <a:avLst/>
                </a:prstGeom>
                <a:gradFill rotWithShape="1">
                  <a:gsLst>
                    <a:gs pos="0">
                      <a:srgbClr val="757527"/>
                    </a:gs>
                    <a:gs pos="50000">
                      <a:srgbClr val="FDFD55"/>
                    </a:gs>
                    <a:gs pos="100000">
                      <a:srgbClr val="757527"/>
                    </a:gs>
                  </a:gsLst>
                  <a:lin ang="0" scaled="1"/>
                </a:gradFill>
                <a:ln w="19050">
                  <a:solidFill>
                    <a:srgbClr val="6B6925"/>
                  </a:solidFill>
                  <a:miter lim="800000"/>
                  <a:headEnd/>
                  <a:tailEnd/>
                </a:ln>
                <a:effectLst>
                  <a:prstShdw prst="shdw16">
                    <a:srgbClr val="6B6925">
                      <a:alpha val="50000"/>
                    </a:srgbClr>
                  </a:prstShdw>
                </a:effectLst>
              </p:spPr>
              <p:txBody>
                <a:bodyPr wrap="none" anchor="ctr"/>
                <a:lstStyle/>
                <a:p>
                  <a:endParaRPr lang="en-US" dirty="0">
                    <a:solidFill>
                      <a:srgbClr val="000000"/>
                    </a:solidFill>
                  </a:endParaRPr>
                </a:p>
              </p:txBody>
            </p:sp>
            <p:sp>
              <p:nvSpPr>
                <p:cNvPr id="148500" name="Rectangle 136"/>
                <p:cNvSpPr>
                  <a:spLocks noChangeArrowheads="1"/>
                </p:cNvSpPr>
                <p:nvPr/>
              </p:nvSpPr>
              <p:spPr bwMode="auto">
                <a:xfrm rot="-2220000">
                  <a:off x="1885" y="2087"/>
                  <a:ext cx="142" cy="1307"/>
                </a:xfrm>
                <a:prstGeom prst="rect">
                  <a:avLst/>
                </a:prstGeom>
                <a:gradFill rotWithShape="1">
                  <a:gsLst>
                    <a:gs pos="0">
                      <a:srgbClr val="005500"/>
                    </a:gs>
                    <a:gs pos="50000">
                      <a:srgbClr val="00B800"/>
                    </a:gs>
                    <a:gs pos="100000">
                      <a:srgbClr val="005500"/>
                    </a:gs>
                  </a:gsLst>
                  <a:lin ang="0" scaled="1"/>
                </a:gradFill>
                <a:ln w="19050">
                  <a:solidFill>
                    <a:srgbClr val="28662B"/>
                  </a:solidFill>
                  <a:miter lim="800000"/>
                  <a:headEnd/>
                  <a:tailEnd/>
                </a:ln>
                <a:effectLst>
                  <a:prstShdw prst="shdw16">
                    <a:srgbClr val="28662B">
                      <a:alpha val="50000"/>
                    </a:srgbClr>
                  </a:prstShdw>
                </a:effectLst>
              </p:spPr>
              <p:txBody>
                <a:bodyPr wrap="none" anchor="ctr"/>
                <a:lstStyle/>
                <a:p>
                  <a:endParaRPr lang="en-US" dirty="0">
                    <a:solidFill>
                      <a:srgbClr val="000000"/>
                    </a:solidFill>
                  </a:endParaRPr>
                </a:p>
              </p:txBody>
            </p:sp>
          </p:grpSp>
        </p:grpSp>
      </p:grpSp>
      <p:sp>
        <p:nvSpPr>
          <p:cNvPr id="122010" name="Text Box 154"/>
          <p:cNvSpPr txBox="1">
            <a:spLocks noChangeArrowheads="1"/>
          </p:cNvSpPr>
          <p:nvPr/>
        </p:nvSpPr>
        <p:spPr bwMode="auto">
          <a:xfrm>
            <a:off x="5029200" y="5181600"/>
            <a:ext cx="1828800" cy="36671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endParaRPr lang="en-US" dirty="0">
              <a:solidFill>
                <a:srgbClr val="000000"/>
              </a:solidFill>
              <a:latin typeface="+mn-lt"/>
            </a:endParaRPr>
          </a:p>
        </p:txBody>
      </p:sp>
      <p:grpSp>
        <p:nvGrpSpPr>
          <p:cNvPr id="144" name="Group 143"/>
          <p:cNvGrpSpPr/>
          <p:nvPr/>
        </p:nvGrpSpPr>
        <p:grpSpPr>
          <a:xfrm>
            <a:off x="3048000" y="838200"/>
            <a:ext cx="3352800" cy="2286000"/>
            <a:chOff x="3048000" y="838200"/>
            <a:chExt cx="3352800" cy="2286000"/>
          </a:xfrm>
        </p:grpSpPr>
        <p:sp>
          <p:nvSpPr>
            <p:cNvPr id="121858" name="AutoShape 2"/>
            <p:cNvSpPr>
              <a:spLocks noChangeArrowheads="1"/>
            </p:cNvSpPr>
            <p:nvPr/>
          </p:nvSpPr>
          <p:spPr bwMode="auto">
            <a:xfrm>
              <a:off x="3048000" y="838200"/>
              <a:ext cx="3352800" cy="2286000"/>
            </a:xfrm>
            <a:prstGeom prst="wedgeRoundRectCallout">
              <a:avLst>
                <a:gd name="adj1" fmla="val 60370"/>
                <a:gd name="adj2" fmla="val -18991"/>
                <a:gd name="adj3" fmla="val 16667"/>
              </a:avLst>
            </a:prstGeom>
            <a:solidFill>
              <a:srgbClr val="FFFED5">
                <a:alpha val="79999"/>
              </a:srgbClr>
            </a:solidFill>
            <a:ln w="22225">
              <a:noFill/>
              <a:miter lim="800000"/>
              <a:headEnd/>
              <a:tailEnd/>
            </a:ln>
            <a:effectLst>
              <a:prstShdw prst="shdw17" dist="17961" dir="2700000">
                <a:srgbClr val="E9C255"/>
              </a:prstShdw>
            </a:effectLst>
          </p:spPr>
          <p:txBody>
            <a:bodyPr/>
            <a:lstStyle/>
            <a:p>
              <a:endParaRPr lang="en-US" dirty="0">
                <a:solidFill>
                  <a:srgbClr val="000000"/>
                </a:solidFill>
              </a:endParaRPr>
            </a:p>
          </p:txBody>
        </p:sp>
        <p:sp>
          <p:nvSpPr>
            <p:cNvPr id="122011" name="Text Box 155"/>
            <p:cNvSpPr txBox="1">
              <a:spLocks noChangeArrowheads="1"/>
            </p:cNvSpPr>
            <p:nvPr/>
          </p:nvSpPr>
          <p:spPr bwMode="auto">
            <a:xfrm>
              <a:off x="3200400" y="914400"/>
              <a:ext cx="3124200" cy="2014538"/>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lstStyle/>
            <a:p>
              <a:pPr>
                <a:defRPr/>
              </a:pPr>
              <a:r>
                <a:rPr lang="en-US" sz="2400" dirty="0" smtClean="0">
                  <a:solidFill>
                    <a:srgbClr val="002060"/>
                  </a:solidFill>
                  <a:latin typeface="Franklin Gothic Medium" pitchFamily="34" charset="0"/>
                </a:rPr>
                <a:t>I </a:t>
              </a:r>
              <a:r>
                <a:rPr lang="en-US" sz="2400" dirty="0">
                  <a:solidFill>
                    <a:srgbClr val="002060"/>
                  </a:solidFill>
                  <a:latin typeface="Franklin Gothic Medium" pitchFamily="34" charset="0"/>
                </a:rPr>
                <a:t>know </a:t>
              </a:r>
              <a:r>
                <a:rPr lang="en-US" sz="2400" dirty="0" smtClean="0">
                  <a:solidFill>
                    <a:srgbClr val="002060"/>
                  </a:solidFill>
                  <a:latin typeface="Franklin Gothic Medium" pitchFamily="34" charset="0"/>
                </a:rPr>
                <a:t>a place </a:t>
              </a:r>
              <a:r>
                <a:rPr lang="en-US" sz="2400" dirty="0">
                  <a:solidFill>
                    <a:srgbClr val="002060"/>
                  </a:solidFill>
                  <a:latin typeface="Franklin Gothic Medium" pitchFamily="34" charset="0"/>
                </a:rPr>
                <a:t>where we can focus on our work. Let’s get out of </a:t>
              </a:r>
              <a:r>
                <a:rPr lang="en-US" sz="2400" dirty="0" smtClean="0">
                  <a:solidFill>
                    <a:srgbClr val="002060"/>
                  </a:solidFill>
                  <a:latin typeface="Franklin Gothic Medium" pitchFamily="34" charset="0"/>
                </a:rPr>
                <a:t>here! </a:t>
              </a:r>
              <a:endParaRPr lang="en-US" sz="2400" dirty="0">
                <a:solidFill>
                  <a:srgbClr val="002060"/>
                </a:solidFill>
                <a:latin typeface="Franklin Gothic Medium" pitchFamily="34" charset="0"/>
              </a:endParaRPr>
            </a:p>
          </p:txBody>
        </p:sp>
      </p:grpSp>
      <p:sp>
        <p:nvSpPr>
          <p:cNvPr id="143" name="Right Arrow 142"/>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609600"/>
            <a:ext cx="7315200" cy="1143000"/>
          </a:xfrm>
        </p:spPr>
        <p:txBody>
          <a:bodyPr/>
          <a:lstStyle/>
          <a:p>
            <a:pPr eaLnBrk="1" hangingPunct="1">
              <a:defRPr/>
            </a:pPr>
            <a:r>
              <a:rPr lang="en-US" dirty="0" smtClean="0"/>
              <a:t> </a:t>
            </a:r>
          </a:p>
        </p:txBody>
      </p:sp>
      <p:pic>
        <p:nvPicPr>
          <p:cNvPr id="149510" name="Picture 9" descr="balloonOscar"/>
          <p:cNvPicPr>
            <a:picLocks noChangeAspect="1" noChangeArrowheads="1"/>
          </p:cNvPicPr>
          <p:nvPr/>
        </p:nvPicPr>
        <p:blipFill>
          <a:blip r:embed="rId2" cstate="print"/>
          <a:srcRect/>
          <a:stretch>
            <a:fillRect/>
          </a:stretch>
        </p:blipFill>
        <p:spPr bwMode="auto">
          <a:xfrm>
            <a:off x="838200" y="533400"/>
            <a:ext cx="6324600" cy="2667000"/>
          </a:xfrm>
          <a:prstGeom prst="rect">
            <a:avLst/>
          </a:prstGeom>
          <a:noFill/>
          <a:ln w="9525">
            <a:noFill/>
            <a:miter lim="800000"/>
            <a:headEnd/>
            <a:tailEnd/>
          </a:ln>
        </p:spPr>
      </p:pic>
      <p:sp>
        <p:nvSpPr>
          <p:cNvPr id="149511" name="Rectangle 5"/>
          <p:cNvSpPr>
            <a:spLocks noChangeArrowheads="1"/>
          </p:cNvSpPr>
          <p:nvPr/>
        </p:nvSpPr>
        <p:spPr bwMode="auto">
          <a:xfrm>
            <a:off x="978875" y="685800"/>
            <a:ext cx="5574325" cy="2268415"/>
          </a:xfrm>
          <a:prstGeom prst="rect">
            <a:avLst/>
          </a:prstGeom>
          <a:noFill/>
          <a:ln w="9525">
            <a:noFill/>
            <a:miter lim="800000"/>
            <a:headEnd/>
            <a:tailEnd/>
          </a:ln>
        </p:spPr>
        <p:txBody>
          <a:bodyPr/>
          <a:lstStyle/>
          <a:p>
            <a:pPr>
              <a:lnSpc>
                <a:spcPct val="125000"/>
              </a:lnSpc>
            </a:pPr>
            <a:r>
              <a:rPr kumimoji="1" lang="en-US" sz="2400" i="1" dirty="0">
                <a:solidFill>
                  <a:srgbClr val="002060"/>
                </a:solidFill>
                <a:latin typeface="Franklin Gothic Medium" pitchFamily="34" charset="0"/>
              </a:rPr>
              <a:t>Ok, Ralph, let’s see what your data looks like. </a:t>
            </a:r>
            <a:r>
              <a:rPr kumimoji="1" lang="en-US" sz="2400" i="1" dirty="0" smtClean="0">
                <a:solidFill>
                  <a:srgbClr val="002060"/>
                </a:solidFill>
                <a:latin typeface="Franklin Gothic Medium" pitchFamily="34" charset="0"/>
              </a:rPr>
              <a:t>This table </a:t>
            </a:r>
            <a:r>
              <a:rPr kumimoji="1" lang="en-US" sz="2400" i="1" dirty="0">
                <a:solidFill>
                  <a:srgbClr val="002060"/>
                </a:solidFill>
                <a:latin typeface="Franklin Gothic Medium" pitchFamily="34" charset="0"/>
              </a:rPr>
              <a:t>is a good start. </a:t>
            </a:r>
          </a:p>
          <a:p>
            <a:pPr>
              <a:lnSpc>
                <a:spcPct val="125000"/>
              </a:lnSpc>
            </a:pPr>
            <a:r>
              <a:rPr kumimoji="1" lang="en-US" sz="2400" i="1" dirty="0" smtClean="0">
                <a:solidFill>
                  <a:srgbClr val="002060"/>
                </a:solidFill>
                <a:latin typeface="Franklin Gothic Medium" pitchFamily="34" charset="0"/>
              </a:rPr>
              <a:t>Before you make any type of graph, you should first organize </a:t>
            </a:r>
            <a:r>
              <a:rPr kumimoji="1" lang="en-US" sz="2400" i="1" dirty="0">
                <a:solidFill>
                  <a:srgbClr val="002060"/>
                </a:solidFill>
                <a:latin typeface="Franklin Gothic Medium" pitchFamily="34" charset="0"/>
              </a:rPr>
              <a:t>your </a:t>
            </a:r>
            <a:r>
              <a:rPr kumimoji="1" lang="en-US" sz="2400" i="1" dirty="0" smtClean="0">
                <a:solidFill>
                  <a:srgbClr val="002060"/>
                </a:solidFill>
                <a:latin typeface="Franklin Gothic Medium" pitchFamily="34" charset="0"/>
              </a:rPr>
              <a:t>information so that you can make sense of it. </a:t>
            </a:r>
            <a:endParaRPr kumimoji="1" lang="en-US" sz="2400" i="1" dirty="0">
              <a:solidFill>
                <a:srgbClr val="002060"/>
              </a:solidFill>
              <a:latin typeface="Franklin Gothic Medium" pitchFamily="34" charset="0"/>
            </a:endParaRPr>
          </a:p>
        </p:txBody>
      </p:sp>
      <p:pic>
        <p:nvPicPr>
          <p:cNvPr id="8" name="Picture 7" descr="Data Table 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490713">
            <a:off x="2740412" y="4215144"/>
            <a:ext cx="3867307" cy="2379881"/>
          </a:xfrm>
          <a:prstGeom prst="rect">
            <a:avLst/>
          </a:prstGeom>
          <a:ln w="31750" cap="rnd" cmpd="thickThin">
            <a:solidFill>
              <a:schemeClr val="tx1"/>
            </a:solidFill>
            <a:bevel/>
          </a:ln>
        </p:spPr>
      </p:pic>
      <p:pic>
        <p:nvPicPr>
          <p:cNvPr id="149509" name="Picture 7" descr="Ralp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181266">
            <a:off x="-1866900" y="2895600"/>
            <a:ext cx="6457950" cy="4637088"/>
          </a:xfrm>
          <a:prstGeom prst="rect">
            <a:avLst/>
          </a:prstGeom>
          <a:noFill/>
          <a:ln w="9525">
            <a:noFill/>
            <a:miter lim="800000"/>
            <a:headEnd/>
            <a:tailEnd/>
          </a:ln>
        </p:spPr>
      </p:pic>
      <p:sp>
        <p:nvSpPr>
          <p:cNvPr id="9" name="Right Arrow 8"/>
          <p:cNvSpPr/>
          <p:nvPr/>
        </p:nvSpPr>
        <p:spPr>
          <a:xfrm>
            <a:off x="7924800" y="6096000"/>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8200" y="457200"/>
            <a:ext cx="6477000" cy="1406386"/>
            <a:chOff x="609600" y="346214"/>
            <a:chExt cx="6477000" cy="1406386"/>
          </a:xfrm>
        </p:grpSpPr>
        <p:pic>
          <p:nvPicPr>
            <p:cNvPr id="150531" name="Picture 12" descr="balloonsma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flipH="1">
              <a:off x="3144907" y="-2189093"/>
              <a:ext cx="1406386" cy="6477000"/>
            </a:xfrm>
            <a:prstGeom prst="rect">
              <a:avLst/>
            </a:prstGeom>
            <a:noFill/>
            <a:ln w="9525">
              <a:noFill/>
              <a:miter lim="800000"/>
              <a:headEnd/>
              <a:tailEnd/>
            </a:ln>
          </p:spPr>
        </p:pic>
        <p:sp>
          <p:nvSpPr>
            <p:cNvPr id="150533" name="Rectangle 5"/>
            <p:cNvSpPr>
              <a:spLocks noChangeArrowheads="1"/>
            </p:cNvSpPr>
            <p:nvPr/>
          </p:nvSpPr>
          <p:spPr bwMode="auto">
            <a:xfrm>
              <a:off x="762000" y="409902"/>
              <a:ext cx="5562600" cy="1295400"/>
            </a:xfrm>
            <a:prstGeom prst="rect">
              <a:avLst/>
            </a:prstGeom>
            <a:noFill/>
            <a:ln w="9525">
              <a:noFill/>
              <a:miter lim="800000"/>
              <a:headEnd/>
              <a:tailEnd/>
            </a:ln>
          </p:spPr>
          <p:txBody>
            <a:bodyPr/>
            <a:lstStyle/>
            <a:p>
              <a:pPr>
                <a:lnSpc>
                  <a:spcPct val="110000"/>
                </a:lnSpc>
              </a:pPr>
              <a:r>
                <a:rPr kumimoji="1" lang="en-US" sz="2400" i="1" dirty="0">
                  <a:solidFill>
                    <a:srgbClr val="002060"/>
                  </a:solidFill>
                  <a:latin typeface="Franklin Gothic Medium" pitchFamily="34" charset="0"/>
                </a:rPr>
                <a:t>It looks like you were trying to see what types of things affect birds </a:t>
              </a:r>
              <a:r>
                <a:rPr kumimoji="1" lang="en-US" sz="2400" i="1" dirty="0" smtClean="0">
                  <a:solidFill>
                    <a:srgbClr val="002060"/>
                  </a:solidFill>
                  <a:latin typeface="Franklin Gothic Medium" pitchFamily="34" charset="0"/>
                </a:rPr>
                <a:t>singing.</a:t>
              </a:r>
              <a:endParaRPr kumimoji="1" lang="en-US" sz="2400" i="1" dirty="0">
                <a:solidFill>
                  <a:srgbClr val="002060"/>
                </a:solidFill>
                <a:latin typeface="Franklin Gothic Medium" pitchFamily="34" charset="0"/>
              </a:endParaRPr>
            </a:p>
          </p:txBody>
        </p:sp>
      </p:grpSp>
      <p:pic>
        <p:nvPicPr>
          <p:cNvPr id="150534" name="Picture 7" descr="Ral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750785">
            <a:off x="-2747168" y="3679867"/>
            <a:ext cx="5494338" cy="3944937"/>
          </a:xfrm>
          <a:prstGeom prst="rect">
            <a:avLst/>
          </a:prstGeom>
          <a:noFill/>
          <a:ln w="9525">
            <a:noFill/>
            <a:miter lim="800000"/>
            <a:headEnd/>
            <a:tailEnd/>
          </a:ln>
        </p:spPr>
      </p:pic>
      <p:pic>
        <p:nvPicPr>
          <p:cNvPr id="150535" name="Picture 8" descr="Oscar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73204">
            <a:off x="7323138" y="457200"/>
            <a:ext cx="1590675" cy="1752600"/>
          </a:xfrm>
          <a:prstGeom prst="rect">
            <a:avLst/>
          </a:prstGeom>
          <a:noFill/>
          <a:ln w="9525">
            <a:noFill/>
            <a:miter lim="800000"/>
            <a:headEnd/>
            <a:tailEnd/>
          </a:ln>
        </p:spPr>
      </p:pic>
      <p:sp>
        <p:nvSpPr>
          <p:cNvPr id="9" name="Right Arrow 8"/>
          <p:cNvSpPr/>
          <p:nvPr/>
        </p:nvSpPr>
        <p:spPr>
          <a:xfrm>
            <a:off x="7924800" y="6127532"/>
            <a:ext cx="914400" cy="533400"/>
          </a:xfrm>
          <a:prstGeom prst="rightArrow">
            <a:avLst/>
          </a:prstGeom>
          <a:solidFill>
            <a:srgbClr val="002060"/>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accent2">
                  <a:lumMod val="75000"/>
                </a:schemeClr>
              </a:solidFill>
            </a:endParaRPr>
          </a:p>
        </p:txBody>
      </p:sp>
      <p:pic>
        <p:nvPicPr>
          <p:cNvPr id="11" name="Picture 10" descr="Data Table 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47800" y="2015575"/>
            <a:ext cx="6754516" cy="4156625"/>
          </a:xfrm>
          <a:prstGeom prst="rect">
            <a:avLst/>
          </a:prstGeom>
          <a:ln w="31750" cap="rnd" cmpd="thickThin">
            <a:solidFill>
              <a:schemeClr val="tx1"/>
            </a:solidFill>
            <a:beve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ra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ertificate">
  <a:themeElements>
    <a:clrScheme name="2_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2_Certificate">
      <a:majorFont>
        <a:latin typeface="Times New Roman"/>
        <a:ea typeface=""/>
        <a:cs typeface=""/>
      </a:majorFont>
      <a:minorFont>
        <a:latin typeface="Monotype Corsi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ertificat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2_Certificat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Trebuchet M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Blank Presentation 13">
        <a:dk1>
          <a:srgbClr val="000000"/>
        </a:dk1>
        <a:lt1>
          <a:srgbClr val="FFFFFF"/>
        </a:lt1>
        <a:dk2>
          <a:srgbClr val="0065A3"/>
        </a:dk2>
        <a:lt2>
          <a:srgbClr val="808080"/>
        </a:lt2>
        <a:accent1>
          <a:srgbClr val="B2F2FF"/>
        </a:accent1>
        <a:accent2>
          <a:srgbClr val="5C7532"/>
        </a:accent2>
        <a:accent3>
          <a:srgbClr val="FFFFFF"/>
        </a:accent3>
        <a:accent4>
          <a:srgbClr val="000000"/>
        </a:accent4>
        <a:accent5>
          <a:srgbClr val="D5F7FF"/>
        </a:accent5>
        <a:accent6>
          <a:srgbClr val="53692C"/>
        </a:accent6>
        <a:hlink>
          <a:srgbClr val="F3DE00"/>
        </a:hlink>
        <a:folHlink>
          <a:srgbClr val="CC263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Graph</Template>
  <TotalTime>17721</TotalTime>
  <Words>2880</Words>
  <Application>Microsoft Office PowerPoint</Application>
  <PresentationFormat>On-screen Show (4:3)</PresentationFormat>
  <Paragraphs>332</Paragraphs>
  <Slides>56</Slides>
  <Notes>4</Notes>
  <HiddenSlides>38</HiddenSlides>
  <MMClips>1</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56</vt:i4>
      </vt:variant>
    </vt:vector>
  </HeadingPairs>
  <TitlesOfParts>
    <vt:vector size="82" baseType="lpstr">
      <vt:lpstr>ＭＳ Ｐゴシック</vt:lpstr>
      <vt:lpstr>Akhbar MT</vt:lpstr>
      <vt:lpstr>Arial</vt:lpstr>
      <vt:lpstr>Calibri</vt:lpstr>
      <vt:lpstr>Calibri (Body)</vt:lpstr>
      <vt:lpstr>Calibri Light</vt:lpstr>
      <vt:lpstr>Comic Sans MS</vt:lpstr>
      <vt:lpstr>Franklin Gothic Book</vt:lpstr>
      <vt:lpstr>Franklin Gothic Medium</vt:lpstr>
      <vt:lpstr>Kristen ITC</vt:lpstr>
      <vt:lpstr>Monotype Corsiva</vt:lpstr>
      <vt:lpstr>Times New Roman</vt:lpstr>
      <vt:lpstr>Trebuchet MS</vt:lpstr>
      <vt:lpstr>Graph</vt:lpstr>
      <vt:lpstr>4_Blank Presentation</vt:lpstr>
      <vt:lpstr>7_Blank Presentation</vt:lpstr>
      <vt:lpstr>5_Blank Presentation</vt:lpstr>
      <vt:lpstr>8_Blank Presentation</vt:lpstr>
      <vt:lpstr>13_Blank Presentation</vt:lpstr>
      <vt:lpstr>14_Blank Presentation</vt:lpstr>
      <vt:lpstr>11_Blank Presentation</vt:lpstr>
      <vt:lpstr>12_Blank Presentation</vt:lpstr>
      <vt:lpstr>6_Blank Presentation</vt:lpstr>
      <vt:lpstr>Blank Presentation</vt:lpstr>
      <vt:lpstr>2_Certificate</vt:lpstr>
      <vt:lpstr>Office Theme</vt:lpstr>
      <vt:lpstr>Grasping Graphing</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Grasping Graphing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Grasping Graphing</dc:title>
  <dc:creator>Usha</dc:creator>
  <cp:lastModifiedBy>Jacquie Roque Kennedy</cp:lastModifiedBy>
  <cp:revision>433</cp:revision>
  <dcterms:created xsi:type="dcterms:W3CDTF">2011-04-29T17:23:12Z</dcterms:created>
  <dcterms:modified xsi:type="dcterms:W3CDTF">2018-11-15T15:09:49Z</dcterms:modified>
</cp:coreProperties>
</file>