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8" r:id="rId3"/>
    <p:sldId id="321" r:id="rId4"/>
    <p:sldId id="348" r:id="rId5"/>
    <p:sldId id="329" r:id="rId6"/>
    <p:sldId id="289" r:id="rId7"/>
    <p:sldId id="349" r:id="rId8"/>
    <p:sldId id="324" r:id="rId9"/>
    <p:sldId id="320" r:id="rId10"/>
    <p:sldId id="350" r:id="rId11"/>
    <p:sldId id="341" r:id="rId12"/>
    <p:sldId id="342" r:id="rId13"/>
    <p:sldId id="351" r:id="rId14"/>
    <p:sldId id="331" r:id="rId15"/>
    <p:sldId id="353" r:id="rId16"/>
    <p:sldId id="332" r:id="rId17"/>
    <p:sldId id="355" r:id="rId18"/>
    <p:sldId id="326" r:id="rId19"/>
    <p:sldId id="330" r:id="rId20"/>
    <p:sldId id="356" r:id="rId21"/>
    <p:sldId id="333" r:id="rId22"/>
    <p:sldId id="357" r:id="rId23"/>
    <p:sldId id="334" r:id="rId24"/>
    <p:sldId id="358" r:id="rId25"/>
    <p:sldId id="335" r:id="rId26"/>
    <p:sldId id="336" r:id="rId27"/>
    <p:sldId id="359" r:id="rId28"/>
    <p:sldId id="337" r:id="rId29"/>
    <p:sldId id="346" r:id="rId30"/>
    <p:sldId id="347" r:id="rId31"/>
    <p:sldId id="361" r:id="rId32"/>
    <p:sldId id="360" r:id="rId33"/>
    <p:sldId id="362" r:id="rId34"/>
    <p:sldId id="363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2" autoAdjust="0"/>
  </p:normalViewPr>
  <p:slideViewPr>
    <p:cSldViewPr snapToGrid="0" snapToObjects="1">
      <p:cViewPr varScale="1">
        <p:scale>
          <a:sx n="91" d="100"/>
          <a:sy n="91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Historic/cultural resources</c:v>
                </c:pt>
                <c:pt idx="1">
                  <c:v>Working forests</c:v>
                </c:pt>
                <c:pt idx="2">
                  <c:v>Working farms/ranch lands</c:v>
                </c:pt>
                <c:pt idx="3">
                  <c:v>Recreation</c:v>
                </c:pt>
                <c:pt idx="4">
                  <c:v>Water Resources</c:v>
                </c:pt>
                <c:pt idx="5">
                  <c:v>Important natural areas</c:v>
                </c:pt>
                <c:pt idx="6">
                  <c:v>Bird habitat</c:v>
                </c:pt>
                <c:pt idx="7">
                  <c:v>Wildlife habitat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0.068</c:v>
                </c:pt>
                <c:pt idx="1">
                  <c:v>0.127</c:v>
                </c:pt>
                <c:pt idx="2">
                  <c:v>0.162</c:v>
                </c:pt>
                <c:pt idx="3">
                  <c:v>0.306</c:v>
                </c:pt>
                <c:pt idx="4">
                  <c:v>0.411</c:v>
                </c:pt>
                <c:pt idx="5">
                  <c:v>0.516</c:v>
                </c:pt>
                <c:pt idx="6">
                  <c:v>0.718</c:v>
                </c:pt>
                <c:pt idx="7">
                  <c:v>0.788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847544"/>
        <c:axId val="2099849384"/>
      </c:barChart>
      <c:catAx>
        <c:axId val="2099847544"/>
        <c:scaling>
          <c:orientation val="minMax"/>
        </c:scaling>
        <c:delete val="0"/>
        <c:axPos val="l"/>
        <c:majorTickMark val="out"/>
        <c:minorTickMark val="none"/>
        <c:tickLblPos val="nextTo"/>
        <c:crossAx val="2099849384"/>
        <c:crosses val="autoZero"/>
        <c:auto val="1"/>
        <c:lblAlgn val="ctr"/>
        <c:lblOffset val="100"/>
        <c:noMultiLvlLbl val="0"/>
      </c:catAx>
      <c:valAx>
        <c:axId val="209984938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99847544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Webinar</c:v>
                </c:pt>
                <c:pt idx="1">
                  <c:v>Training at LTA's Rally</c:v>
                </c:pt>
                <c:pt idx="2">
                  <c:v>Printed manual</c:v>
                </c:pt>
                <c:pt idx="3">
                  <c:v>Training at a state land trust network meeting</c:v>
                </c:pt>
                <c:pt idx="4">
                  <c:v>Interactive web tool</c:v>
                </c:pt>
                <c:pt idx="5">
                  <c:v>Web-based information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0.549</c:v>
                </c:pt>
                <c:pt idx="1">
                  <c:v>0.559</c:v>
                </c:pt>
                <c:pt idx="2">
                  <c:v>0.624</c:v>
                </c:pt>
                <c:pt idx="3">
                  <c:v>0.705</c:v>
                </c:pt>
                <c:pt idx="4">
                  <c:v>0.823</c:v>
                </c:pt>
                <c:pt idx="5">
                  <c:v>0.878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343288"/>
        <c:axId val="2052346296"/>
      </c:barChart>
      <c:catAx>
        <c:axId val="2052343288"/>
        <c:scaling>
          <c:orientation val="minMax"/>
        </c:scaling>
        <c:delete val="0"/>
        <c:axPos val="l"/>
        <c:majorTickMark val="out"/>
        <c:minorTickMark val="none"/>
        <c:tickLblPos val="nextTo"/>
        <c:crossAx val="2052346296"/>
        <c:crosses val="autoZero"/>
        <c:auto val="1"/>
        <c:lblAlgn val="ctr"/>
        <c:lblOffset val="100"/>
        <c:noMultiLvlLbl val="0"/>
      </c:catAx>
      <c:valAx>
        <c:axId val="205234629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52343288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Technical support to navigate information about birds in your region</c:v>
                </c:pt>
                <c:pt idx="1">
                  <c:v>Technical support for writing grants from existing sources for birds and habitat</c:v>
                </c:pt>
                <c:pt idx="2">
                  <c:v>Access to experts who can answer questions</c:v>
                </c:pt>
                <c:pt idx="3">
                  <c:v>Access to experts who can visit your site</c:v>
                </c:pt>
                <c:pt idx="4">
                  <c:v>A tool to allow staff or volunteers to inventory or monitor birds</c:v>
                </c:pt>
                <c:pt idx="5">
                  <c:v>Availability of volunteers to inventory or monitor birds</c:v>
                </c:pt>
                <c:pt idx="6">
                  <c:v>Matching funds sources for grants from existing sources for birds and habitat</c:v>
                </c:pt>
                <c:pt idx="7">
                  <c:v>A new grant program for birds and habitat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0.689</c:v>
                </c:pt>
                <c:pt idx="1">
                  <c:v>0.697</c:v>
                </c:pt>
                <c:pt idx="2">
                  <c:v>0.733</c:v>
                </c:pt>
                <c:pt idx="3">
                  <c:v>0.739</c:v>
                </c:pt>
                <c:pt idx="4">
                  <c:v>0.757</c:v>
                </c:pt>
                <c:pt idx="5">
                  <c:v>0.793</c:v>
                </c:pt>
                <c:pt idx="6">
                  <c:v>0.846</c:v>
                </c:pt>
                <c:pt idx="7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390584"/>
        <c:axId val="2052393624"/>
      </c:barChart>
      <c:catAx>
        <c:axId val="2052390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2393624"/>
        <c:crosses val="autoZero"/>
        <c:auto val="1"/>
        <c:lblAlgn val="ctr"/>
        <c:lblOffset val="100"/>
        <c:noMultiLvlLbl val="0"/>
      </c:catAx>
      <c:valAx>
        <c:axId val="205239362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52390584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Arctic</c:v>
                </c:pt>
                <c:pt idx="1">
                  <c:v>Aridland</c:v>
                </c:pt>
                <c:pt idx="2">
                  <c:v>Island</c:v>
                </c:pt>
                <c:pt idx="3">
                  <c:v>Urban</c:v>
                </c:pt>
                <c:pt idx="4">
                  <c:v>Grassland</c:v>
                </c:pt>
                <c:pt idx="5">
                  <c:v>Costal</c:v>
                </c:pt>
                <c:pt idx="6">
                  <c:v>Wetland</c:v>
                </c:pt>
                <c:pt idx="7">
                  <c:v>Riparian</c:v>
                </c:pt>
                <c:pt idx="8">
                  <c:v>Agricultural</c:v>
                </c:pt>
                <c:pt idx="9">
                  <c:v>Forest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0.004</c:v>
                </c:pt>
                <c:pt idx="1">
                  <c:v>0.038</c:v>
                </c:pt>
                <c:pt idx="2">
                  <c:v>0.044</c:v>
                </c:pt>
                <c:pt idx="3">
                  <c:v>0.054</c:v>
                </c:pt>
                <c:pt idx="4">
                  <c:v>0.068</c:v>
                </c:pt>
                <c:pt idx="5">
                  <c:v>0.082</c:v>
                </c:pt>
                <c:pt idx="6">
                  <c:v>0.109</c:v>
                </c:pt>
                <c:pt idx="7">
                  <c:v>0.112</c:v>
                </c:pt>
                <c:pt idx="8">
                  <c:v>0.159</c:v>
                </c:pt>
                <c:pt idx="9">
                  <c:v>0.452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727688"/>
        <c:axId val="2052730696"/>
      </c:barChart>
      <c:catAx>
        <c:axId val="2052727688"/>
        <c:scaling>
          <c:orientation val="minMax"/>
        </c:scaling>
        <c:delete val="0"/>
        <c:axPos val="l"/>
        <c:majorTickMark val="out"/>
        <c:minorTickMark val="none"/>
        <c:tickLblPos val="nextTo"/>
        <c:crossAx val="2052730696"/>
        <c:crosses val="autoZero"/>
        <c:auto val="1"/>
        <c:lblAlgn val="ctr"/>
        <c:lblOffset val="100"/>
        <c:noMultiLvlLbl val="0"/>
      </c:catAx>
      <c:valAx>
        <c:axId val="205273069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52727688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None of the above</c:v>
                </c:pt>
                <c:pt idx="1">
                  <c:v>Considered information about birds when creating a habitat conservation plan</c:v>
                </c:pt>
                <c:pt idx="2">
                  <c:v>Purchased land due to bird protection</c:v>
                </c:pt>
                <c:pt idx="3">
                  <c:v>Put land under conservation easement due to bird protection</c:v>
                </c:pt>
                <c:pt idx="4">
                  <c:v>Prioritized land due to bird protection</c:v>
                </c:pt>
                <c:pt idx="5">
                  <c:v>Considered information about birds when creating a land management plan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0.164</c:v>
                </c:pt>
                <c:pt idx="1">
                  <c:v>0.368</c:v>
                </c:pt>
                <c:pt idx="2">
                  <c:v>0.373</c:v>
                </c:pt>
                <c:pt idx="3">
                  <c:v>0.469</c:v>
                </c:pt>
                <c:pt idx="4">
                  <c:v>0.552</c:v>
                </c:pt>
                <c:pt idx="5">
                  <c:v>0.608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782168"/>
        <c:axId val="2052785208"/>
      </c:barChart>
      <c:catAx>
        <c:axId val="2052782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anchor="ctr" anchorCtr="1"/>
          <a:lstStyle/>
          <a:p>
            <a:pPr>
              <a:defRPr sz="1200"/>
            </a:pPr>
            <a:endParaRPr lang="en-US"/>
          </a:p>
        </c:txPr>
        <c:crossAx val="2052785208"/>
        <c:crosses val="autoZero"/>
        <c:auto val="1"/>
        <c:lblAlgn val="ctr"/>
        <c:lblOffset val="100"/>
        <c:noMultiLvlLbl val="0"/>
      </c:catAx>
      <c:valAx>
        <c:axId val="205278520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52782168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info2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Inventoried Birds</c:v>
                </c:pt>
                <c:pt idx="1">
                  <c:v>Monitored Birds</c:v>
                </c:pt>
                <c:pt idx="2">
                  <c:v>Managed forests </c:v>
                </c:pt>
                <c:pt idx="3">
                  <c:v>Managed grasslands</c:v>
                </c:pt>
                <c:pt idx="4">
                  <c:v>Managed other habitats</c:v>
                </c:pt>
                <c:pt idx="5">
                  <c:v>Managed invasive species</c:v>
                </c:pt>
                <c:pt idx="6">
                  <c:v>Installed/maintained nest boxes</c:v>
                </c:pt>
                <c:pt idx="7">
                  <c:v>Monitored nests/nest boxes</c:v>
                </c:pt>
                <c:pt idx="8">
                  <c:v>Hosted a bird walk</c:v>
                </c:pt>
                <c:pt idx="9">
                  <c:v>Hosted a bird festival</c:v>
                </c:pt>
                <c:pt idx="10">
                  <c:v>Hosted a citizen science project</c:v>
                </c:pt>
                <c:pt idx="11">
                  <c:v>Submitted a NA Wetlands Conservation Act grant</c:v>
                </c:pt>
                <c:pt idx="12">
                  <c:v>Submitted a Neotropical Migratory Bird Conservation Act</c:v>
                </c:pt>
                <c:pt idx="13">
                  <c:v>Submitted another grant for bird conservation</c:v>
                </c:pt>
                <c:pt idx="14">
                  <c:v>Other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0.456</c:v>
                </c:pt>
                <c:pt idx="1">
                  <c:v>0.275</c:v>
                </c:pt>
                <c:pt idx="2">
                  <c:v>0.399</c:v>
                </c:pt>
                <c:pt idx="3">
                  <c:v>0.407</c:v>
                </c:pt>
                <c:pt idx="4">
                  <c:v>0.392</c:v>
                </c:pt>
                <c:pt idx="5">
                  <c:v>0.494</c:v>
                </c:pt>
                <c:pt idx="6">
                  <c:v>0.432</c:v>
                </c:pt>
                <c:pt idx="7">
                  <c:v>0.248</c:v>
                </c:pt>
                <c:pt idx="8">
                  <c:v>0.539</c:v>
                </c:pt>
                <c:pt idx="9">
                  <c:v>0.046</c:v>
                </c:pt>
                <c:pt idx="10">
                  <c:v>0.198</c:v>
                </c:pt>
                <c:pt idx="11">
                  <c:v>0.137</c:v>
                </c:pt>
                <c:pt idx="12">
                  <c:v>0.013</c:v>
                </c:pt>
                <c:pt idx="13">
                  <c:v>0.123</c:v>
                </c:pt>
                <c:pt idx="14">
                  <c:v>0.123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838664"/>
        <c:axId val="2052841672"/>
      </c:barChart>
      <c:catAx>
        <c:axId val="2052838664"/>
        <c:scaling>
          <c:orientation val="maxMin"/>
        </c:scaling>
        <c:delete val="0"/>
        <c:axPos val="l"/>
        <c:majorTickMark val="out"/>
        <c:minorTickMark val="none"/>
        <c:tickLblPos val="nextTo"/>
        <c:crossAx val="2052841672"/>
        <c:crossesAt val="0.0"/>
        <c:auto val="1"/>
        <c:lblAlgn val="ctr"/>
        <c:lblOffset val="200"/>
        <c:noMultiLvlLbl val="0"/>
      </c:catAx>
      <c:valAx>
        <c:axId val="2052841672"/>
        <c:scaling>
          <c:orientation val="minMax"/>
        </c:scaling>
        <c:delete val="0"/>
        <c:axPos val="t"/>
        <c:majorGridlines/>
        <c:numFmt formatCode="0.00%" sourceLinked="1"/>
        <c:majorTickMark val="out"/>
        <c:minorTickMark val="none"/>
        <c:tickLblPos val="high"/>
        <c:crossAx val="2052838664"/>
        <c:crossesAt val="16.0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D1282E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cat>
            <c:strRef>
              <c:f>Sheet1!$A$2:$A$5</c:f>
              <c:strCache>
                <c:ptCount val="4"/>
                <c:pt idx="0">
                  <c:v>Too Much</c:v>
                </c:pt>
                <c:pt idx="1">
                  <c:v>Just right</c:v>
                </c:pt>
                <c:pt idx="2">
                  <c:v>Too Little</c:v>
                </c:pt>
                <c:pt idx="3">
                  <c:v>I don't know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0.013</c:v>
                </c:pt>
                <c:pt idx="1">
                  <c:v>0.45</c:v>
                </c:pt>
                <c:pt idx="2">
                  <c:v>0.345</c:v>
                </c:pt>
                <c:pt idx="3">
                  <c:v>0.184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Land Trusts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I don't know</c:v>
                </c:pt>
                <c:pt idx="1">
                  <c:v>Other Audubon</c:v>
                </c:pt>
                <c:pt idx="2">
                  <c:v>Haven't used information</c:v>
                </c:pt>
                <c:pt idx="3">
                  <c:v>National conservation plans</c:v>
                </c:pt>
                <c:pt idx="4">
                  <c:v>CLO's All About Birds</c:v>
                </c:pt>
                <c:pt idx="5">
                  <c:v>CLO's NA Birds Online</c:v>
                </c:pt>
                <c:pt idx="6">
                  <c:v>Species conservation plans</c:v>
                </c:pt>
                <c:pt idx="7">
                  <c:v>eBird</c:v>
                </c:pt>
                <c:pt idx="8">
                  <c:v>Science articles</c:v>
                </c:pt>
                <c:pt idx="9">
                  <c:v>Magazine articles</c:v>
                </c:pt>
                <c:pt idx="10">
                  <c:v>Regional/state conservation plans</c:v>
                </c:pt>
                <c:pt idx="11">
                  <c:v>Collected by our organization</c:v>
                </c:pt>
                <c:pt idx="12">
                  <c:v>Audubon's Important Bird Areas</c:v>
                </c:pt>
                <c:pt idx="13">
                  <c:v>Biodiversity data source</c:v>
                </c:pt>
                <c:pt idx="14">
                  <c:v>Scientist we know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0.028</c:v>
                </c:pt>
                <c:pt idx="1">
                  <c:v>0.035</c:v>
                </c:pt>
                <c:pt idx="2">
                  <c:v>0.129</c:v>
                </c:pt>
                <c:pt idx="3">
                  <c:v>0.173</c:v>
                </c:pt>
                <c:pt idx="4">
                  <c:v>0.179</c:v>
                </c:pt>
                <c:pt idx="5">
                  <c:v>0.181</c:v>
                </c:pt>
                <c:pt idx="6">
                  <c:v>0.184</c:v>
                </c:pt>
                <c:pt idx="7">
                  <c:v>0.184</c:v>
                </c:pt>
                <c:pt idx="8">
                  <c:v>0.192</c:v>
                </c:pt>
                <c:pt idx="9">
                  <c:v>0.239</c:v>
                </c:pt>
                <c:pt idx="10">
                  <c:v>0.352</c:v>
                </c:pt>
                <c:pt idx="11">
                  <c:v>0.358</c:v>
                </c:pt>
                <c:pt idx="12">
                  <c:v>0.393</c:v>
                </c:pt>
                <c:pt idx="13">
                  <c:v>0.399</c:v>
                </c:pt>
                <c:pt idx="14">
                  <c:v>0.451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132456"/>
        <c:axId val="2052135496"/>
      </c:barChart>
      <c:catAx>
        <c:axId val="20521324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2135496"/>
        <c:crosses val="autoZero"/>
        <c:auto val="1"/>
        <c:lblAlgn val="ctr"/>
        <c:lblOffset val="100"/>
        <c:noMultiLvlLbl val="0"/>
      </c:catAx>
      <c:valAx>
        <c:axId val="2052135496"/>
        <c:scaling>
          <c:orientation val="minMax"/>
          <c:max val="0.5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52132456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Birds &amp; their habitat are not a priority</c:v>
                </c:pt>
                <c:pt idx="1">
                  <c:v>Other priorities are relatively more important</c:v>
                </c:pt>
                <c:pt idx="2">
                  <c:v>Knowledge/skills to protect land</c:v>
                </c:pt>
                <c:pt idx="3">
                  <c:v>Knowledge/skills to manage land</c:v>
                </c:pt>
                <c:pt idx="4">
                  <c:v>Knowledge/skills to monitor land</c:v>
                </c:pt>
                <c:pt idx="5">
                  <c:v>Knowledge/skills to engage people</c:v>
                </c:pt>
                <c:pt idx="6">
                  <c:v>Staff/volunteers to protect land</c:v>
                </c:pt>
                <c:pt idx="7">
                  <c:v>Staff/volunteers to manage land</c:v>
                </c:pt>
                <c:pt idx="8">
                  <c:v>Staff/volunteers to monitor land</c:v>
                </c:pt>
                <c:pt idx="9">
                  <c:v>Staff/volunteers to engage people</c:v>
                </c:pt>
                <c:pt idx="10">
                  <c:v>Funding to protect land</c:v>
                </c:pt>
                <c:pt idx="11">
                  <c:v>Funding to manage land</c:v>
                </c:pt>
                <c:pt idx="12">
                  <c:v>Funding to monitor land</c:v>
                </c:pt>
                <c:pt idx="13">
                  <c:v>Funding to engage people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>
                  <c:v>0.134</c:v>
                </c:pt>
                <c:pt idx="1">
                  <c:v>0.279</c:v>
                </c:pt>
                <c:pt idx="2">
                  <c:v>0.376</c:v>
                </c:pt>
                <c:pt idx="3">
                  <c:v>0.362</c:v>
                </c:pt>
                <c:pt idx="4">
                  <c:v>0.404</c:v>
                </c:pt>
                <c:pt idx="5">
                  <c:v>0.362</c:v>
                </c:pt>
                <c:pt idx="6">
                  <c:v>0.512</c:v>
                </c:pt>
                <c:pt idx="7">
                  <c:v>0.549</c:v>
                </c:pt>
                <c:pt idx="8">
                  <c:v>0.574</c:v>
                </c:pt>
                <c:pt idx="9">
                  <c:v>0.543</c:v>
                </c:pt>
                <c:pt idx="10">
                  <c:v>0.702</c:v>
                </c:pt>
                <c:pt idx="11">
                  <c:v>0.685</c:v>
                </c:pt>
                <c:pt idx="12">
                  <c:v>0.667</c:v>
                </c:pt>
                <c:pt idx="13">
                  <c:v>0.627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199912"/>
        <c:axId val="2052202952"/>
      </c:barChart>
      <c:catAx>
        <c:axId val="2052199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2202952"/>
        <c:crosses val="autoZero"/>
        <c:auto val="1"/>
        <c:lblAlgn val="ctr"/>
        <c:lblOffset val="100"/>
        <c:noMultiLvlLbl val="0"/>
      </c:catAx>
      <c:valAx>
        <c:axId val="205220295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52199912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More volunteers</c:v>
                </c:pt>
                <c:pt idx="1">
                  <c:v>More media coverage</c:v>
                </c:pt>
                <c:pt idx="2">
                  <c:v>More connections to partner organizations</c:v>
                </c:pt>
                <c:pt idx="3">
                  <c:v>More members</c:v>
                </c:pt>
                <c:pt idx="4">
                  <c:v>More birds protected</c:v>
                </c:pt>
                <c:pt idx="5">
                  <c:v>More awareness</c:v>
                </c:pt>
                <c:pt idx="6">
                  <c:v>More grant funding sources</c:v>
                </c:pt>
                <c:pt idx="7">
                  <c:v>More donor funding sources</c:v>
                </c:pt>
                <c:pt idx="8">
                  <c:v>More land protected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0.83</c:v>
                </c:pt>
                <c:pt idx="1">
                  <c:v>0.833</c:v>
                </c:pt>
                <c:pt idx="2">
                  <c:v>0.841</c:v>
                </c:pt>
                <c:pt idx="3">
                  <c:v>0.854</c:v>
                </c:pt>
                <c:pt idx="4">
                  <c:v>0.893</c:v>
                </c:pt>
                <c:pt idx="5">
                  <c:v>0.904</c:v>
                </c:pt>
                <c:pt idx="6">
                  <c:v>0.904</c:v>
                </c:pt>
                <c:pt idx="7">
                  <c:v>0.925</c:v>
                </c:pt>
                <c:pt idx="8">
                  <c:v>0.925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258856"/>
        <c:axId val="2052261896"/>
      </c:barChart>
      <c:catAx>
        <c:axId val="20522588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2261896"/>
        <c:crosses val="autoZero"/>
        <c:auto val="1"/>
        <c:lblAlgn val="ctr"/>
        <c:lblOffset val="100"/>
        <c:noMultiLvlLbl val="0"/>
      </c:catAx>
      <c:valAx>
        <c:axId val="2052261896"/>
        <c:scaling>
          <c:orientation val="minMax"/>
          <c:min val="0.0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52258856"/>
        <c:crosses val="autoZero"/>
        <c:crossBetween val="between"/>
        <c:majorUnit val="0.5"/>
        <c:minorUnit val="0.00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Bird conservation partners</c:v>
                </c:pt>
                <c:pt idx="1">
                  <c:v>How to manage habitats for birds</c:v>
                </c:pt>
                <c:pt idx="2">
                  <c:v>How your management activities will benefit associated birds/wildlife</c:v>
                </c:pt>
                <c:pt idx="3">
                  <c:v>How your management activities can contribute to larger scale efforts</c:v>
                </c:pt>
                <c:pt idx="4">
                  <c:v>Top threats to birds</c:v>
                </c:pt>
                <c:pt idx="5">
                  <c:v>Priority species</c:v>
                </c:pt>
                <c:pt idx="6">
                  <c:v>Priority locations/sites for birds</c:v>
                </c:pt>
                <c:pt idx="7">
                  <c:v>Priority habitats</c:v>
                </c:pt>
                <c:pt idx="8">
                  <c:v>Value of your area to birds</c:v>
                </c:pt>
                <c:pt idx="9">
                  <c:v>Funding sources for protecting and managing land for birds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0.762</c:v>
                </c:pt>
                <c:pt idx="1">
                  <c:v>0.768</c:v>
                </c:pt>
                <c:pt idx="2">
                  <c:v>0.784</c:v>
                </c:pt>
                <c:pt idx="3">
                  <c:v>0.79</c:v>
                </c:pt>
                <c:pt idx="4">
                  <c:v>0.813</c:v>
                </c:pt>
                <c:pt idx="5">
                  <c:v>0.814</c:v>
                </c:pt>
                <c:pt idx="6">
                  <c:v>0.823</c:v>
                </c:pt>
                <c:pt idx="7">
                  <c:v>0.838</c:v>
                </c:pt>
                <c:pt idx="8">
                  <c:v>0.839</c:v>
                </c:pt>
                <c:pt idx="9">
                  <c:v>0.911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307896"/>
        <c:axId val="2052310936"/>
      </c:barChart>
      <c:catAx>
        <c:axId val="2052307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2310936"/>
        <c:crosses val="autoZero"/>
        <c:auto val="1"/>
        <c:lblAlgn val="ctr"/>
        <c:lblOffset val="100"/>
        <c:noMultiLvlLbl val="0"/>
      </c:catAx>
      <c:valAx>
        <c:axId val="2052310936"/>
        <c:scaling>
          <c:orientation val="minMax"/>
          <c:min val="0.0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52307896"/>
        <c:crosses val="autoZero"/>
        <c:crossBetween val="between"/>
        <c:majorUnit val="0.5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0.13976</cdr:x>
      <cdr:y>0.19762</cdr:y>
    </cdr:from>
    <cdr:to>
      <cdr:x>0.2421</cdr:x>
      <cdr:y>0.19762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160830" y="1050873"/>
          <a:ext cx="85002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B2265-E4E1-D84E-BAC0-2C8960C3021E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BD31-EE79-664D-AFB7-365C83B4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93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B0C2A-9D27-2A49-9329-C3D42589CC39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E64E-49A3-D245-B061-EDFE5E5C9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6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Kestrel Land Trust (MA)</a:t>
            </a:r>
          </a:p>
          <a:p>
            <a:r>
              <a:rPr lang="en-US" dirty="0" smtClean="0"/>
              <a:t>Central Indiana Land Trust</a:t>
            </a:r>
          </a:p>
          <a:p>
            <a:r>
              <a:rPr lang="en-US" dirty="0" smtClean="0"/>
              <a:t>Minnesota Land Trust</a:t>
            </a:r>
          </a:p>
          <a:p>
            <a:r>
              <a:rPr lang="en-US" dirty="0" smtClean="0"/>
              <a:t>Teton Regional Land Trust (WY)</a:t>
            </a:r>
          </a:p>
          <a:p>
            <a:r>
              <a:rPr lang="en-US" dirty="0" err="1" smtClean="0"/>
              <a:t>Tejon</a:t>
            </a:r>
            <a:r>
              <a:rPr lang="en-US" dirty="0" smtClean="0"/>
              <a:t> Ranch Conservancy (CA)</a:t>
            </a:r>
          </a:p>
          <a:p>
            <a:r>
              <a:rPr lang="en-US" dirty="0" smtClean="0"/>
              <a:t>Columbia Land Trust (OR/WA)</a:t>
            </a:r>
          </a:p>
          <a:p>
            <a:r>
              <a:rPr lang="en-US" dirty="0" smtClean="0"/>
              <a:t>Virginia Eastern</a:t>
            </a:r>
            <a:r>
              <a:rPr lang="en-US" baseline="0" dirty="0" smtClean="0"/>
              <a:t> Shores Land Trust</a:t>
            </a:r>
          </a:p>
          <a:p>
            <a:r>
              <a:rPr lang="en-US" baseline="0" dirty="0" smtClean="0"/>
              <a:t>North Carolina Coastal Land Trust</a:t>
            </a:r>
          </a:p>
          <a:p>
            <a:r>
              <a:rPr lang="en-US" baseline="0" dirty="0" smtClean="0"/>
              <a:t>Land Trust for Louisiana</a:t>
            </a:r>
          </a:p>
          <a:p>
            <a:r>
              <a:rPr lang="en-US" baseline="0" dirty="0" smtClean="0"/>
              <a:t>Conservation Foundation for the Gulf Coast (FL)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 trusts report contributing</a:t>
            </a:r>
            <a:r>
              <a:rPr lang="en-US" baseline="0" dirty="0" smtClean="0"/>
              <a:t> to bird conservation --- different than what was seen with mission statements.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they have enough</a:t>
            </a:r>
            <a:r>
              <a:rPr lang="en-US" baseline="0" dirty="0" smtClean="0"/>
              <a:t> info to guide this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types?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would get land trusts to do more for birds?  Asked them about different types of activities…no difference</a:t>
            </a:r>
            <a:r>
              <a:rPr lang="en-US" baseline="0" dirty="0" smtClean="0"/>
              <a:t> in response – funding the biggest issue for all; then staff/volunteers.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8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under #2 – Farm Bill programs, state wildlife grants and PFW</a:t>
            </a:r>
          </a:p>
          <a:p>
            <a:r>
              <a:rPr lang="en-US" dirty="0" smtClean="0"/>
              <a:t>Mention under #6 – connect to JV or bird 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24E4-9106-F846-A1EF-D906C758DE65}" type="datetime1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CD4-E2B2-BF45-BA68-0BA0A26334F6}" type="datetime1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9BB4-BA16-3243-8726-78FB0C95A91A}" type="datetime1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B310-6838-7D40-9E23-F50206BBAB3E}" type="datetime1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C2-C70F-3B46-B6D0-52120513309F}" type="datetime1">
              <a:rPr lang="en-US" smtClean="0"/>
              <a:t>11/29/14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2F3-3BD8-B44F-AE8D-135029305502}" type="datetime1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5A-CEAB-AF4D-976C-6EC1F9F5B5BE}" type="datetime1">
              <a:rPr lang="en-US" smtClean="0"/>
              <a:t>11/29/14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FBE-9208-A74F-B40F-679155E9977D}" type="datetime1">
              <a:rPr lang="en-US" smtClean="0"/>
              <a:t>11/29/14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6DF5-3545-1F4F-A686-A7BFB21AFBF7}" type="datetime1">
              <a:rPr lang="en-US" smtClean="0"/>
              <a:t>11/29/14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6F9-174A-0241-81A8-9CCC088DB0EE}" type="datetime1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89C0-6352-E449-B91E-7445926684B8}" type="datetime1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C6B407D-AA98-CA4C-8E97-36421417D395}" type="datetime1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8600"/>
            <a:ext cx="8500745" cy="4571999"/>
          </a:xfrm>
        </p:spPr>
        <p:txBody>
          <a:bodyPr>
            <a:normAutofit/>
          </a:bodyPr>
          <a:lstStyle/>
          <a:p>
            <a:r>
              <a:rPr lang="en-US" sz="4000" cap="all" dirty="0" smtClean="0"/>
              <a:t>Land Trusts &amp; Bird conservation: </a:t>
            </a:r>
            <a:br>
              <a:rPr lang="en-US" sz="4000" cap="all" dirty="0" smtClean="0"/>
            </a:br>
            <a:r>
              <a:rPr lang="en-US" sz="4000" cap="all" dirty="0" smtClean="0"/>
              <a:t>A Needs Assessment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Ashley Dayer, Ph.D.</a:t>
            </a:r>
            <a:endParaRPr lang="en-US" dirty="0"/>
          </a:p>
        </p:txBody>
      </p:sp>
      <p:pic>
        <p:nvPicPr>
          <p:cNvPr id="5" name="Picture 4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692655"/>
            <a:ext cx="3872422" cy="11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4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/>
              <a:t>Largely believe </a:t>
            </a:r>
            <a:r>
              <a:rPr lang="en-US" sz="4000" cap="none" dirty="0"/>
              <a:t>they are benefiting birds and habitat (especially forests)</a:t>
            </a:r>
            <a:r>
              <a:rPr lang="en-US" cap="none" dirty="0"/>
              <a:t/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1 -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7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50% of Land Benefits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199" y="1524318"/>
            <a:ext cx="8086099" cy="5333682"/>
            <a:chOff x="457199" y="1939873"/>
            <a:chExt cx="8086099" cy="420249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745989360"/>
                </p:ext>
              </p:extLst>
            </p:nvPr>
          </p:nvGraphicFramePr>
          <p:xfrm>
            <a:off x="457199" y="1939873"/>
            <a:ext cx="808609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711221" y="5865373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80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50% of Habitat Benefits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524318"/>
            <a:ext cx="8158256" cy="5333682"/>
            <a:chOff x="457200" y="1974145"/>
            <a:chExt cx="8158256" cy="420249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6930919"/>
                </p:ext>
              </p:extLst>
            </p:nvPr>
          </p:nvGraphicFramePr>
          <p:xfrm>
            <a:off x="457200" y="1974145"/>
            <a:ext cx="8158256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118554" y="5899645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823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7772400" cy="432117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sz="3600" cap="none" dirty="0" smtClean="0"/>
              <a:t>	Nearly 1/2 of land trusts put land under easement due to birds </a:t>
            </a:r>
            <a:r>
              <a:rPr lang="en-US" sz="3600" cap="none" dirty="0"/>
              <a:t/>
            </a:r>
            <a:br>
              <a:rPr lang="en-US" sz="3600" cap="none" dirty="0"/>
            </a:br>
            <a:r>
              <a:rPr lang="en-US" sz="3600" cap="none" dirty="0" smtClean="0"/>
              <a:t/>
            </a:r>
            <a:br>
              <a:rPr lang="en-US" sz="3600" cap="none" dirty="0" smtClean="0"/>
            </a:br>
            <a:r>
              <a:rPr lang="en-US" sz="3600" cap="none" dirty="0" smtClean="0"/>
              <a:t>Nearly 2/3 considered birds in management plans</a:t>
            </a:r>
            <a:br>
              <a:rPr lang="en-US" sz="3600" cap="none" dirty="0" smtClean="0"/>
            </a:br>
            <a:r>
              <a:rPr lang="en-US" sz="3600" cap="none" dirty="0"/>
              <a:t/>
            </a:r>
            <a:br>
              <a:rPr lang="en-US" sz="3600" cap="none" dirty="0"/>
            </a:br>
            <a:r>
              <a:rPr lang="en-US" sz="3600" cap="none" dirty="0" smtClean="0"/>
              <a:t>(</a:t>
            </a:r>
            <a:r>
              <a:rPr lang="en-US" sz="3600" cap="none" dirty="0" err="1" smtClean="0"/>
              <a:t>WoW</a:t>
            </a:r>
            <a:r>
              <a:rPr lang="en-US" sz="3600" cap="none" dirty="0" smtClean="0"/>
              <a:t>!)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2 – Conservation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2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53008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Conservation Activities in Past 5 years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524318"/>
            <a:ext cx="7797800" cy="5333682"/>
            <a:chOff x="457200" y="1524318"/>
            <a:chExt cx="7797800" cy="4992403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082728484"/>
                </p:ext>
              </p:extLst>
            </p:nvPr>
          </p:nvGraphicFramePr>
          <p:xfrm>
            <a:off x="457200" y="1524318"/>
            <a:ext cx="7797800" cy="48539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350455" y="6239722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479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8720238" cy="432117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cap="none" dirty="0" smtClean="0"/>
              <a:t>	</a:t>
            </a:r>
            <a:r>
              <a:rPr lang="en-US" sz="3600" cap="none" dirty="0"/>
              <a:t>Inventory of birds, bird walks, and </a:t>
            </a:r>
            <a:r>
              <a:rPr lang="en-US" sz="3600" cap="none" dirty="0" err="1" smtClean="0"/>
              <a:t>invasives</a:t>
            </a:r>
            <a:r>
              <a:rPr lang="en-US" sz="3600" cap="none" dirty="0" smtClean="0"/>
              <a:t> management </a:t>
            </a:r>
            <a:r>
              <a:rPr lang="en-US" sz="3600" cap="none" dirty="0"/>
              <a:t>most common actions for birds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3 – Conservation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6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specific Activities in past 5 years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524319"/>
            <a:ext cx="9048750" cy="5333681"/>
            <a:chOff x="0" y="1524319"/>
            <a:chExt cx="9048750" cy="5048847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654194384"/>
                </p:ext>
              </p:extLst>
            </p:nvPr>
          </p:nvGraphicFramePr>
          <p:xfrm>
            <a:off x="0" y="1524319"/>
            <a:ext cx="9048750" cy="4910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515555" y="6296167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457200" y="2252133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200" y="3556000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" y="4148667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136" y="5063052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3" y="6045169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4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/>
              <a:t>Majority believe there is </a:t>
            </a:r>
            <a:r>
              <a:rPr lang="en-US" sz="3600" cap="none" dirty="0" smtClean="0"/>
              <a:t>right </a:t>
            </a:r>
            <a:r>
              <a:rPr lang="en-US" sz="3600" cap="none" dirty="0"/>
              <a:t>amount of info, but not widely using conservation plans, science articles, or </a:t>
            </a:r>
            <a:r>
              <a:rPr lang="en-US" sz="3600" cap="none" dirty="0" err="1"/>
              <a:t>eBird</a:t>
            </a:r>
            <a:r>
              <a:rPr lang="en-US" sz="3600" cap="none" dirty="0"/>
              <a:t> </a:t>
            </a:r>
            <a:br>
              <a:rPr lang="en-US" sz="3600" cap="none" dirty="0"/>
            </a:b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4 – Use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9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info?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8667" y="3443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41700" y="3548221"/>
          <a:ext cx="1651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 Much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 right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 Little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don't know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37007088"/>
              </p:ext>
            </p:extLst>
          </p:nvPr>
        </p:nvGraphicFramePr>
        <p:xfrm>
          <a:off x="1524000" y="1396999"/>
          <a:ext cx="6096000" cy="493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264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5298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Type of Bird Info used in past 5 years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524318"/>
            <a:ext cx="8136467" cy="5333682"/>
            <a:chOff x="457200" y="1524318"/>
            <a:chExt cx="8136467" cy="5201458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468584453"/>
                </p:ext>
              </p:extLst>
            </p:nvPr>
          </p:nvGraphicFramePr>
          <p:xfrm>
            <a:off x="457200" y="1524318"/>
            <a:ext cx="8136467" cy="5039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711221" y="6448777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40020" y="5040367"/>
            <a:ext cx="4440122" cy="2500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2912600"/>
            <a:ext cx="6242983" cy="2500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953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Magnitude of land trust impacts</a:t>
            </a:r>
            <a:endParaRPr lang="en-US" dirty="0"/>
          </a:p>
        </p:txBody>
      </p:sp>
      <p:pic>
        <p:nvPicPr>
          <p:cNvPr id="8" name="Picture 7" descr="Screen Shot 2013-12-12 at 12.3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0" y="1689900"/>
            <a:ext cx="2534292" cy="32787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48580" y="1752600"/>
            <a:ext cx="5538220" cy="4373563"/>
          </a:xfrm>
        </p:spPr>
        <p:txBody>
          <a:bodyPr/>
          <a:lstStyle/>
          <a:p>
            <a:endParaRPr lang="en-US" dirty="0" smtClean="0"/>
          </a:p>
          <a:p>
            <a:r>
              <a:rPr lang="en-US" b="0" dirty="0" smtClean="0"/>
              <a:t>Over 1700 land trusts (24 national)</a:t>
            </a:r>
          </a:p>
          <a:p>
            <a:r>
              <a:rPr lang="en-US" b="0" dirty="0" smtClean="0"/>
              <a:t>Protected 47 million acres</a:t>
            </a:r>
            <a:endParaRPr lang="en-US" b="0" dirty="0"/>
          </a:p>
        </p:txBody>
      </p:sp>
      <p:pic>
        <p:nvPicPr>
          <p:cNvPr id="10" name="Picture 9" descr="Screen Shot 2013-12-12 at 12.3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80" y="3311322"/>
            <a:ext cx="52832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Greatest barrier is funding, then staff/volunteer capacity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5 –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6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40556"/>
            <a:ext cx="8192911" cy="5481250"/>
            <a:chOff x="457200" y="1707445"/>
            <a:chExt cx="8192911" cy="4847820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99296003"/>
                </p:ext>
              </p:extLst>
            </p:nvPr>
          </p:nvGraphicFramePr>
          <p:xfrm>
            <a:off x="457200" y="1707445"/>
            <a:ext cx="8192911" cy="47413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3711221" y="6310277"/>
              <a:ext cx="4188995" cy="24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 “Agree” or “Strongly Agree”</a:t>
              </a:r>
              <a:endParaRPr lang="en-US" sz="12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437441" y="5469467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9600" y="2777066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4938" y="4131702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4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Greatest motivation is land protection, then funding (but all benefits are motivating)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6 – Motivations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6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bird conservation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42672939"/>
              </p:ext>
            </p:extLst>
          </p:nvPr>
        </p:nvGraphicFramePr>
        <p:xfrm>
          <a:off x="457200" y="1581082"/>
          <a:ext cx="8207022" cy="517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00019" y="4020293"/>
            <a:ext cx="1050029" cy="20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11221" y="6544807"/>
            <a:ext cx="4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Percentage of Land Trusts “Agree” or “Strongly Agree”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573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Place-based info would be beneficial, especially via the web 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228601"/>
            <a:ext cx="8543047" cy="1066800"/>
          </a:xfrm>
        </p:spPr>
        <p:txBody>
          <a:bodyPr/>
          <a:lstStyle/>
          <a:p>
            <a:r>
              <a:rPr lang="en-US" dirty="0" smtClean="0"/>
              <a:t>Lesson 7 – Info needed for more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1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91725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Increase conservation with Area-specific info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39808271"/>
              </p:ext>
            </p:extLst>
          </p:nvPr>
        </p:nvGraphicFramePr>
        <p:xfrm>
          <a:off x="457199" y="1524318"/>
          <a:ext cx="8334023" cy="519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1227" y="6544807"/>
            <a:ext cx="4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Percentage of Land Trusts “Agree” or “Strongly Agree”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10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receive info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21837100"/>
              </p:ext>
            </p:extLst>
          </p:nvPr>
        </p:nvGraphicFramePr>
        <p:xfrm>
          <a:off x="457199" y="1411111"/>
          <a:ext cx="8094133" cy="524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1221" y="6544807"/>
            <a:ext cx="4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Percentage of Land Trusts “Agree” or “Strongly Agree”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885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Funds would best ensure land trusts conserve more bird habitat, followed by monitoring support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228601"/>
            <a:ext cx="8543047" cy="1066800"/>
          </a:xfrm>
        </p:spPr>
        <p:txBody>
          <a:bodyPr/>
          <a:lstStyle/>
          <a:p>
            <a:r>
              <a:rPr lang="en-US" dirty="0" smtClean="0"/>
              <a:t>Lesson 8 – Resources needed for more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9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 conservation with resources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0094174"/>
              </p:ext>
            </p:extLst>
          </p:nvPr>
        </p:nvGraphicFramePr>
        <p:xfrm>
          <a:off x="457200" y="1397000"/>
          <a:ext cx="8305800" cy="531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1221" y="6544807"/>
            <a:ext cx="4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Percentage of Land Trusts “Agree” or “Strongly Agree”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70051" y="1960143"/>
            <a:ext cx="8500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9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913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en-US" b="0" dirty="0" smtClean="0"/>
              <a:t>Largely believe they are benefiting birds and habitat (especially forests)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Nearly 1/2 put land under easement for birds; nearly 2/3 considered birds in management plans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Inventory of birds, bird walks, and </a:t>
            </a:r>
            <a:r>
              <a:rPr lang="en-US" b="0" dirty="0" err="1" smtClean="0"/>
              <a:t>invasives</a:t>
            </a:r>
            <a:r>
              <a:rPr lang="en-US" b="0" dirty="0" smtClean="0"/>
              <a:t> management most common actions for birds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Majority believe there is right amount of info, but not widely using conservation plans, science articles, or </a:t>
            </a:r>
            <a:r>
              <a:rPr lang="en-US" b="0" dirty="0" err="1" smtClean="0"/>
              <a:t>eBird</a:t>
            </a:r>
            <a:r>
              <a:rPr lang="en-US" b="0" dirty="0" smtClean="0"/>
              <a:t> </a:t>
            </a:r>
          </a:p>
          <a:p>
            <a:pPr marL="457200" indent="-457200">
              <a:buAutoNum type="arabicParenR"/>
            </a:pPr>
            <a:r>
              <a:rPr lang="en-US" b="0" dirty="0"/>
              <a:t>Greatest barrier is funding, then staff/volunteer </a:t>
            </a:r>
            <a:r>
              <a:rPr lang="en-US" b="0" dirty="0" smtClean="0"/>
              <a:t>capacity</a:t>
            </a:r>
          </a:p>
          <a:p>
            <a:pPr marL="457200" indent="-457200">
              <a:buAutoNum type="arabicParenR"/>
            </a:pPr>
            <a:r>
              <a:rPr lang="en-US" b="0" dirty="0"/>
              <a:t>Greatest motivation is </a:t>
            </a:r>
            <a:r>
              <a:rPr lang="en-US" b="0" dirty="0" smtClean="0"/>
              <a:t>land protection, then funding </a:t>
            </a:r>
            <a:r>
              <a:rPr lang="en-US" b="0" dirty="0"/>
              <a:t>(but all benefits are motivating</a:t>
            </a:r>
            <a:r>
              <a:rPr lang="en-US" b="0" dirty="0" smtClean="0"/>
              <a:t>)</a:t>
            </a:r>
          </a:p>
          <a:p>
            <a:pPr marL="457200" indent="-457200">
              <a:buAutoNum type="arabicParenR"/>
            </a:pPr>
            <a:r>
              <a:rPr lang="en-US" b="0" dirty="0"/>
              <a:t>Place-based info </a:t>
            </a:r>
            <a:r>
              <a:rPr lang="en-US" b="0" dirty="0" smtClean="0"/>
              <a:t>would </a:t>
            </a:r>
            <a:r>
              <a:rPr lang="en-US" b="0" dirty="0"/>
              <a:t>be beneficial, especially via the web </a:t>
            </a:r>
            <a:endParaRPr lang="en-US" b="0" dirty="0" smtClean="0"/>
          </a:p>
          <a:p>
            <a:pPr marL="457200" indent="-457200">
              <a:buAutoNum type="arabicParenR"/>
            </a:pPr>
            <a:r>
              <a:rPr lang="en-US" b="0" dirty="0"/>
              <a:t>Funds would </a:t>
            </a:r>
            <a:r>
              <a:rPr lang="en-US" b="0" dirty="0" smtClean="0"/>
              <a:t>best ensure </a:t>
            </a:r>
            <a:r>
              <a:rPr lang="en-US" b="0" dirty="0"/>
              <a:t>land trusts conserve more bird habitat, followed by monitoring support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2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Birds &amp; Land Trusts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26" y="2056974"/>
            <a:ext cx="6306227" cy="4273298"/>
          </a:xfrm>
          <a:prstGeom prst="rect">
            <a:avLst/>
          </a:prstGeom>
        </p:spPr>
      </p:pic>
      <p:pic>
        <p:nvPicPr>
          <p:cNvPr id="6" name="Picture 5" descr="2013-State-of-the-Birds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3" y="1752600"/>
            <a:ext cx="2218133" cy="17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6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03041" cy="4827880"/>
          </a:xfrm>
        </p:spPr>
        <p:txBody>
          <a:bodyPr>
            <a:normAutofit/>
          </a:bodyPr>
          <a:lstStyle/>
          <a:p>
            <a:r>
              <a:rPr lang="en-US" dirty="0" smtClean="0"/>
              <a:t>To engage land trusts in bird conservation: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Many already are! Learn from them and share their stories. Also learn from Audubon.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Address need for funding mechanisms for upland bird habitat protection. 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Is it problematic that information sources typically don’t include bird conservation plans? If so, increase awareness and use of plans.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Address need for volunteers through connecting with </a:t>
            </a:r>
            <a:r>
              <a:rPr lang="en-US" b="0" dirty="0" err="1" smtClean="0"/>
              <a:t>eBirders</a:t>
            </a:r>
            <a:r>
              <a:rPr lang="en-US" b="0" dirty="0" smtClean="0"/>
              <a:t> and other bird enthusiasts. 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Provide land trusts with service area-based resources, connected to larger landscape.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Follow-up with these 500+ land trusts who are interested.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207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601845"/>
          </a:xfrm>
        </p:spPr>
        <p:txBody>
          <a:bodyPr/>
          <a:lstStyle/>
          <a:p>
            <a:r>
              <a:rPr lang="en-US" dirty="0" smtClean="0"/>
              <a:t>Web Resource (with Associated Outreach)</a:t>
            </a:r>
          </a:p>
          <a:p>
            <a:r>
              <a:rPr lang="en-US" i="1" dirty="0" smtClean="0"/>
              <a:t>A Land Trust’s Road Map to Bird Conservation Resources</a:t>
            </a:r>
          </a:p>
          <a:p>
            <a:r>
              <a:rPr lang="en-US" sz="1400" i="1" dirty="0" smtClean="0"/>
              <a:t>~ Describe, Explain why/how/when land trust uses, Give example, Link~</a:t>
            </a:r>
            <a:endParaRPr lang="en-US" sz="1400" i="1" dirty="0"/>
          </a:p>
        </p:txBody>
      </p:sp>
      <p:pic>
        <p:nvPicPr>
          <p:cNvPr id="4" name="Picture 3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803387"/>
            <a:ext cx="4445000" cy="382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787" y="3390468"/>
            <a:ext cx="206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 conservation plans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91268" y="3575134"/>
            <a:ext cx="234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Bird Areas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62488" y="4175299"/>
            <a:ext cx="234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eBird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7737" y="5096708"/>
            <a:ext cx="234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About Birds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3726" y="6292959"/>
            <a:ext cx="356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Migratory Bird Day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5309" y="5632174"/>
            <a:ext cx="206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American Birds Online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03529" y="5096708"/>
            <a:ext cx="206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Joint Ventures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4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601845"/>
          </a:xfrm>
        </p:spPr>
        <p:txBody>
          <a:bodyPr/>
          <a:lstStyle/>
          <a:p>
            <a:r>
              <a:rPr lang="en-US" dirty="0"/>
              <a:t>Web </a:t>
            </a:r>
            <a:r>
              <a:rPr lang="en-US" dirty="0" smtClean="0"/>
              <a:t>Resource </a:t>
            </a:r>
            <a:r>
              <a:rPr lang="en-US" dirty="0"/>
              <a:t>(with Associated Outreach)</a:t>
            </a:r>
          </a:p>
          <a:p>
            <a:r>
              <a:rPr lang="en-US" i="1" dirty="0" smtClean="0"/>
              <a:t>Place-based Resources</a:t>
            </a:r>
          </a:p>
          <a:p>
            <a:r>
              <a:rPr lang="en-US" sz="1800" b="0" i="1" dirty="0" smtClean="0"/>
              <a:t>What state is your land trust service area located in?</a:t>
            </a:r>
            <a:endParaRPr lang="en-US" sz="1800" b="0" i="1" dirty="0"/>
          </a:p>
        </p:txBody>
      </p:sp>
      <p:pic>
        <p:nvPicPr>
          <p:cNvPr id="4" name="Picture 3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61" y="3174306"/>
            <a:ext cx="4860787" cy="29518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781826" y="3003826"/>
            <a:ext cx="1292087" cy="728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81826" y="3762955"/>
            <a:ext cx="1292087" cy="490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3913" y="2775982"/>
            <a:ext cx="301707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Your bird conservation plans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-</a:t>
            </a:r>
            <a:r>
              <a:rPr lang="en-US" sz="1500" dirty="0" err="1" smtClean="0"/>
              <a:t>Landbirds</a:t>
            </a:r>
            <a:endParaRPr lang="en-US" sz="1500" dirty="0" smtClean="0"/>
          </a:p>
          <a:p>
            <a:r>
              <a:rPr lang="en-US" sz="1500" dirty="0" smtClean="0"/>
              <a:t>	-Shorebirds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-</a:t>
            </a:r>
            <a:r>
              <a:rPr lang="en-US" sz="1500" dirty="0" err="1" smtClean="0"/>
              <a:t>Waterbirds</a:t>
            </a:r>
            <a:endParaRPr lang="en-US" sz="1500" dirty="0" smtClean="0"/>
          </a:p>
          <a:p>
            <a:r>
              <a:rPr lang="en-US" sz="1500" dirty="0"/>
              <a:t>	</a:t>
            </a:r>
            <a:r>
              <a:rPr lang="en-US" sz="1500" dirty="0" smtClean="0"/>
              <a:t>-Waterfowl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- Species?</a:t>
            </a:r>
          </a:p>
          <a:p>
            <a:r>
              <a:rPr lang="en-US" sz="1500" dirty="0"/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3912" y="5776483"/>
            <a:ext cx="292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Your funding sources</a:t>
            </a:r>
          </a:p>
          <a:p>
            <a:r>
              <a:rPr lang="en-US" sz="1500" dirty="0"/>
              <a:t>	- National </a:t>
            </a:r>
            <a:r>
              <a:rPr lang="en-US" sz="1500" dirty="0" smtClean="0"/>
              <a:t>(NAWCA)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- PFW contact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- NRCS funding resources</a:t>
            </a:r>
            <a:endParaRPr lang="en-US" sz="15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81826" y="3762955"/>
            <a:ext cx="1270000" cy="1427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29740" y="4991653"/>
            <a:ext cx="2970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Your bird conservation </a:t>
            </a:r>
            <a:r>
              <a:rPr lang="en-US" sz="1500" dirty="0" smtClean="0"/>
              <a:t>partners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- Joint Venture contacts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- Other 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6060669" y="4174770"/>
            <a:ext cx="314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Your priority species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- State of the Birds </a:t>
            </a:r>
            <a:r>
              <a:rPr lang="en-US" sz="1500" dirty="0" err="1" smtClean="0"/>
              <a:t>watchlist</a:t>
            </a:r>
            <a:endParaRPr lang="en-US" sz="1500" dirty="0" smtClean="0"/>
          </a:p>
          <a:p>
            <a:r>
              <a:rPr lang="en-US" sz="1500" dirty="0" smtClean="0"/>
              <a:t>	- State agency SGCN birds</a:t>
            </a:r>
          </a:p>
          <a:p>
            <a:r>
              <a:rPr lang="en-US" sz="1500" dirty="0"/>
              <a:t>	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781826" y="3762955"/>
            <a:ext cx="1270000" cy="2168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6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601845"/>
          </a:xfrm>
        </p:spPr>
        <p:txBody>
          <a:bodyPr/>
          <a:lstStyle/>
          <a:p>
            <a:r>
              <a:rPr lang="en-US" dirty="0" smtClean="0"/>
              <a:t>Land Trust Networks for Bird Conservation</a:t>
            </a:r>
            <a:endParaRPr lang="en-US" dirty="0"/>
          </a:p>
        </p:txBody>
      </p:sp>
      <p:pic>
        <p:nvPicPr>
          <p:cNvPr id="4" name="Picture 3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130" y="2319130"/>
            <a:ext cx="263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Ranges of SOTB </a:t>
            </a:r>
            <a:r>
              <a:rPr lang="en-US" dirty="0" err="1" smtClean="0"/>
              <a:t>Watchlist</a:t>
            </a:r>
            <a:r>
              <a:rPr lang="en-US" dirty="0" smtClean="0"/>
              <a:t> Species</a:t>
            </a:r>
            <a:endParaRPr lang="en-US" dirty="0"/>
          </a:p>
        </p:txBody>
      </p:sp>
      <p:sp>
        <p:nvSpPr>
          <p:cNvPr id="7" name="Plus 6"/>
          <p:cNvSpPr/>
          <p:nvPr/>
        </p:nvSpPr>
        <p:spPr>
          <a:xfrm>
            <a:off x="2755348" y="2495826"/>
            <a:ext cx="342348" cy="33130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26537" y="2441857"/>
            <a:ext cx="300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Locations of Land Trusts</a:t>
            </a:r>
            <a:endParaRPr lang="en-US" dirty="0"/>
          </a:p>
        </p:txBody>
      </p:sp>
      <p:sp>
        <p:nvSpPr>
          <p:cNvPr id="20" name="Plus 19"/>
          <p:cNvSpPr/>
          <p:nvPr/>
        </p:nvSpPr>
        <p:spPr>
          <a:xfrm>
            <a:off x="5334000" y="2479885"/>
            <a:ext cx="342348" cy="33130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83111" y="2441857"/>
            <a:ext cx="201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Private Land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26522" y="3313043"/>
            <a:ext cx="2900015" cy="5411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14678" y="5394999"/>
            <a:ext cx="537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Networks for Bird Conservation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795" y="3854174"/>
            <a:ext cx="1759370" cy="13195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35913" y="5097382"/>
            <a:ext cx="199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GWWA in Northern NY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0" y="5731050"/>
            <a:ext cx="1270000" cy="1028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30" y="5557976"/>
            <a:ext cx="1714357" cy="113637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6104" y="4933334"/>
            <a:ext cx="184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Sage Obligates in the West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833554"/>
            <a:ext cx="827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~ </a:t>
            </a:r>
            <a:r>
              <a:rPr lang="en-US" i="1" dirty="0" smtClean="0"/>
              <a:t>Identify and map clusters~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729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601845"/>
          </a:xfrm>
        </p:spPr>
        <p:txBody>
          <a:bodyPr/>
          <a:lstStyle/>
          <a:p>
            <a:r>
              <a:rPr lang="en-US" dirty="0" smtClean="0"/>
              <a:t>Land Trust Clusters for Bird Conservation</a:t>
            </a:r>
            <a:endParaRPr lang="en-US" dirty="0"/>
          </a:p>
        </p:txBody>
      </p:sp>
      <p:pic>
        <p:nvPicPr>
          <p:cNvPr id="4" name="Picture 3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752600"/>
            <a:ext cx="8554278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Mechanisms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Species specific conservation package &amp; high-level guidance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Come together for skills &amp; relationship-building workshop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Connect with state agency, local/regional bird conservation experts, &amp; partner biologists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Connect with local/regional </a:t>
            </a:r>
            <a:r>
              <a:rPr lang="en-US" b="0" dirty="0" err="1" smtClean="0"/>
              <a:t>eBirding</a:t>
            </a:r>
            <a:r>
              <a:rPr lang="en-US" b="0" dirty="0" smtClean="0"/>
              <a:t> community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Write a collaborative grant proposal for project to address priority species</a:t>
            </a:r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Build relationships between land trusts in a region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Build capacity for conservation planning, fundraising, monitoring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Site-specific support and technical assistance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More priority bird conservation on private lands!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Questions?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4948946"/>
            <a:ext cx="7772400" cy="1066800"/>
          </a:xfrm>
        </p:spPr>
        <p:txBody>
          <a:bodyPr/>
          <a:lstStyle/>
          <a:p>
            <a:r>
              <a:rPr lang="en-US" dirty="0" smtClean="0"/>
              <a:t>Ashley Dayer   AAD86@CORNELL.EDU</a:t>
            </a:r>
            <a:endParaRPr lang="en-US" dirty="0"/>
          </a:p>
        </p:txBody>
      </p:sp>
      <p:pic>
        <p:nvPicPr>
          <p:cNvPr id="7" name="Picture 6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13018" cy="1371600"/>
          </a:xfrm>
        </p:spPr>
        <p:txBody>
          <a:bodyPr/>
          <a:lstStyle/>
          <a:p>
            <a:r>
              <a:rPr lang="en-US" dirty="0" err="1" smtClean="0"/>
              <a:t>Nabci</a:t>
            </a:r>
            <a:r>
              <a:rPr lang="en-US" dirty="0" smtClean="0"/>
              <a:t> &amp; land trusts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land trusts in bird conservation </a:t>
            </a:r>
            <a:r>
              <a:rPr lang="en-US" b="0" dirty="0"/>
              <a:t>(Land Trust Alliance as well as regional and national land trusts), educating them on what they can do for birds, resources for them. </a:t>
            </a:r>
            <a:r>
              <a:rPr lang="en-US" dirty="0"/>
              <a:t>Use insights from Cornell Lab of Ornithology's survey of land trusts</a:t>
            </a:r>
            <a:r>
              <a:rPr lang="en-US" b="0" dirty="0"/>
              <a:t> and current examples from AMJV, IWJV, RMBO, others where land trusts are valuable partners. </a:t>
            </a:r>
            <a:endParaRPr lang="en-US" b="0" dirty="0" smtClean="0"/>
          </a:p>
          <a:p>
            <a:r>
              <a:rPr lang="en-US" b="0" dirty="0"/>
              <a:t>	</a:t>
            </a:r>
            <a:r>
              <a:rPr lang="en-US" b="0" dirty="0" smtClean="0"/>
              <a:t>-NABCI Strategic Plan, 2014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959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73014" cy="1371600"/>
          </a:xfrm>
        </p:spPr>
        <p:txBody>
          <a:bodyPr/>
          <a:lstStyle/>
          <a:p>
            <a:r>
              <a:rPr lang="en-US" dirty="0" smtClean="0"/>
              <a:t>Land Trust Initiative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8" y="1655459"/>
            <a:ext cx="4508500" cy="9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2742099"/>
            <a:ext cx="2540000" cy="2425700"/>
          </a:xfrm>
          <a:prstGeom prst="rect">
            <a:avLst/>
          </a:prstGeom>
        </p:spPr>
      </p:pic>
      <p:pic>
        <p:nvPicPr>
          <p:cNvPr id="7" name="Picture 6" descr="HDRU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1"/>
          <a:stretch/>
        </p:blipFill>
        <p:spPr>
          <a:xfrm>
            <a:off x="457200" y="3326426"/>
            <a:ext cx="5308600" cy="941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698" y="2041340"/>
            <a:ext cx="3419550" cy="446759"/>
          </a:xfrm>
          <a:prstGeom prst="rect">
            <a:avLst/>
          </a:prstGeom>
        </p:spPr>
      </p:pic>
      <p:pic>
        <p:nvPicPr>
          <p:cNvPr id="10" name="Picture 9" descr="Screen Shot 2014-08-04 at 2.54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18961"/>
            <a:ext cx="4795520" cy="935957"/>
          </a:xfrm>
          <a:prstGeom prst="rect">
            <a:avLst/>
          </a:prstGeom>
        </p:spPr>
      </p:pic>
      <p:pic>
        <p:nvPicPr>
          <p:cNvPr id="11" name="Picture 10" descr="Screen Shot 2014-08-04 at 2.55.55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2" r="2853"/>
          <a:stretch/>
        </p:blipFill>
        <p:spPr>
          <a:xfrm>
            <a:off x="424608" y="4929038"/>
            <a:ext cx="4795520" cy="889923"/>
          </a:xfrm>
          <a:prstGeom prst="rect">
            <a:avLst/>
          </a:prstGeom>
        </p:spPr>
      </p:pic>
      <p:pic>
        <p:nvPicPr>
          <p:cNvPr id="12" name="Picture 11" descr="CL_logo_alt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5" y="0"/>
            <a:ext cx="3872422" cy="11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411299" cy="4968875"/>
          </a:xfrm>
        </p:spPr>
        <p:txBody>
          <a:bodyPr>
            <a:normAutofit/>
          </a:bodyPr>
          <a:lstStyle/>
          <a:p>
            <a:r>
              <a:rPr lang="en-US" b="0" dirty="0" smtClean="0"/>
              <a:t>1) Discovery phase</a:t>
            </a:r>
          </a:p>
          <a:p>
            <a:r>
              <a:rPr lang="en-US" b="0" dirty="0" smtClean="0"/>
              <a:t>2) Regional network interviews</a:t>
            </a:r>
          </a:p>
          <a:p>
            <a:r>
              <a:rPr lang="en-US" b="0" dirty="0" smtClean="0"/>
              <a:t>4) Land trust interviews</a:t>
            </a:r>
          </a:p>
          <a:p>
            <a:r>
              <a:rPr lang="en-US" b="0" dirty="0" smtClean="0"/>
              <a:t>5) Analysis of mission statements</a:t>
            </a:r>
          </a:p>
          <a:p>
            <a:r>
              <a:rPr lang="en-US" dirty="0" smtClean="0"/>
              <a:t>6) Online survey of land trusts</a:t>
            </a:r>
          </a:p>
          <a:p>
            <a:r>
              <a:rPr lang="en-US" b="0" dirty="0" smtClean="0"/>
              <a:t>7) St. Lawrence (NY) region “use-case”</a:t>
            </a:r>
          </a:p>
          <a:p>
            <a:r>
              <a:rPr lang="en-US" b="0" dirty="0" smtClean="0"/>
              <a:t>8) WINGS Over Western Waters pilot</a:t>
            </a:r>
          </a:p>
        </p:txBody>
      </p:sp>
    </p:spTree>
    <p:extLst>
      <p:ext uri="{BB962C8B-B14F-4D97-AF65-F5344CB8AC3E}">
        <p14:creationId xmlns:p14="http://schemas.microsoft.com/office/powerpoint/2010/main" val="165578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0" dirty="0" smtClean="0"/>
              <a:t>Understand </a:t>
            </a:r>
            <a:r>
              <a:rPr lang="en-US" b="0" dirty="0"/>
              <a:t>the current state of bird and habitat conservation by land trusts</a:t>
            </a:r>
          </a:p>
          <a:p>
            <a:pPr lvl="0"/>
            <a:r>
              <a:rPr lang="en-US" b="0" dirty="0"/>
              <a:t>Understand what bird conservation information </a:t>
            </a:r>
            <a:r>
              <a:rPr lang="en-US" b="0" dirty="0" smtClean="0"/>
              <a:t>is </a:t>
            </a:r>
            <a:r>
              <a:rPr lang="en-US" b="0" dirty="0"/>
              <a:t>currently informing land trusts</a:t>
            </a:r>
          </a:p>
          <a:p>
            <a:pPr lvl="0"/>
            <a:r>
              <a:rPr lang="en-US" b="0" dirty="0"/>
              <a:t>Explore motivations and barriers for bird and habitat conservation</a:t>
            </a:r>
          </a:p>
          <a:p>
            <a:pPr lvl="0"/>
            <a:r>
              <a:rPr lang="en-US" b="0" dirty="0" smtClean="0"/>
              <a:t>Consider </a:t>
            </a:r>
            <a:r>
              <a:rPr lang="en-US" b="0" dirty="0"/>
              <a:t>how to deliver </a:t>
            </a:r>
            <a:r>
              <a:rPr lang="en-US" b="0" dirty="0" smtClean="0"/>
              <a:t>information</a:t>
            </a:r>
          </a:p>
          <a:p>
            <a:pPr lvl="0"/>
            <a:r>
              <a:rPr lang="en-US" b="0" dirty="0" smtClean="0"/>
              <a:t>Identify other ways to support land trusts</a:t>
            </a:r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2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Interviews to inform survey questions &amp; response options</a:t>
            </a:r>
          </a:p>
          <a:p>
            <a:r>
              <a:rPr lang="en-US" b="0" dirty="0" smtClean="0"/>
              <a:t>Online survey </a:t>
            </a:r>
          </a:p>
          <a:p>
            <a:r>
              <a:rPr lang="en-US" b="0" dirty="0" smtClean="0"/>
              <a:t>Emailed to US land trusts working at sub-national level</a:t>
            </a:r>
          </a:p>
          <a:p>
            <a:r>
              <a:rPr lang="en-US" b="0" dirty="0" smtClean="0"/>
              <a:t>5 email requests in March – April 2014</a:t>
            </a:r>
          </a:p>
          <a:p>
            <a:r>
              <a:rPr lang="en-US" b="0" dirty="0" smtClean="0"/>
              <a:t>Incentive: Rally registration drawing</a:t>
            </a:r>
          </a:p>
          <a:p>
            <a:r>
              <a:rPr lang="en-US" b="0" dirty="0" smtClean="0"/>
              <a:t>Non-response bias phone survey</a:t>
            </a:r>
          </a:p>
          <a:p>
            <a:endParaRPr lang="en-US" b="0" dirty="0" smtClean="0"/>
          </a:p>
          <a:p>
            <a:r>
              <a:rPr lang="en-US" b="0" dirty="0" smtClean="0"/>
              <a:t>614 respondents (response rate: 42%)</a:t>
            </a:r>
            <a:br>
              <a:rPr lang="en-US" b="0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52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04-08 at 2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9296</TotalTime>
  <Words>1130</Words>
  <Application>Microsoft Macintosh PowerPoint</Application>
  <PresentationFormat>On-screen Show (4:3)</PresentationFormat>
  <Paragraphs>177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Essential</vt:lpstr>
      <vt:lpstr>Land Trusts &amp; Bird conservation:  A Needs Assessment</vt:lpstr>
      <vt:lpstr>Magnitude of land trust impacts</vt:lpstr>
      <vt:lpstr>State of the Birds &amp; Land Trusts</vt:lpstr>
      <vt:lpstr>Nabci &amp; land trusts</vt:lpstr>
      <vt:lpstr>Land Trust Initiative</vt:lpstr>
      <vt:lpstr>Phases</vt:lpstr>
      <vt:lpstr>Research goals</vt:lpstr>
      <vt:lpstr>Methods</vt:lpstr>
      <vt:lpstr>PowerPoint Presentation</vt:lpstr>
      <vt:lpstr>Largely believe they are benefiting birds and habitat (especially forests) </vt:lpstr>
      <vt:lpstr>More than 50% of Land Benefits</vt:lpstr>
      <vt:lpstr>More than 50% of Habitat Benefits</vt:lpstr>
      <vt:lpstr> Nearly 1/2 of land trusts put land under easement due to birds   Nearly 2/3 considered birds in management plans  (WoW!)</vt:lpstr>
      <vt:lpstr>Conservation Activities in Past 5 years</vt:lpstr>
      <vt:lpstr> Inventory of birds, bird walks, and invasives management most common actions for birds</vt:lpstr>
      <vt:lpstr>More specific Activities in past 5 years</vt:lpstr>
      <vt:lpstr>Majority believe there is right amount of info, but not widely using conservation plans, science articles, or eBird  </vt:lpstr>
      <vt:lpstr>Amount of info?</vt:lpstr>
      <vt:lpstr>Type of Bird Info used in past 5 years</vt:lpstr>
      <vt:lpstr>Greatest barrier is funding, then staff/volunteer capacity</vt:lpstr>
      <vt:lpstr>Barriers</vt:lpstr>
      <vt:lpstr>Greatest motivation is land protection, then funding (but all benefits are motivating)</vt:lpstr>
      <vt:lpstr>Motivations for bird conservation</vt:lpstr>
      <vt:lpstr>Place-based info would be beneficial, especially via the web </vt:lpstr>
      <vt:lpstr>Increase conservation with Area-specific info</vt:lpstr>
      <vt:lpstr>How receive info</vt:lpstr>
      <vt:lpstr>Funds would best ensure land trusts conserve more bird habitat, followed by monitoring support</vt:lpstr>
      <vt:lpstr>Increase conservation with resources</vt:lpstr>
      <vt:lpstr>Lessons learned</vt:lpstr>
      <vt:lpstr>recommendations</vt:lpstr>
      <vt:lpstr>Next steps</vt:lpstr>
      <vt:lpstr>Next steps</vt:lpstr>
      <vt:lpstr>Next steps</vt:lpstr>
      <vt:lpstr>Next steps</vt:lpstr>
      <vt:lpstr>Questions?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Interviews: LTA and Land Trust Network Staff</dc:title>
  <dc:creator>Ashley Dayer</dc:creator>
  <cp:lastModifiedBy>Nancy Cheng</cp:lastModifiedBy>
  <cp:revision>238</cp:revision>
  <dcterms:created xsi:type="dcterms:W3CDTF">2013-11-11T20:24:13Z</dcterms:created>
  <dcterms:modified xsi:type="dcterms:W3CDTF">2014-11-30T01:04:41Z</dcterms:modified>
</cp:coreProperties>
</file>