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0" r:id="rId2"/>
    <p:sldId id="263" r:id="rId3"/>
    <p:sldId id="264" r:id="rId4"/>
    <p:sldId id="265" r:id="rId5"/>
    <p:sldId id="278" r:id="rId6"/>
    <p:sldId id="268" r:id="rId7"/>
    <p:sldId id="277" r:id="rId8"/>
    <p:sldId id="281" r:id="rId9"/>
    <p:sldId id="270" r:id="rId10"/>
    <p:sldId id="258" r:id="rId11"/>
    <p:sldId id="284" r:id="rId12"/>
    <p:sldId id="282" r:id="rId13"/>
    <p:sldId id="260" r:id="rId14"/>
    <p:sldId id="271" r:id="rId15"/>
    <p:sldId id="266" r:id="rId16"/>
    <p:sldId id="275" r:id="rId17"/>
    <p:sldId id="283" r:id="rId18"/>
    <p:sldId id="261" r:id="rId19"/>
    <p:sldId id="273" r:id="rId20"/>
    <p:sldId id="285" r:id="rId21"/>
    <p:sldId id="286" r:id="rId22"/>
    <p:sldId id="269"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8" d="100"/>
          <a:sy n="68" d="100"/>
        </p:scale>
        <p:origin x="7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64851-834D-4539-909B-A8D8FA10A8BF}" type="datetimeFigureOut">
              <a:rPr lang="es-MX" smtClean="0"/>
              <a:t>29/09/2020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5C270-C5AF-4BC5-A803-C965CAB084C4}" type="slidenum">
              <a:rPr lang="es-MX" smtClean="0"/>
              <a:t>‹Nº›</a:t>
            </a:fld>
            <a:endParaRPr lang="es-MX"/>
          </a:p>
        </p:txBody>
      </p:sp>
    </p:spTree>
    <p:extLst>
      <p:ext uri="{BB962C8B-B14F-4D97-AF65-F5344CB8AC3E}">
        <p14:creationId xmlns:p14="http://schemas.microsoft.com/office/powerpoint/2010/main" val="275348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¿Qué</a:t>
            </a:r>
            <a:r>
              <a:rPr lang="es-MX" baseline="0" dirty="0" smtClean="0"/>
              <a:t> significa migrar?, ¿por qué es necesario migrar?, ¿Qué necesitan los humanos para viajar? (comida</a:t>
            </a:r>
            <a:r>
              <a:rPr lang="es-MX" baseline="0" dirty="0" smtClean="0"/>
              <a:t>, ropa, </a:t>
            </a:r>
            <a:r>
              <a:rPr lang="es-MX" baseline="0" dirty="0" smtClean="0"/>
              <a:t>pasaporte)… </a:t>
            </a:r>
            <a:r>
              <a:rPr lang="es-MX" baseline="0" dirty="0" smtClean="0"/>
              <a:t>¿Cómo </a:t>
            </a:r>
            <a:r>
              <a:rPr lang="es-MX" baseline="0" dirty="0" smtClean="0"/>
              <a:t>viajan las </a:t>
            </a:r>
            <a:r>
              <a:rPr lang="es-MX" baseline="0" dirty="0" smtClean="0"/>
              <a:t>aves si no pueden llevar </a:t>
            </a:r>
            <a:r>
              <a:rPr lang="es-MX" baseline="0" dirty="0" smtClean="0"/>
              <a:t>cargando una maleta ni alimento? </a:t>
            </a:r>
            <a:r>
              <a:rPr lang="es-MX" baseline="0" dirty="0" smtClean="0"/>
              <a:t>En México existen </a:t>
            </a:r>
            <a:r>
              <a:rPr lang="es-MX" baseline="0" dirty="0" smtClean="0"/>
              <a:t>1,119 </a:t>
            </a:r>
            <a:r>
              <a:rPr lang="es-MX" baseline="0" dirty="0" smtClean="0"/>
              <a:t>especies de aves, 560 están en Michoacán y de esas 114 son migratorias en el Estado</a:t>
            </a:r>
            <a:r>
              <a:rPr lang="es-MX" baseline="0" dirty="0" smtClean="0"/>
              <a:t>. </a:t>
            </a:r>
            <a:r>
              <a:rPr lang="es-MX" baseline="0" dirty="0" smtClean="0">
                <a:sym typeface="Wingdings" panose="05000000000000000000" pitchFamily="2" charset="2"/>
              </a:rPr>
              <a:t>REVISA PARA TU ESTADO EN -----  La especie de la foto es la Golondrina Tijereta (</a:t>
            </a:r>
            <a:r>
              <a:rPr lang="es-MX" i="1" baseline="0" dirty="0" err="1" smtClean="0">
                <a:sym typeface="Wingdings" panose="05000000000000000000" pitchFamily="2" charset="2"/>
              </a:rPr>
              <a:t>Hirundo</a:t>
            </a:r>
            <a:r>
              <a:rPr lang="es-MX" i="1" baseline="0" dirty="0" smtClean="0">
                <a:sym typeface="Wingdings" panose="05000000000000000000" pitchFamily="2" charset="2"/>
              </a:rPr>
              <a:t> rustica).</a:t>
            </a:r>
            <a:endParaRPr lang="es-MX" i="1"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2</a:t>
            </a:fld>
            <a:endParaRPr lang="es-MX"/>
          </a:p>
        </p:txBody>
      </p:sp>
    </p:spTree>
    <p:extLst>
      <p:ext uri="{BB962C8B-B14F-4D97-AF65-F5344CB8AC3E}">
        <p14:creationId xmlns:p14="http://schemas.microsoft.com/office/powerpoint/2010/main" val="360462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Necesitan </a:t>
            </a:r>
            <a:r>
              <a:rPr lang="es-MX" dirty="0" smtClean="0"/>
              <a:t>mudar</a:t>
            </a:r>
            <a:r>
              <a:rPr lang="es-MX" baseline="0" dirty="0" smtClean="0"/>
              <a:t> de plumas antes de empezar la </a:t>
            </a:r>
            <a:r>
              <a:rPr lang="es-MX" baseline="0" dirty="0" smtClean="0"/>
              <a:t>migración para viajar con las mejores condiciones de su cuerpo. En la foto quizás se trata del Chipe Rabadilla Amarilla (</a:t>
            </a:r>
            <a:r>
              <a:rPr lang="es-MX" i="1" baseline="0" dirty="0" err="1" smtClean="0"/>
              <a:t>Setophaga</a:t>
            </a:r>
            <a:r>
              <a:rPr lang="es-MX" i="1" baseline="0" dirty="0" smtClean="0"/>
              <a:t> </a:t>
            </a:r>
            <a:r>
              <a:rPr lang="es-MX" i="1" baseline="0" dirty="0" err="1" smtClean="0"/>
              <a:t>coronata</a:t>
            </a:r>
            <a:r>
              <a:rPr lang="es-MX" baseline="0" dirty="0" smtClean="0"/>
              <a:t>).</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11</a:t>
            </a:fld>
            <a:endParaRPr lang="es-MX"/>
          </a:p>
        </p:txBody>
      </p:sp>
    </p:spTree>
    <p:extLst>
      <p:ext uri="{BB962C8B-B14F-4D97-AF65-F5344CB8AC3E}">
        <p14:creationId xmlns:p14="http://schemas.microsoft.com/office/powerpoint/2010/main" val="296732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También necesitan almacenar</a:t>
            </a:r>
            <a:r>
              <a:rPr lang="es-MX" baseline="0" dirty="0" smtClean="0"/>
              <a:t> grasa para aguantar el viaje. En la imagen es un c</a:t>
            </a:r>
            <a:r>
              <a:rPr lang="es-MX" dirty="0" smtClean="0"/>
              <a:t>omparativo de una ave </a:t>
            </a:r>
            <a:r>
              <a:rPr lang="es-MX" baseline="0" dirty="0" smtClean="0"/>
              <a:t>antes </a:t>
            </a:r>
            <a:r>
              <a:rPr lang="es-MX" baseline="0" dirty="0" smtClean="0"/>
              <a:t>de </a:t>
            </a:r>
            <a:r>
              <a:rPr lang="es-MX" baseline="0" dirty="0" smtClean="0"/>
              <a:t>que empiece la época de migración </a:t>
            </a:r>
            <a:r>
              <a:rPr lang="es-MX" baseline="0" dirty="0" smtClean="0"/>
              <a:t>y </a:t>
            </a:r>
            <a:r>
              <a:rPr lang="es-MX" baseline="0" dirty="0" smtClean="0"/>
              <a:t>después cuando ya está </a:t>
            </a:r>
            <a:r>
              <a:rPr lang="es-MX" baseline="0" dirty="0" smtClean="0"/>
              <a:t>lista para </a:t>
            </a:r>
            <a:r>
              <a:rPr lang="es-MX" baseline="0" dirty="0" smtClean="0"/>
              <a:t>migrar, la acumulación de grasa se logra comiendo mucho (come lo que le guste, es muy importante que exista el alimento suficiente para que todas logren acumular grasa). En la foto el </a:t>
            </a:r>
            <a:r>
              <a:rPr lang="es-MX" baseline="0" dirty="0" smtClean="0"/>
              <a:t>ave está viva, </a:t>
            </a:r>
            <a:r>
              <a:rPr lang="es-MX" baseline="0" dirty="0" smtClean="0"/>
              <a:t>la atraparon con redes especiales y luego fue liberada.</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12</a:t>
            </a:fld>
            <a:endParaRPr lang="es-MX"/>
          </a:p>
        </p:txBody>
      </p:sp>
    </p:spTree>
    <p:extLst>
      <p:ext uri="{BB962C8B-B14F-4D97-AF65-F5344CB8AC3E}">
        <p14:creationId xmlns:p14="http://schemas.microsoft.com/office/powerpoint/2010/main" val="362525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Sí, las aves necesitan descansar y alimentarse mientras migran. E</a:t>
            </a:r>
            <a:r>
              <a:rPr lang="es-MX" baseline="0" dirty="0" smtClean="0"/>
              <a:t>s muy importante que donde descansan haya vegetación para refugiarse, agua limpia y su alimento (insectos, frutos, néctar de flores). En la foto son ejemplos de especies que llegan en invierno a la ciudad de </a:t>
            </a:r>
            <a:r>
              <a:rPr lang="es-MX" dirty="0" smtClean="0"/>
              <a:t>Morelia, Michoacán en México proveniente</a:t>
            </a:r>
            <a:r>
              <a:rPr lang="es-MX" baseline="0" dirty="0" smtClean="0"/>
              <a:t>s de Canadá y Estados Unidos</a:t>
            </a:r>
            <a:r>
              <a:rPr lang="es-MX" dirty="0" smtClean="0"/>
              <a:t>: Chipe Corona Negra (</a:t>
            </a:r>
            <a:r>
              <a:rPr lang="es-MX" i="1" dirty="0" err="1" smtClean="0"/>
              <a:t>Cardellina</a:t>
            </a:r>
            <a:r>
              <a:rPr lang="es-MX" i="1" dirty="0" smtClean="0"/>
              <a:t> </a:t>
            </a:r>
            <a:r>
              <a:rPr lang="es-MX" i="1" dirty="0" err="1" smtClean="0"/>
              <a:t>pusilla</a:t>
            </a:r>
            <a:r>
              <a:rPr lang="es-MX" dirty="0" smtClean="0"/>
              <a:t>), Perlita </a:t>
            </a:r>
            <a:r>
              <a:rPr lang="es-MX" dirty="0" err="1" smtClean="0"/>
              <a:t>Azulgrís</a:t>
            </a:r>
            <a:r>
              <a:rPr lang="es-MX" dirty="0" smtClean="0"/>
              <a:t> </a:t>
            </a:r>
            <a:r>
              <a:rPr lang="es-MX" i="1" dirty="0" smtClean="0"/>
              <a:t>(</a:t>
            </a:r>
            <a:r>
              <a:rPr lang="es-MX" i="1" dirty="0" err="1" smtClean="0"/>
              <a:t>Polioptila</a:t>
            </a:r>
            <a:r>
              <a:rPr lang="es-MX" i="1" dirty="0" smtClean="0"/>
              <a:t> </a:t>
            </a:r>
            <a:r>
              <a:rPr lang="es-MX" i="1" dirty="0" err="1" smtClean="0"/>
              <a:t>caerulea</a:t>
            </a:r>
            <a:r>
              <a:rPr lang="es-MX" dirty="0" smtClean="0"/>
              <a:t>), Chipe Rabadilla Amarilla (</a:t>
            </a:r>
            <a:r>
              <a:rPr lang="es-MX" i="1" dirty="0" err="1" smtClean="0"/>
              <a:t>Setophaga</a:t>
            </a:r>
            <a:r>
              <a:rPr lang="es-MX" i="1" dirty="0" smtClean="0"/>
              <a:t> </a:t>
            </a:r>
            <a:r>
              <a:rPr lang="es-MX" i="1" dirty="0" err="1" smtClean="0"/>
              <a:t>coronata</a:t>
            </a:r>
            <a:r>
              <a:rPr lang="es-MX" dirty="0" smtClean="0"/>
              <a:t>), </a:t>
            </a:r>
            <a:r>
              <a:rPr lang="es-MX" dirty="0" err="1" smtClean="0"/>
              <a:t>Piranga</a:t>
            </a:r>
            <a:r>
              <a:rPr lang="es-MX" baseline="0" dirty="0" smtClean="0"/>
              <a:t> Capucha Roja (</a:t>
            </a:r>
            <a:r>
              <a:rPr lang="es-MX" i="1" baseline="0" dirty="0" err="1" smtClean="0"/>
              <a:t>Piranga</a:t>
            </a:r>
            <a:r>
              <a:rPr lang="es-MX" i="1" baseline="0" dirty="0" smtClean="0"/>
              <a:t> </a:t>
            </a:r>
            <a:r>
              <a:rPr lang="es-MX" i="1" baseline="0" dirty="0" err="1" smtClean="0"/>
              <a:t>ludoviciana</a:t>
            </a:r>
            <a:r>
              <a:rPr lang="es-MX" baseline="0" dirty="0" smtClean="0"/>
              <a:t>), Chipe </a:t>
            </a:r>
            <a:r>
              <a:rPr lang="es-MX" baseline="0" dirty="0" err="1" smtClean="0"/>
              <a:t>Negrogrís</a:t>
            </a:r>
            <a:r>
              <a:rPr lang="es-MX" baseline="0" dirty="0" smtClean="0"/>
              <a:t> (</a:t>
            </a:r>
            <a:r>
              <a:rPr lang="es-MX" i="1" baseline="0" dirty="0" err="1" smtClean="0"/>
              <a:t>Setophaga</a:t>
            </a:r>
            <a:r>
              <a:rPr lang="es-MX" i="1" baseline="0" dirty="0" smtClean="0"/>
              <a:t> </a:t>
            </a:r>
            <a:r>
              <a:rPr lang="es-MX" i="1" baseline="0" dirty="0" err="1" smtClean="0"/>
              <a:t>nigrescens</a:t>
            </a:r>
            <a:r>
              <a:rPr lang="es-MX" baseline="0" dirty="0" smtClean="0"/>
              <a:t>) y Calandria Cejas Naranjas (</a:t>
            </a:r>
            <a:r>
              <a:rPr lang="es-MX" i="1" baseline="0" dirty="0" err="1" smtClean="0"/>
              <a:t>Icterus</a:t>
            </a:r>
            <a:r>
              <a:rPr lang="es-MX" i="1" baseline="0" dirty="0" smtClean="0"/>
              <a:t> </a:t>
            </a:r>
            <a:r>
              <a:rPr lang="es-MX" i="1" baseline="0" dirty="0" err="1" smtClean="0"/>
              <a:t>bullockii</a:t>
            </a:r>
            <a:r>
              <a:rPr lang="es-MX" baseline="0" dirty="0" smtClean="0"/>
              <a:t>)</a:t>
            </a:r>
            <a:r>
              <a:rPr lang="es-MX" dirty="0" smtClean="0"/>
              <a:t>.</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13</a:t>
            </a:fld>
            <a:endParaRPr lang="es-MX"/>
          </a:p>
        </p:txBody>
      </p:sp>
    </p:spTree>
    <p:extLst>
      <p:ext uri="{BB962C8B-B14F-4D97-AF65-F5344CB8AC3E}">
        <p14:creationId xmlns:p14="http://schemas.microsoft.com/office/powerpoint/2010/main" val="304483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Las rapaces migratorias también hacen paradas de descanso y comen, por ejemplo el Cernícalo Americano (</a:t>
            </a:r>
            <a:r>
              <a:rPr lang="es-MX" i="1" dirty="0" smtClean="0"/>
              <a:t>Falco </a:t>
            </a:r>
            <a:r>
              <a:rPr lang="es-MX" i="1" dirty="0" err="1" smtClean="0"/>
              <a:t>sparverius</a:t>
            </a:r>
            <a:r>
              <a:rPr lang="es-MX" dirty="0" smtClean="0"/>
              <a:t>) a la izquierda come ratones, lagartijas,</a:t>
            </a:r>
            <a:r>
              <a:rPr lang="es-MX" baseline="0" dirty="0" smtClean="0"/>
              <a:t> conejos. La </a:t>
            </a:r>
            <a:r>
              <a:rPr lang="es-MX" baseline="0" dirty="0" err="1" smtClean="0"/>
              <a:t>Aguila</a:t>
            </a:r>
            <a:r>
              <a:rPr lang="es-MX" baseline="0" dirty="0" smtClean="0"/>
              <a:t> Pescadora (</a:t>
            </a:r>
            <a:r>
              <a:rPr lang="es-MX" i="1" baseline="0" dirty="0" err="1" smtClean="0"/>
              <a:t>Pandion</a:t>
            </a:r>
            <a:r>
              <a:rPr lang="es-MX" i="1" baseline="0" dirty="0" smtClean="0"/>
              <a:t> </a:t>
            </a:r>
            <a:r>
              <a:rPr lang="es-MX" i="1" baseline="0" dirty="0" err="1" smtClean="0"/>
              <a:t>haliaetus</a:t>
            </a:r>
            <a:r>
              <a:rPr lang="es-MX" baseline="0" dirty="0" smtClean="0"/>
              <a:t>) que se ve a la derecha necesita comer peces.</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14</a:t>
            </a:fld>
            <a:endParaRPr lang="es-MX"/>
          </a:p>
        </p:txBody>
      </p:sp>
    </p:spTree>
    <p:extLst>
      <p:ext uri="{BB962C8B-B14F-4D97-AF65-F5344CB8AC3E}">
        <p14:creationId xmlns:p14="http://schemas.microsoft.com/office/powerpoint/2010/main" val="419269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Algunas aves usan la posición del sol o de las estrellas como referencia</a:t>
            </a:r>
            <a:r>
              <a:rPr lang="es-MX" baseline="0" dirty="0" smtClean="0"/>
              <a:t> para definir su trayectoria de migración. También pueden guiarse por el curso de los ríos, las costas y las cadenas montañosas. Otras usan el campo magnético de la Tierra para guiarse pues tienen </a:t>
            </a:r>
            <a:r>
              <a:rPr lang="es-MX" baseline="0" dirty="0" smtClean="0"/>
              <a:t>magnetita </a:t>
            </a:r>
            <a:r>
              <a:rPr lang="es-MX" baseline="0" dirty="0" smtClean="0"/>
              <a:t>en su oído. También pueden usar su olfato como un mapa guía. Artículo de referencia: https://www.nationalgeographic.org/media/how-do-birds-navigate/ </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15</a:t>
            </a:fld>
            <a:endParaRPr lang="es-MX"/>
          </a:p>
        </p:txBody>
      </p:sp>
    </p:spTree>
    <p:extLst>
      <p:ext uri="{BB962C8B-B14F-4D97-AF65-F5344CB8AC3E}">
        <p14:creationId xmlns:p14="http://schemas.microsoft.com/office/powerpoint/2010/main" val="2928936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Las aves enfrentan</a:t>
            </a:r>
            <a:r>
              <a:rPr lang="es-MX" baseline="0" dirty="0" smtClean="0"/>
              <a:t> muchos obstáculos al migrar como tormentas, depredadores, cansancio, falta de alimento, cambio en el hábitat (que donde había áreas verdes ahora haya una ciudad, tala de bosques) y el cambio climático que hace que cambie la disposición de alimento o se incrementen los huracanes. Todo eso se ve en este </a:t>
            </a:r>
            <a:r>
              <a:rPr lang="es-MX" dirty="0" smtClean="0"/>
              <a:t>video que se sugiere proyectar (DURACIÓN 4 minutos): </a:t>
            </a:r>
            <a:r>
              <a:rPr lang="es-MX" dirty="0" smtClean="0"/>
              <a:t>https://www.youtube.com/watch?v=EN3w1MRI9gg</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16</a:t>
            </a:fld>
            <a:endParaRPr lang="es-MX"/>
          </a:p>
        </p:txBody>
      </p:sp>
    </p:spTree>
    <p:extLst>
      <p:ext uri="{BB962C8B-B14F-4D97-AF65-F5344CB8AC3E}">
        <p14:creationId xmlns:p14="http://schemas.microsoft.com/office/powerpoint/2010/main" val="3217680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la imagen un grupo de migratorias se detuvo </a:t>
            </a:r>
            <a:r>
              <a:rPr lang="es-MX" dirty="0" smtClean="0"/>
              <a:t>a esperar que pasara una tormenta,</a:t>
            </a:r>
            <a:r>
              <a:rPr lang="es-MX" baseline="0" dirty="0" smtClean="0"/>
              <a:t> era de noche, vean el suelo mojado.</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17</a:t>
            </a:fld>
            <a:endParaRPr lang="es-MX"/>
          </a:p>
        </p:txBody>
      </p:sp>
    </p:spTree>
    <p:extLst>
      <p:ext uri="{BB962C8B-B14F-4D97-AF65-F5344CB8AC3E}">
        <p14:creationId xmlns:p14="http://schemas.microsoft.com/office/powerpoint/2010/main" val="1079109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Como se </a:t>
            </a:r>
            <a:r>
              <a:rPr lang="es-MX" dirty="0" smtClean="0"/>
              <a:t>vio </a:t>
            </a:r>
            <a:r>
              <a:rPr lang="es-MX" dirty="0" smtClean="0"/>
              <a:t>en el video, los pesticidas</a:t>
            </a:r>
            <a:r>
              <a:rPr lang="es-MX" baseline="0" dirty="0" smtClean="0"/>
              <a:t> matan aves porque como son pequeñas con muy </a:t>
            </a:r>
            <a:r>
              <a:rPr lang="es-MX" baseline="0" dirty="0" smtClean="0"/>
              <a:t>pocos insectos </a:t>
            </a:r>
            <a:r>
              <a:rPr lang="es-MX" baseline="0" dirty="0" smtClean="0"/>
              <a:t>se intoxican.</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18</a:t>
            </a:fld>
            <a:endParaRPr lang="es-MX"/>
          </a:p>
        </p:txBody>
      </p:sp>
    </p:spTree>
    <p:extLst>
      <p:ext uri="{BB962C8B-B14F-4D97-AF65-F5344CB8AC3E}">
        <p14:creationId xmlns:p14="http://schemas.microsoft.com/office/powerpoint/2010/main" val="1596405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t>
            </a:r>
            <a:r>
              <a:rPr lang="es-MX" baseline="0" dirty="0" smtClean="0"/>
              <a:t>as </a:t>
            </a:r>
            <a:r>
              <a:rPr lang="es-MX" baseline="0" dirty="0" smtClean="0"/>
              <a:t>ventanas son peligrosas, </a:t>
            </a:r>
            <a:r>
              <a:rPr lang="es-MX" baseline="0" dirty="0" smtClean="0"/>
              <a:t>esta ave parece dormida pero está muerta. El reflejo de las ventanas confunde a las aves porque piensan que es una continuación de un área verde. </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19</a:t>
            </a:fld>
            <a:endParaRPr lang="es-MX"/>
          </a:p>
        </p:txBody>
      </p:sp>
    </p:spTree>
    <p:extLst>
      <p:ext uri="{BB962C8B-B14F-4D97-AF65-F5344CB8AC3E}">
        <p14:creationId xmlns:p14="http://schemas.microsoft.com/office/powerpoint/2010/main" val="227546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Hace unos</a:t>
            </a:r>
            <a:r>
              <a:rPr lang="es-MX" baseline="0" dirty="0" smtClean="0"/>
              <a:t> años, </a:t>
            </a:r>
            <a:r>
              <a:rPr lang="es-MX" dirty="0" smtClean="0"/>
              <a:t>diferentes </a:t>
            </a:r>
            <a:r>
              <a:rPr lang="es-MX" dirty="0" smtClean="0"/>
              <a:t>especies</a:t>
            </a:r>
            <a:r>
              <a:rPr lang="es-MX" baseline="0" dirty="0" smtClean="0"/>
              <a:t> </a:t>
            </a:r>
            <a:r>
              <a:rPr lang="es-MX" baseline="0" dirty="0" smtClean="0"/>
              <a:t>de aves migratorias resultaron </a:t>
            </a:r>
            <a:r>
              <a:rPr lang="es-MX" baseline="0" dirty="0" smtClean="0"/>
              <a:t>muertas en </a:t>
            </a:r>
            <a:r>
              <a:rPr lang="es-MX" baseline="0" dirty="0" smtClean="0"/>
              <a:t>Tamaulipas, México </a:t>
            </a:r>
            <a:r>
              <a:rPr lang="es-MX" baseline="0" dirty="0" smtClean="0"/>
              <a:t>(</a:t>
            </a:r>
            <a:r>
              <a:rPr lang="es-MX" baseline="0" dirty="0" err="1" smtClean="0"/>
              <a:t>pirangas</a:t>
            </a:r>
            <a:r>
              <a:rPr lang="es-MX" baseline="0" dirty="0" smtClean="0"/>
              <a:t>, </a:t>
            </a:r>
            <a:r>
              <a:rPr lang="es-MX" baseline="0" dirty="0" smtClean="0"/>
              <a:t>carpintero, chipes</a:t>
            </a:r>
            <a:r>
              <a:rPr lang="es-MX" baseline="0" dirty="0" smtClean="0"/>
              <a:t>) no se supo bien la razón, quizás huracanes y cansancio.</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20</a:t>
            </a:fld>
            <a:endParaRPr lang="es-MX"/>
          </a:p>
        </p:txBody>
      </p:sp>
    </p:spTree>
    <p:extLst>
      <p:ext uri="{BB962C8B-B14F-4D97-AF65-F5344CB8AC3E}">
        <p14:creationId xmlns:p14="http://schemas.microsoft.com/office/powerpoint/2010/main" val="75321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Muchos</a:t>
            </a:r>
            <a:r>
              <a:rPr lang="es-MX" baseline="0" dirty="0" smtClean="0"/>
              <a:t> seres vivos migran, son desplazamientos que han durado miles de </a:t>
            </a:r>
            <a:r>
              <a:rPr lang="es-MX" baseline="0" dirty="0" smtClean="0"/>
              <a:t>años. Ejemplos mariposa monarca, ballena jorobada, tortuga caguama, libélulas y aves. Puede haber migraciones pequeñas dentro una mima zona en busca de alimento, pero estos ejemplos son de animales que migran largas distancias (miles de kilómetros). La ave de la foto es la Perlita </a:t>
            </a:r>
            <a:r>
              <a:rPr lang="es-MX" baseline="0" dirty="0" err="1" smtClean="0"/>
              <a:t>Azulgrís</a:t>
            </a:r>
            <a:r>
              <a:rPr lang="es-MX" baseline="0" dirty="0" smtClean="0"/>
              <a:t> (</a:t>
            </a:r>
            <a:r>
              <a:rPr lang="es-MX" i="1" baseline="0" dirty="0" err="1" smtClean="0"/>
              <a:t>Polioptila</a:t>
            </a:r>
            <a:r>
              <a:rPr lang="es-MX" i="1" baseline="0" dirty="0" smtClean="0"/>
              <a:t> </a:t>
            </a:r>
            <a:r>
              <a:rPr lang="es-MX" i="1" baseline="0" dirty="0" err="1" smtClean="0"/>
              <a:t>caerulea</a:t>
            </a:r>
            <a:r>
              <a:rPr lang="es-MX" i="1" baseline="0" dirty="0" smtClean="0"/>
              <a:t>)</a:t>
            </a:r>
            <a:r>
              <a:rPr lang="es-MX" baseline="0" dirty="0" smtClean="0"/>
              <a:t>.</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3</a:t>
            </a:fld>
            <a:endParaRPr lang="es-MX"/>
          </a:p>
        </p:txBody>
      </p:sp>
    </p:spTree>
    <p:extLst>
      <p:ext uri="{BB962C8B-B14F-4D97-AF65-F5344CB8AC3E}">
        <p14:creationId xmlns:p14="http://schemas.microsoft.com/office/powerpoint/2010/main" val="2242613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Brindar agua limpia, mantener áreas</a:t>
            </a:r>
            <a:r>
              <a:rPr lang="es-MX" baseline="0" dirty="0" smtClean="0"/>
              <a:t> verdes con vegetación diversa (incluso en balcones), ventanas con objetos que corten el reflejo (ver ideas en https://avesyventanascostarica.wordpress.com/soluciones/), mantener mascotas dentro de casa (para evitar que maten a las aves), usar insecticidas naturales y separar nuestros residuos para evitar contaminación.</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21</a:t>
            </a:fld>
            <a:endParaRPr lang="es-MX"/>
          </a:p>
        </p:txBody>
      </p:sp>
    </p:spTree>
    <p:extLst>
      <p:ext uri="{BB962C8B-B14F-4D97-AF65-F5344CB8AC3E}">
        <p14:creationId xmlns:p14="http://schemas.microsoft.com/office/powerpoint/2010/main" val="1934693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De forma libre compartan. Una pregunta de reflexión:</a:t>
            </a:r>
            <a:r>
              <a:rPr lang="es-MX" baseline="0" dirty="0" smtClean="0"/>
              <a:t> ¿qué piensas que sentiría una ave migratoria si resulta atrapada en una jaula? La especie de la foto es la </a:t>
            </a:r>
            <a:r>
              <a:rPr lang="es-MX" baseline="0" dirty="0" err="1" smtClean="0"/>
              <a:t>Piranga</a:t>
            </a:r>
            <a:r>
              <a:rPr lang="es-MX" baseline="0" dirty="0" smtClean="0"/>
              <a:t> Roja (</a:t>
            </a:r>
            <a:r>
              <a:rPr lang="es-MX" i="1" baseline="0" dirty="0" err="1" smtClean="0"/>
              <a:t>Piranga</a:t>
            </a:r>
            <a:r>
              <a:rPr lang="es-MX" i="1" baseline="0" dirty="0" smtClean="0"/>
              <a:t> rubra).</a:t>
            </a:r>
            <a:endParaRPr lang="es-MX" i="1"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22</a:t>
            </a:fld>
            <a:endParaRPr lang="es-MX"/>
          </a:p>
        </p:txBody>
      </p:sp>
    </p:spTree>
    <p:extLst>
      <p:ext uri="{BB962C8B-B14F-4D97-AF65-F5344CB8AC3E}">
        <p14:creationId xmlns:p14="http://schemas.microsoft.com/office/powerpoint/2010/main" val="58190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Hay tres causas principales: búsqueda de alimento,</a:t>
            </a:r>
            <a:r>
              <a:rPr lang="es-MX" baseline="0" dirty="0" smtClean="0"/>
              <a:t> de refugio y de sitios adecuados para reproducirse. Durante el invierno la temperatura baja y la comida escasea. Las aves se mueven a regiones tropicales con mejores condiciones de vida (las aves del Hemisferio Norte bajan al sur y las del Hemisferio Sur suben al norte). Al acabar el invierno las aves migratorias regresan a sus lugares de origen. Pero hay aves que no viajan y se quedan en sus lugares con todo y el frío, como el Gran Búho Gris (</a:t>
            </a:r>
            <a:r>
              <a:rPr lang="es-MX" i="1" baseline="0" dirty="0" err="1" smtClean="0"/>
              <a:t>Strix</a:t>
            </a:r>
            <a:r>
              <a:rPr lang="es-MX" i="1" baseline="0" dirty="0" smtClean="0"/>
              <a:t> nebulosa</a:t>
            </a:r>
            <a:r>
              <a:rPr lang="es-MX" baseline="0" dirty="0" smtClean="0"/>
              <a:t>). Ver referencia de estrategias de las residentes para enfrentar nevadas en https://www.audubon.org/es/news/dame-refugio-como-sobreviven-las-aves-una-tormenta-de-nieve. Las aves migratorias de las fotos son Colibrí Barba Negra (</a:t>
            </a:r>
            <a:r>
              <a:rPr lang="es-MX" sz="1200" b="0" i="1" kern="1200" dirty="0" err="1" smtClean="0">
                <a:solidFill>
                  <a:schemeClr val="tx1"/>
                </a:solidFill>
                <a:effectLst/>
                <a:latin typeface="+mn-lt"/>
                <a:ea typeface="+mn-ea"/>
                <a:cs typeface="+mn-cs"/>
              </a:rPr>
              <a:t>Archilochus</a:t>
            </a:r>
            <a:r>
              <a:rPr lang="es-MX" sz="1200" b="0" i="1" kern="1200" dirty="0" smtClean="0">
                <a:solidFill>
                  <a:schemeClr val="tx1"/>
                </a:solidFill>
                <a:effectLst/>
                <a:latin typeface="+mn-lt"/>
                <a:ea typeface="+mn-ea"/>
                <a:cs typeface="+mn-cs"/>
              </a:rPr>
              <a:t> </a:t>
            </a:r>
            <a:r>
              <a:rPr lang="es-MX" sz="1200" b="0" i="1" kern="1200" dirty="0" err="1" smtClean="0">
                <a:solidFill>
                  <a:schemeClr val="tx1"/>
                </a:solidFill>
                <a:effectLst/>
                <a:latin typeface="+mn-lt"/>
                <a:ea typeface="+mn-ea"/>
                <a:cs typeface="+mn-cs"/>
              </a:rPr>
              <a:t>alexandri</a:t>
            </a:r>
            <a:r>
              <a:rPr lang="es-MX" baseline="0" dirty="0" smtClean="0"/>
              <a:t>), Chipe Corona Negra (</a:t>
            </a:r>
            <a:r>
              <a:rPr lang="es-MX" i="1" baseline="0" dirty="0" err="1" smtClean="0"/>
              <a:t>Cardellina</a:t>
            </a:r>
            <a:r>
              <a:rPr lang="es-MX" i="1" baseline="0" dirty="0" smtClean="0"/>
              <a:t> </a:t>
            </a:r>
            <a:r>
              <a:rPr lang="es-MX" i="1" baseline="0" dirty="0" err="1" smtClean="0"/>
              <a:t>pusilla</a:t>
            </a:r>
            <a:r>
              <a:rPr lang="es-MX" baseline="0" dirty="0" smtClean="0"/>
              <a:t>) y Golondrina Tijereta (</a:t>
            </a:r>
            <a:r>
              <a:rPr lang="es-MX" i="1" baseline="0" dirty="0" err="1" smtClean="0"/>
              <a:t>Hirundo</a:t>
            </a:r>
            <a:r>
              <a:rPr lang="es-MX" i="1" baseline="0" dirty="0" smtClean="0"/>
              <a:t> rustica</a:t>
            </a:r>
            <a:r>
              <a:rPr lang="es-MX" baseline="0" dirty="0" smtClean="0"/>
              <a:t>).</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4</a:t>
            </a:fld>
            <a:endParaRPr lang="es-MX"/>
          </a:p>
        </p:txBody>
      </p:sp>
    </p:spTree>
    <p:extLst>
      <p:ext uri="{BB962C8B-B14F-4D97-AF65-F5344CB8AC3E}">
        <p14:creationId xmlns:p14="http://schemas.microsoft.com/office/powerpoint/2010/main" val="175892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México llegan migratorias </a:t>
            </a:r>
            <a:r>
              <a:rPr lang="es-MX" dirty="0" smtClean="0"/>
              <a:t>en</a:t>
            </a:r>
            <a:r>
              <a:rPr lang="es-MX" baseline="0" dirty="0" smtClean="0"/>
              <a:t> verano y otras en invierno</a:t>
            </a:r>
            <a:r>
              <a:rPr lang="es-MX" baseline="0" dirty="0" smtClean="0"/>
              <a:t>. Por ejemplo la Golondrina Tijereta (</a:t>
            </a:r>
            <a:r>
              <a:rPr lang="es-MX" i="1" baseline="0" dirty="0" err="1" smtClean="0"/>
              <a:t>Hirundo</a:t>
            </a:r>
            <a:r>
              <a:rPr lang="es-MX" i="1" baseline="0" dirty="0" smtClean="0"/>
              <a:t> rustica</a:t>
            </a:r>
            <a:r>
              <a:rPr lang="es-MX" baseline="0" dirty="0" smtClean="0"/>
              <a:t>) viene de Argentina y decide poner nido y huevos en México desde el mes de marzo hasta septiembre.</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5</a:t>
            </a:fld>
            <a:endParaRPr lang="es-MX"/>
          </a:p>
        </p:txBody>
      </p:sp>
    </p:spTree>
    <p:extLst>
      <p:ext uri="{BB962C8B-B14F-4D97-AF65-F5344CB8AC3E}">
        <p14:creationId xmlns:p14="http://schemas.microsoft.com/office/powerpoint/2010/main" val="394458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Al migrar visita varios países,</a:t>
            </a:r>
            <a:r>
              <a:rPr lang="es-MX" baseline="0" dirty="0" smtClean="0"/>
              <a:t> este colibrí sale de Canadá, pasa por Estados Unidos y llega a descansar a México durante el invierno.</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6</a:t>
            </a:fld>
            <a:endParaRPr lang="es-MX"/>
          </a:p>
        </p:txBody>
      </p:sp>
    </p:spTree>
    <p:extLst>
      <p:ext uri="{BB962C8B-B14F-4D97-AF65-F5344CB8AC3E}">
        <p14:creationId xmlns:p14="http://schemas.microsoft.com/office/powerpoint/2010/main" val="277616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La distancia y tiempo que tardan las aves en migrar varia de una especie a otra. Normalmente viajan por la misma ruta cada año, pero pueden cambiar la ruta si</a:t>
            </a:r>
            <a:r>
              <a:rPr lang="es-MX" baseline="0" dirty="0" smtClean="0"/>
              <a:t> enfrentan retos como la pérdida de hábitat o huracanes. </a:t>
            </a:r>
            <a:r>
              <a:rPr lang="es-MX" dirty="0" smtClean="0"/>
              <a:t>IMAGEN</a:t>
            </a:r>
            <a:r>
              <a:rPr lang="es-MX" baseline="0" dirty="0" smtClean="0"/>
              <a:t> </a:t>
            </a:r>
            <a:r>
              <a:rPr lang="es-MX" baseline="0" dirty="0" smtClean="0"/>
              <a:t>TOMADA DE: https://www.theguardian.com/environment/2016/jun/07/arctic-tern-makes-longest-ever-migration-equal-to-flying-twice-around-the-planet</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7</a:t>
            </a:fld>
            <a:endParaRPr lang="es-MX"/>
          </a:p>
        </p:txBody>
      </p:sp>
    </p:spTree>
    <p:extLst>
      <p:ext uri="{BB962C8B-B14F-4D97-AF65-F5344CB8AC3E}">
        <p14:creationId xmlns:p14="http://schemas.microsoft.com/office/powerpoint/2010/main" val="200351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el mundo hay cuatro rutas migratorias que involucran distintos continentes, en América las aves viajan desde el norte y el sur en diferentes épocas del año</a:t>
            </a:r>
            <a:r>
              <a:rPr lang="es-MX" baseline="0" dirty="0" smtClean="0"/>
              <a:t>. </a:t>
            </a:r>
            <a:r>
              <a:rPr lang="es-MX" baseline="0" dirty="0" smtClean="0"/>
              <a:t>Las aves no tienen fronteras ni necesitan </a:t>
            </a:r>
            <a:r>
              <a:rPr lang="es-MX" baseline="0" dirty="0" smtClean="0"/>
              <a:t>pasaporte, las aves conectan nuestro mundo. Se puede comentar el caso </a:t>
            </a:r>
            <a:r>
              <a:rPr lang="es-MX" baseline="0" dirty="0" smtClean="0"/>
              <a:t>de cómo descubrieron la migración en </a:t>
            </a:r>
            <a:r>
              <a:rPr lang="es-MX" baseline="0" dirty="0" smtClean="0"/>
              <a:t>Europa con una cigüeña, </a:t>
            </a:r>
            <a:r>
              <a:rPr lang="es-MX" baseline="0" dirty="0" smtClean="0"/>
              <a:t>video de referencia:  https://</a:t>
            </a:r>
            <a:r>
              <a:rPr lang="es-MX" baseline="0" dirty="0" smtClean="0"/>
              <a:t>www.youtube.com/watch?v=rlxLjg40h1I</a:t>
            </a:r>
          </a:p>
          <a:p>
            <a:r>
              <a:rPr lang="es-MX" baseline="0" dirty="0" smtClean="0"/>
              <a:t>En este link se puede ver </a:t>
            </a:r>
            <a:r>
              <a:rPr lang="es-MX" baseline="0" dirty="0" err="1" smtClean="0"/>
              <a:t>un´póster</a:t>
            </a:r>
            <a:r>
              <a:rPr lang="es-MX" baseline="0" dirty="0" smtClean="0"/>
              <a:t> sobre la migración: https://www.nationalgeographic.org/photo/navigating-nature/?utm_source=BibblioRCM_Row#navigating-by-nature</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8</a:t>
            </a:fld>
            <a:endParaRPr lang="es-MX"/>
          </a:p>
        </p:txBody>
      </p:sp>
    </p:spTree>
    <p:extLst>
      <p:ext uri="{BB962C8B-B14F-4D97-AF65-F5344CB8AC3E}">
        <p14:creationId xmlns:p14="http://schemas.microsoft.com/office/powerpoint/2010/main" val="191259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Algunas aves migratorias como</a:t>
            </a:r>
            <a:r>
              <a:rPr lang="es-MX" baseline="0" dirty="0" smtClean="0"/>
              <a:t> los chipes suelen viajar de noche porque no hace tanto calor ni hay tantos depredadores como en el día. Pero hay otras especies como las aves rapaces que migran durante el día para aprovechar las corrientes de aire caliente que se producen por el sol. </a:t>
            </a:r>
            <a:r>
              <a:rPr lang="es-MX" dirty="0" smtClean="0"/>
              <a:t>Normalmente las aves viajan</a:t>
            </a:r>
            <a:r>
              <a:rPr lang="es-MX" baseline="0" dirty="0" smtClean="0"/>
              <a:t> en grupo </a:t>
            </a:r>
            <a:r>
              <a:rPr lang="es-MX" dirty="0" smtClean="0"/>
              <a:t>para</a:t>
            </a:r>
            <a:r>
              <a:rPr lang="es-MX" baseline="0" dirty="0" smtClean="0"/>
              <a:t> </a:t>
            </a:r>
            <a:r>
              <a:rPr lang="es-MX" dirty="0" smtClean="0"/>
              <a:t>protegerse, </a:t>
            </a:r>
            <a:r>
              <a:rPr lang="es-MX" dirty="0" smtClean="0"/>
              <a:t>facilitar</a:t>
            </a:r>
            <a:r>
              <a:rPr lang="es-MX" baseline="0" dirty="0" smtClean="0"/>
              <a:t> el </a:t>
            </a:r>
            <a:r>
              <a:rPr lang="es-MX" baseline="0" dirty="0" smtClean="0"/>
              <a:t>vuelo y </a:t>
            </a:r>
            <a:r>
              <a:rPr lang="es-MX" baseline="0" dirty="0" smtClean="0"/>
              <a:t>volar con aves experimentadas para no </a:t>
            </a:r>
            <a:r>
              <a:rPr lang="es-MX" baseline="0" dirty="0" smtClean="0"/>
              <a:t>perderse. </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9</a:t>
            </a:fld>
            <a:endParaRPr lang="es-MX"/>
          </a:p>
        </p:txBody>
      </p:sp>
    </p:spTree>
    <p:extLst>
      <p:ext uri="{BB962C8B-B14F-4D97-AF65-F5344CB8AC3E}">
        <p14:creationId xmlns:p14="http://schemas.microsoft.com/office/powerpoint/2010/main" val="69252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Viajan</a:t>
            </a:r>
            <a:r>
              <a:rPr lang="es-MX" baseline="0" dirty="0" smtClean="0"/>
              <a:t> diferentes especies </a:t>
            </a:r>
            <a:r>
              <a:rPr lang="es-MX" baseline="0" dirty="0" smtClean="0"/>
              <a:t>juntas para pasar el invierno en la ciudad de Morelia, Michoacán, México </a:t>
            </a:r>
            <a:r>
              <a:rPr lang="es-MX" baseline="0" dirty="0" smtClean="0"/>
              <a:t>llegan todas </a:t>
            </a:r>
            <a:r>
              <a:rPr lang="es-MX" baseline="0" dirty="0" smtClean="0"/>
              <a:t>estas especies provenientes de Estados Unidos y Canadá, llegan en septiembre y se regresan a su país en marzo. </a:t>
            </a:r>
            <a:endParaRPr lang="es-MX" dirty="0"/>
          </a:p>
        </p:txBody>
      </p:sp>
      <p:sp>
        <p:nvSpPr>
          <p:cNvPr id="4" name="Marcador de número de diapositiva 3"/>
          <p:cNvSpPr>
            <a:spLocks noGrp="1"/>
          </p:cNvSpPr>
          <p:nvPr>
            <p:ph type="sldNum" sz="quarter" idx="10"/>
          </p:nvPr>
        </p:nvSpPr>
        <p:spPr/>
        <p:txBody>
          <a:bodyPr/>
          <a:lstStyle/>
          <a:p>
            <a:fld id="{5535C270-C5AF-4BC5-A803-C965CAB084C4}" type="slidenum">
              <a:rPr lang="es-MX" smtClean="0"/>
              <a:t>10</a:t>
            </a:fld>
            <a:endParaRPr lang="es-MX"/>
          </a:p>
        </p:txBody>
      </p:sp>
    </p:spTree>
    <p:extLst>
      <p:ext uri="{BB962C8B-B14F-4D97-AF65-F5344CB8AC3E}">
        <p14:creationId xmlns:p14="http://schemas.microsoft.com/office/powerpoint/2010/main" val="262963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3256EF0-F02E-4593-BE3B-8B2BACD8F384}" type="datetimeFigureOut">
              <a:rPr lang="es-MX" smtClean="0"/>
              <a:t>29/09/2020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425401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256EF0-F02E-4593-BE3B-8B2BACD8F384}" type="datetimeFigureOut">
              <a:rPr lang="es-MX" smtClean="0"/>
              <a:t>29/09/2020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75862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256EF0-F02E-4593-BE3B-8B2BACD8F384}" type="datetimeFigureOut">
              <a:rPr lang="es-MX" smtClean="0"/>
              <a:t>29/09/2020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105262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3256EF0-F02E-4593-BE3B-8B2BACD8F384}" type="datetimeFigureOut">
              <a:rPr lang="es-MX" smtClean="0"/>
              <a:t>29/09/2020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383451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3256EF0-F02E-4593-BE3B-8B2BACD8F384}" type="datetimeFigureOut">
              <a:rPr lang="es-MX" smtClean="0"/>
              <a:t>29/09/2020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49288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3256EF0-F02E-4593-BE3B-8B2BACD8F384}" type="datetimeFigureOut">
              <a:rPr lang="es-MX" smtClean="0"/>
              <a:t>29/09/2020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34714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3256EF0-F02E-4593-BE3B-8B2BACD8F384}" type="datetimeFigureOut">
              <a:rPr lang="es-MX" smtClean="0"/>
              <a:t>29/09/2020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360620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256EF0-F02E-4593-BE3B-8B2BACD8F384}" type="datetimeFigureOut">
              <a:rPr lang="es-MX" smtClean="0"/>
              <a:t>29/09/2020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294452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56EF0-F02E-4593-BE3B-8B2BACD8F384}" type="datetimeFigureOut">
              <a:rPr lang="es-MX" smtClean="0"/>
              <a:t>29/09/2020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108730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256EF0-F02E-4593-BE3B-8B2BACD8F384}" type="datetimeFigureOut">
              <a:rPr lang="es-MX" smtClean="0"/>
              <a:t>29/09/2020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201540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3256EF0-F02E-4593-BE3B-8B2BACD8F384}" type="datetimeFigureOut">
              <a:rPr lang="es-MX" smtClean="0"/>
              <a:t>29/09/2020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C2CD05-BE06-4279-B5CC-A9B009888F40}" type="slidenum">
              <a:rPr lang="es-MX" smtClean="0"/>
              <a:t>‹Nº›</a:t>
            </a:fld>
            <a:endParaRPr lang="es-MX"/>
          </a:p>
        </p:txBody>
      </p:sp>
    </p:spTree>
    <p:extLst>
      <p:ext uri="{BB962C8B-B14F-4D97-AF65-F5344CB8AC3E}">
        <p14:creationId xmlns:p14="http://schemas.microsoft.com/office/powerpoint/2010/main" val="2960904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56EF0-F02E-4593-BE3B-8B2BACD8F384}" type="datetimeFigureOut">
              <a:rPr lang="es-MX" smtClean="0"/>
              <a:t>29/09/2020</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2CD05-BE06-4279-B5CC-A9B009888F40}" type="slidenum">
              <a:rPr lang="es-MX" smtClean="0"/>
              <a:t>‹Nº›</a:t>
            </a:fld>
            <a:endParaRPr lang="es-MX"/>
          </a:p>
        </p:txBody>
      </p:sp>
    </p:spTree>
    <p:extLst>
      <p:ext uri="{BB962C8B-B14F-4D97-AF65-F5344CB8AC3E}">
        <p14:creationId xmlns:p14="http://schemas.microsoft.com/office/powerpoint/2010/main" val="169370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image" Target="../media/image47.jpg"/><Relationship Id="rId9" Type="http://schemas.openxmlformats.org/officeDocument/2006/relationships/image" Target="../media/image52.jp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andada de migración de aves silueta negra en vuelo. ilustración de vector  aislado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273" y="482908"/>
            <a:ext cx="5676127" cy="378106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912" y="4585647"/>
            <a:ext cx="714488" cy="924405"/>
          </a:xfrm>
          <a:prstGeom prst="rect">
            <a:avLst/>
          </a:prstGeom>
        </p:spPr>
      </p:pic>
      <p:sp>
        <p:nvSpPr>
          <p:cNvPr id="2" name="Título 1"/>
          <p:cNvSpPr>
            <a:spLocks noGrp="1"/>
          </p:cNvSpPr>
          <p:nvPr>
            <p:ph type="ctrTitle"/>
          </p:nvPr>
        </p:nvSpPr>
        <p:spPr>
          <a:xfrm>
            <a:off x="376311" y="2108250"/>
            <a:ext cx="4983480" cy="2387600"/>
          </a:xfrm>
        </p:spPr>
        <p:txBody>
          <a:bodyPr anchor="ctr"/>
          <a:lstStyle/>
          <a:p>
            <a:r>
              <a:rPr lang="es-MX" b="1" dirty="0" smtClean="0"/>
              <a:t>La migración </a:t>
            </a:r>
            <a:br>
              <a:rPr lang="es-MX" b="1" dirty="0" smtClean="0"/>
            </a:br>
            <a:r>
              <a:rPr lang="es-MX" b="1" dirty="0" smtClean="0"/>
              <a:t>de las aves</a:t>
            </a:r>
            <a:endParaRPr lang="es-MX" b="1" dirty="0"/>
          </a:p>
        </p:txBody>
      </p:sp>
      <p:sp>
        <p:nvSpPr>
          <p:cNvPr id="3" name="Subtítulo 2"/>
          <p:cNvSpPr>
            <a:spLocks noGrp="1"/>
          </p:cNvSpPr>
          <p:nvPr>
            <p:ph type="subTitle" idx="1"/>
          </p:nvPr>
        </p:nvSpPr>
        <p:spPr>
          <a:xfrm>
            <a:off x="2197289" y="5431811"/>
            <a:ext cx="6718111" cy="1323833"/>
          </a:xfrm>
        </p:spPr>
        <p:txBody>
          <a:bodyPr>
            <a:normAutofit fontScale="92500" lnSpcReduction="10000"/>
          </a:bodyPr>
          <a:lstStyle/>
          <a:p>
            <a:pPr algn="r"/>
            <a:r>
              <a:rPr lang="es-MX" sz="1600" dirty="0" smtClean="0"/>
              <a:t>Diseño de contenido: Morelia Amante Calderón y Adrián Gutiérrez Pérez, Coordinadores Voluntarios del Programa de Aves Urbanas (PAU) de la CONABIO en la ciudad de Morelia, Michoacán, México</a:t>
            </a:r>
          </a:p>
          <a:p>
            <a:pPr algn="r"/>
            <a:r>
              <a:rPr lang="es-MX" sz="1600" dirty="0" smtClean="0"/>
              <a:t>Imágenes: Tomadas de internet con fines demostrativos</a:t>
            </a:r>
          </a:p>
          <a:p>
            <a:pPr algn="r"/>
            <a:r>
              <a:rPr lang="es-MX" sz="1600" dirty="0" smtClean="0"/>
              <a:t>USO CON FINES EDUCATIVOS</a:t>
            </a:r>
            <a:endParaRPr lang="es-MX" sz="1600"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8867" y="4299665"/>
            <a:ext cx="2042750" cy="1532063"/>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3052" y="4642109"/>
            <a:ext cx="1092020" cy="867943"/>
          </a:xfrm>
          <a:prstGeom prst="rect">
            <a:avLst/>
          </a:prstGeom>
        </p:spPr>
      </p:pic>
    </p:spTree>
    <p:extLst>
      <p:ext uri="{BB962C8B-B14F-4D97-AF65-F5344CB8AC3E}">
        <p14:creationId xmlns:p14="http://schemas.microsoft.com/office/powerpoint/2010/main" val="3499955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37"/>
            <a:ext cx="9144000" cy="6791325"/>
          </a:xfrm>
          <a:prstGeom prst="rect">
            <a:avLst/>
          </a:prstGeom>
        </p:spPr>
      </p:pic>
      <p:sp>
        <p:nvSpPr>
          <p:cNvPr id="4" name="Llamada de flecha hacia abajo 3"/>
          <p:cNvSpPr/>
          <p:nvPr/>
        </p:nvSpPr>
        <p:spPr>
          <a:xfrm>
            <a:off x="6233374" y="1931829"/>
            <a:ext cx="1957589" cy="824249"/>
          </a:xfrm>
          <a:prstGeom prst="downArrow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Chipe Rabadilla</a:t>
            </a:r>
          </a:p>
          <a:p>
            <a:pPr algn="ctr"/>
            <a:r>
              <a:rPr lang="es-MX" dirty="0" smtClean="0"/>
              <a:t>Amarilla</a:t>
            </a:r>
            <a:endParaRPr lang="es-MX" dirty="0"/>
          </a:p>
        </p:txBody>
      </p:sp>
      <p:sp>
        <p:nvSpPr>
          <p:cNvPr id="6" name="Llamada de flecha hacia abajo 5"/>
          <p:cNvSpPr/>
          <p:nvPr/>
        </p:nvSpPr>
        <p:spPr>
          <a:xfrm>
            <a:off x="2972871" y="1365160"/>
            <a:ext cx="2307466" cy="566669"/>
          </a:xfrm>
          <a:prstGeom prst="downArrow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Chipe Corona Negra</a:t>
            </a:r>
            <a:endParaRPr lang="es-MX" dirty="0"/>
          </a:p>
        </p:txBody>
      </p:sp>
      <p:sp>
        <p:nvSpPr>
          <p:cNvPr id="7" name="Llamada de flecha hacia abajo 6"/>
          <p:cNvSpPr/>
          <p:nvPr/>
        </p:nvSpPr>
        <p:spPr>
          <a:xfrm>
            <a:off x="1476777" y="474371"/>
            <a:ext cx="1496094" cy="525885"/>
          </a:xfrm>
          <a:prstGeom prst="downArrow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Chipe </a:t>
            </a:r>
            <a:r>
              <a:rPr lang="es-MX" dirty="0" err="1" smtClean="0"/>
              <a:t>Suelero</a:t>
            </a:r>
            <a:endParaRPr lang="es-MX" dirty="0"/>
          </a:p>
        </p:txBody>
      </p:sp>
      <p:sp>
        <p:nvSpPr>
          <p:cNvPr id="8" name="Llamada de flecha hacia abajo 7"/>
          <p:cNvSpPr/>
          <p:nvPr/>
        </p:nvSpPr>
        <p:spPr>
          <a:xfrm>
            <a:off x="51516" y="384220"/>
            <a:ext cx="1285741" cy="839274"/>
          </a:xfrm>
          <a:prstGeom prst="downArrow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Pavito Migratorio</a:t>
            </a:r>
            <a:endParaRPr lang="es-MX" dirty="0"/>
          </a:p>
        </p:txBody>
      </p:sp>
      <p:sp>
        <p:nvSpPr>
          <p:cNvPr id="2" name="Llamada de flecha hacia arriba 1"/>
          <p:cNvSpPr/>
          <p:nvPr/>
        </p:nvSpPr>
        <p:spPr>
          <a:xfrm>
            <a:off x="642614" y="4749421"/>
            <a:ext cx="1365000" cy="791570"/>
          </a:xfrm>
          <a:prstGeom prst="upArrow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Mosquero</a:t>
            </a:r>
            <a:endParaRPr lang="es-MX" dirty="0"/>
          </a:p>
        </p:txBody>
      </p:sp>
    </p:spTree>
    <p:extLst>
      <p:ext uri="{BB962C8B-B14F-4D97-AF65-F5344CB8AC3E}">
        <p14:creationId xmlns:p14="http://schemas.microsoft.com/office/powerpoint/2010/main" val="3431743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nual de Aves.in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384"/>
            <a:ext cx="9227829" cy="6885384"/>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0" y="-27384"/>
            <a:ext cx="9144000" cy="1143000"/>
          </a:xfrm>
          <a:prstGeom prst="rect">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¿Cómo se preparan antes de viajar?</a:t>
            </a:r>
            <a:endParaRPr lang="es-MX" b="1" dirty="0">
              <a:solidFill>
                <a:schemeClr val="bg1"/>
              </a:solidFill>
            </a:endParaRPr>
          </a:p>
        </p:txBody>
      </p:sp>
    </p:spTree>
    <p:extLst>
      <p:ext uri="{BB962C8B-B14F-4D97-AF65-F5344CB8AC3E}">
        <p14:creationId xmlns:p14="http://schemas.microsoft.com/office/powerpoint/2010/main" val="1848419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3" y="1485901"/>
            <a:ext cx="9119796" cy="5362440"/>
          </a:xfrm>
          <a:prstGeom prst="rect">
            <a:avLst/>
          </a:prstGeom>
        </p:spPr>
      </p:pic>
      <p:sp>
        <p:nvSpPr>
          <p:cNvPr id="3" name="1 Título"/>
          <p:cNvSpPr txBox="1">
            <a:spLocks/>
          </p:cNvSpPr>
          <p:nvPr/>
        </p:nvSpPr>
        <p:spPr>
          <a:xfrm>
            <a:off x="0" y="-1"/>
            <a:ext cx="9144000" cy="1485901"/>
          </a:xfrm>
          <a:prstGeom prst="rect">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¿Cómo aguantan? Almacenan grasa, antes de viajar comen mucho</a:t>
            </a:r>
            <a:endParaRPr lang="es-MX" b="1" dirty="0">
              <a:solidFill>
                <a:schemeClr val="bg1"/>
              </a:solidFill>
            </a:endParaRPr>
          </a:p>
        </p:txBody>
      </p:sp>
      <p:sp>
        <p:nvSpPr>
          <p:cNvPr id="4" name="Flecha izquierda 3"/>
          <p:cNvSpPr/>
          <p:nvPr/>
        </p:nvSpPr>
        <p:spPr>
          <a:xfrm rot="2600614">
            <a:off x="7168964" y="4800601"/>
            <a:ext cx="1847850" cy="1104900"/>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Grasa acumulada</a:t>
            </a:r>
            <a:endParaRPr lang="es-MX" dirty="0">
              <a:solidFill>
                <a:schemeClr val="tx1"/>
              </a:solidFill>
            </a:endParaRPr>
          </a:p>
        </p:txBody>
      </p:sp>
    </p:spTree>
    <p:extLst>
      <p:ext uri="{BB962C8B-B14F-4D97-AF65-F5344CB8AC3E}">
        <p14:creationId xmlns:p14="http://schemas.microsoft.com/office/powerpoint/2010/main" val="70593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27384"/>
            <a:ext cx="9144000" cy="1143000"/>
          </a:xfrm>
          <a:prstGeom prst="rect">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¿Duermen o comen al viajar?</a:t>
            </a:r>
            <a:endParaRPr lang="es-MX" b="1" dirty="0">
              <a:solidFill>
                <a:schemeClr val="bg1"/>
              </a:solidFill>
            </a:endParaRPr>
          </a:p>
        </p:txBody>
      </p:sp>
      <p:grpSp>
        <p:nvGrpSpPr>
          <p:cNvPr id="5" name="Grupo 4"/>
          <p:cNvGrpSpPr/>
          <p:nvPr/>
        </p:nvGrpSpPr>
        <p:grpSpPr>
          <a:xfrm>
            <a:off x="0" y="1264023"/>
            <a:ext cx="9144000" cy="5434853"/>
            <a:chOff x="0" y="1264023"/>
            <a:chExt cx="9144000" cy="5434853"/>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64023"/>
              <a:ext cx="9144000" cy="5434853"/>
            </a:xfrm>
            <a:prstGeom prst="rect">
              <a:avLst/>
            </a:prstGeom>
          </p:spPr>
        </p:pic>
        <p:sp>
          <p:nvSpPr>
            <p:cNvPr id="2" name="CuadroTexto 1"/>
            <p:cNvSpPr txBox="1"/>
            <p:nvPr/>
          </p:nvSpPr>
          <p:spPr>
            <a:xfrm>
              <a:off x="247650" y="6177144"/>
              <a:ext cx="2296719" cy="369332"/>
            </a:xfrm>
            <a:prstGeom prst="rect">
              <a:avLst/>
            </a:prstGeom>
            <a:noFill/>
          </p:spPr>
          <p:txBody>
            <a:bodyPr wrap="none" rtlCol="0">
              <a:spAutoFit/>
            </a:bodyPr>
            <a:lstStyle/>
            <a:p>
              <a:r>
                <a:rPr lang="es-MX" dirty="0" smtClean="0">
                  <a:solidFill>
                    <a:schemeClr val="bg1"/>
                  </a:solidFill>
                </a:rPr>
                <a:t>Adrián Gutiérrez Pérez</a:t>
              </a:r>
              <a:endParaRPr lang="es-MX" dirty="0">
                <a:solidFill>
                  <a:schemeClr val="bg1"/>
                </a:solidFill>
              </a:endParaRPr>
            </a:p>
          </p:txBody>
        </p:sp>
      </p:grpSp>
    </p:spTree>
    <p:extLst>
      <p:ext uri="{BB962C8B-B14F-4D97-AF65-F5344CB8AC3E}">
        <p14:creationId xmlns:p14="http://schemas.microsoft.com/office/powerpoint/2010/main" val="309268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aguila pescadora"/>
          <p:cNvPicPr>
            <a:picLocks noChangeAspect="1" noChangeArrowheads="1"/>
          </p:cNvPicPr>
          <p:nvPr/>
        </p:nvPicPr>
        <p:blipFill rotWithShape="1">
          <a:blip r:embed="rId3">
            <a:extLst>
              <a:ext uri="{28A0092B-C50C-407E-A947-70E740481C1C}">
                <a14:useLocalDpi xmlns:a14="http://schemas.microsoft.com/office/drawing/2010/main" val="0"/>
              </a:ext>
            </a:extLst>
          </a:blip>
          <a:srcRect l="18385" r="11777"/>
          <a:stretch/>
        </p:blipFill>
        <p:spPr bwMode="auto">
          <a:xfrm>
            <a:off x="4286250" y="1423232"/>
            <a:ext cx="4580451" cy="50347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cernicalo america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24104"/>
            <a:ext cx="4000500" cy="4995746"/>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0" y="-27384"/>
            <a:ext cx="9144000" cy="1143000"/>
          </a:xfrm>
          <a:prstGeom prst="rect">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¡También las rapaces descansan!</a:t>
            </a:r>
            <a:endParaRPr lang="es-MX" b="1" dirty="0">
              <a:solidFill>
                <a:schemeClr val="bg1"/>
              </a:solidFill>
            </a:endParaRPr>
          </a:p>
        </p:txBody>
      </p:sp>
    </p:spTree>
    <p:extLst>
      <p:ext uri="{BB962C8B-B14F-4D97-AF65-F5344CB8AC3E}">
        <p14:creationId xmlns:p14="http://schemas.microsoft.com/office/powerpoint/2010/main" val="366398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7384"/>
            <a:ext cx="9144000" cy="1143000"/>
          </a:xfrm>
          <a:solidFill>
            <a:schemeClr val="tx1"/>
          </a:solidFill>
        </p:spPr>
        <p:txBody>
          <a:bodyPr/>
          <a:lstStyle/>
          <a:p>
            <a:pPr algn="ctr"/>
            <a:r>
              <a:rPr lang="es-MX" b="1" dirty="0">
                <a:solidFill>
                  <a:schemeClr val="bg1"/>
                </a:solidFill>
              </a:rPr>
              <a:t>¿</a:t>
            </a:r>
            <a:r>
              <a:rPr lang="es-MX" b="1" dirty="0" smtClean="0">
                <a:solidFill>
                  <a:schemeClr val="bg1"/>
                </a:solidFill>
              </a:rPr>
              <a:t>Cómo se </a:t>
            </a:r>
            <a:r>
              <a:rPr lang="es-MX" b="1" dirty="0" smtClean="0">
                <a:solidFill>
                  <a:schemeClr val="bg1"/>
                </a:solidFill>
              </a:rPr>
              <a:t>orientan al migrar?</a:t>
            </a:r>
            <a:endParaRPr lang="es-MX" b="1" dirty="0">
              <a:solidFill>
                <a:schemeClr val="bg1"/>
              </a:solidFill>
            </a:endParaRPr>
          </a:p>
        </p:txBody>
      </p:sp>
      <p:sp>
        <p:nvSpPr>
          <p:cNvPr id="3080" name="AutoShape 8" descr="http://1.bp.blogspot.com/_Ky957sg8EaE/TKJPtHfmgmI/AAAAAAAAGJE/gjnk4MIahdA/s1600/Estrellas-De-Noch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82" name="AutoShape 10" descr="http://1.bp.blogspot.com/_Ky957sg8EaE/TKJPtHfmgmI/AAAAAAAAGJE/gjnk4MIahdA/s1600/Estrellas-De-Noch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146" name="Picture 2" descr="Brújula – Canal del Área de Tecnología Educati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6458" y="1359307"/>
            <a:ext cx="2011680" cy="28455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or qué están desapareciendo las estrellas del cielo? | Crónica | Firme  junto al puebl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359307"/>
            <a:ext cx="2503219" cy="250321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Qué es un halo sola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369"/>
          <a:stretch/>
        </p:blipFill>
        <p:spPr bwMode="auto">
          <a:xfrm>
            <a:off x="2850207" y="1359307"/>
            <a:ext cx="3030088" cy="20627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l Rio de la Vida Reflexion | Keilah Radio | Siempre Conti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707"/>
          <a:stretch/>
        </p:blipFill>
        <p:spPr bwMode="auto">
          <a:xfrm>
            <a:off x="155575" y="4204861"/>
            <a:ext cx="2869809" cy="238219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16 montañas que debes conocer en México | México Desconocid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535"/>
          <a:stretch/>
        </p:blipFill>
        <p:spPr bwMode="auto">
          <a:xfrm>
            <a:off x="3167552" y="3862526"/>
            <a:ext cx="3021163" cy="240645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ómo encuentran las aves su camino? ¿Sabías que casi el 40% de las… – Fras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0883" y="4797083"/>
            <a:ext cx="2602831" cy="173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22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45" y="1299870"/>
            <a:ext cx="8088044" cy="4529305"/>
          </a:xfrm>
          <a:prstGeom prst="rect">
            <a:avLst/>
          </a:prstGeom>
        </p:spPr>
      </p:pic>
    </p:spTree>
    <p:extLst>
      <p:ext uri="{BB962C8B-B14F-4D97-AF65-F5344CB8AC3E}">
        <p14:creationId xmlns:p14="http://schemas.microsoft.com/office/powerpoint/2010/main" val="1138269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3" name="1 Título"/>
          <p:cNvSpPr txBox="1">
            <a:spLocks/>
          </p:cNvSpPr>
          <p:nvPr/>
        </p:nvSpPr>
        <p:spPr>
          <a:xfrm>
            <a:off x="0" y="-27384"/>
            <a:ext cx="9144000" cy="1143000"/>
          </a:xfrm>
          <a:prstGeom prst="rect">
            <a:avLst/>
          </a:prstGeom>
          <a:solidFill>
            <a:schemeClr val="tx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¿Y si hay un huracán?</a:t>
            </a:r>
            <a:endParaRPr lang="es-MX" b="1" dirty="0">
              <a:solidFill>
                <a:schemeClr val="bg1"/>
              </a:solidFill>
            </a:endParaRPr>
          </a:p>
        </p:txBody>
      </p:sp>
    </p:spTree>
    <p:extLst>
      <p:ext uri="{BB962C8B-B14F-4D97-AF65-F5344CB8AC3E}">
        <p14:creationId xmlns:p14="http://schemas.microsoft.com/office/powerpoint/2010/main" val="2938447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2730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 y="0"/>
            <a:ext cx="9142878" cy="6858000"/>
          </a:xfrm>
          <a:prstGeom prst="rect">
            <a:avLst/>
          </a:prstGeom>
        </p:spPr>
      </p:pic>
    </p:spTree>
    <p:extLst>
      <p:ext uri="{BB962C8B-B14F-4D97-AF65-F5344CB8AC3E}">
        <p14:creationId xmlns:p14="http://schemas.microsoft.com/office/powerpoint/2010/main" val="2956073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via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76" y="2015840"/>
            <a:ext cx="6010207" cy="406690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27384"/>
            <a:ext cx="9144000" cy="1143000"/>
          </a:xfrm>
          <a:solidFill>
            <a:schemeClr val="tx1"/>
          </a:solidFill>
        </p:spPr>
        <p:txBody>
          <a:bodyPr>
            <a:normAutofit/>
          </a:bodyPr>
          <a:lstStyle/>
          <a:p>
            <a:pPr algn="ctr"/>
            <a:r>
              <a:rPr lang="es-MX" sz="4000" b="1" dirty="0" smtClean="0">
                <a:solidFill>
                  <a:schemeClr val="bg1"/>
                </a:solidFill>
              </a:rPr>
              <a:t>¿Qué significa migrar?</a:t>
            </a:r>
            <a:endParaRPr lang="es-MX" sz="4000" b="1" dirty="0">
              <a:solidFill>
                <a:schemeClr val="bg1"/>
              </a:solidFill>
            </a:endParaRPr>
          </a:p>
        </p:txBody>
      </p:sp>
      <p:sp>
        <p:nvSpPr>
          <p:cNvPr id="11" name="10 CuadroTexto"/>
          <p:cNvSpPr txBox="1"/>
          <p:nvPr/>
        </p:nvSpPr>
        <p:spPr>
          <a:xfrm>
            <a:off x="1133012" y="1256644"/>
            <a:ext cx="4392488" cy="1015663"/>
          </a:xfrm>
          <a:prstGeom prst="rect">
            <a:avLst/>
          </a:prstGeom>
          <a:solidFill>
            <a:schemeClr val="tx1"/>
          </a:solidFill>
        </p:spPr>
        <p:txBody>
          <a:bodyPr wrap="square" rtlCol="0">
            <a:spAutoFit/>
          </a:bodyPr>
          <a:lstStyle/>
          <a:p>
            <a:pPr algn="ctr"/>
            <a:r>
              <a:rPr lang="es-MX" sz="3000" dirty="0" smtClean="0">
                <a:solidFill>
                  <a:schemeClr val="bg1"/>
                </a:solidFill>
              </a:rPr>
              <a:t>“Ir de un lugar a otro, </a:t>
            </a:r>
          </a:p>
          <a:p>
            <a:pPr algn="ctr"/>
            <a:r>
              <a:rPr lang="es-MX" sz="3000" dirty="0" smtClean="0">
                <a:solidFill>
                  <a:schemeClr val="bg1"/>
                </a:solidFill>
              </a:rPr>
              <a:t>un viaje de ida y vuelta”</a:t>
            </a:r>
          </a:p>
        </p:txBody>
      </p:sp>
      <p:pic>
        <p:nvPicPr>
          <p:cNvPr id="7170" name="Picture 2" descr="http://birdingarbizu.blogspot.es/img/enara1.jpg"/>
          <p:cNvPicPr>
            <a:picLocks noChangeAspect="1" noChangeArrowheads="1"/>
          </p:cNvPicPr>
          <p:nvPr/>
        </p:nvPicPr>
        <p:blipFill>
          <a:blip r:embed="rId4" cstate="print"/>
          <a:srcRect l="30894" t="30752"/>
          <a:stretch>
            <a:fillRect/>
          </a:stretch>
        </p:blipFill>
        <p:spPr bwMode="auto">
          <a:xfrm flipH="1">
            <a:off x="6578187" y="3429000"/>
            <a:ext cx="2206067" cy="3099471"/>
          </a:xfrm>
          <a:prstGeom prst="rect">
            <a:avLst/>
          </a:prstGeom>
          <a:noFill/>
        </p:spPr>
      </p:pic>
      <p:sp>
        <p:nvSpPr>
          <p:cNvPr id="9" name="6 CuadroTexto"/>
          <p:cNvSpPr txBox="1"/>
          <p:nvPr/>
        </p:nvSpPr>
        <p:spPr>
          <a:xfrm>
            <a:off x="6410836" y="1490008"/>
            <a:ext cx="2473745" cy="1938992"/>
          </a:xfrm>
          <a:prstGeom prst="rect">
            <a:avLst/>
          </a:prstGeom>
          <a:noFill/>
        </p:spPr>
        <p:txBody>
          <a:bodyPr wrap="square" rtlCol="0">
            <a:spAutoFit/>
          </a:bodyPr>
          <a:lstStyle/>
          <a:p>
            <a:pPr algn="ctr"/>
            <a:r>
              <a:rPr lang="es-MX" sz="3000" b="1" dirty="0" smtClean="0"/>
              <a:t>¿Cómo viajan las aves sin maleta ni alimento?</a:t>
            </a:r>
            <a:endParaRPr lang="es-MX" sz="3000" b="1" dirty="0"/>
          </a:p>
        </p:txBody>
      </p:sp>
      <p:sp>
        <p:nvSpPr>
          <p:cNvPr id="3" name="Flecha izquierda 2"/>
          <p:cNvSpPr/>
          <p:nvPr/>
        </p:nvSpPr>
        <p:spPr>
          <a:xfrm rot="14458402">
            <a:off x="376180" y="4370162"/>
            <a:ext cx="1513664" cy="528033"/>
          </a:xfrm>
          <a:prstGeom prst="leftArrow">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75050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 r="278"/>
          <a:stretch/>
        </p:blipFill>
        <p:spPr>
          <a:xfrm>
            <a:off x="0" y="0"/>
            <a:ext cx="9144000" cy="6877170"/>
          </a:xfrm>
          <a:prstGeom prst="rect">
            <a:avLst/>
          </a:prstGeom>
        </p:spPr>
      </p:pic>
    </p:spTree>
    <p:extLst>
      <p:ext uri="{BB962C8B-B14F-4D97-AF65-F5344CB8AC3E}">
        <p14:creationId xmlns:p14="http://schemas.microsoft.com/office/powerpoint/2010/main" val="3048561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7384"/>
            <a:ext cx="9144000" cy="1143000"/>
          </a:xfrm>
          <a:prstGeom prst="rect">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bg1"/>
                </a:solidFill>
              </a:rPr>
              <a:t>¿</a:t>
            </a:r>
            <a:r>
              <a:rPr lang="es-MX" b="1" dirty="0" smtClean="0">
                <a:solidFill>
                  <a:schemeClr val="bg1"/>
                </a:solidFill>
              </a:rPr>
              <a:t>Cómo ayudar a las aves migratorias?</a:t>
            </a:r>
            <a:endParaRPr lang="es-MX" b="1" dirty="0">
              <a:solidFill>
                <a:schemeClr val="bg1"/>
              </a:solidFill>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r="17675"/>
          <a:stretch/>
        </p:blipFill>
        <p:spPr>
          <a:xfrm>
            <a:off x="118433" y="1227816"/>
            <a:ext cx="2129467" cy="2586667"/>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r="61003"/>
          <a:stretch/>
        </p:blipFill>
        <p:spPr>
          <a:xfrm>
            <a:off x="2828381" y="3972726"/>
            <a:ext cx="1838869" cy="2652424"/>
          </a:xfrm>
          <a:prstGeom prst="rect">
            <a:avLst/>
          </a:prstGeom>
        </p:spPr>
      </p:pic>
      <p:pic>
        <p:nvPicPr>
          <p:cNvPr id="6" name="Imagen 5"/>
          <p:cNvPicPr>
            <a:picLocks noChangeAspect="1"/>
          </p:cNvPicPr>
          <p:nvPr/>
        </p:nvPicPr>
        <p:blipFill rotWithShape="1">
          <a:blip r:embed="rId5" cstate="print">
            <a:extLst>
              <a:ext uri="{28A0092B-C50C-407E-A947-70E740481C1C}">
                <a14:useLocalDpi xmlns:a14="http://schemas.microsoft.com/office/drawing/2010/main" val="0"/>
              </a:ext>
            </a:extLst>
          </a:blip>
          <a:srcRect l="11839" r="14248"/>
          <a:stretch/>
        </p:blipFill>
        <p:spPr>
          <a:xfrm>
            <a:off x="114299" y="3972726"/>
            <a:ext cx="2590801" cy="2628900"/>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9753" y="1227816"/>
            <a:ext cx="4118973" cy="2632710"/>
          </a:xfrm>
          <a:prstGeom prst="rect">
            <a:avLst/>
          </a:prstGeom>
        </p:spPr>
      </p:pic>
      <p:pic>
        <p:nvPicPr>
          <p:cNvPr id="8" name="Imagen 7"/>
          <p:cNvPicPr>
            <a:picLocks noChangeAspect="1"/>
          </p:cNvPicPr>
          <p:nvPr/>
        </p:nvPicPr>
        <p:blipFill rotWithShape="1">
          <a:blip r:embed="rId7" cstate="print">
            <a:extLst>
              <a:ext uri="{28A0092B-C50C-407E-A947-70E740481C1C}">
                <a14:useLocalDpi xmlns:a14="http://schemas.microsoft.com/office/drawing/2010/main" val="0"/>
              </a:ext>
            </a:extLst>
          </a:blip>
          <a:srcRect r="34921"/>
          <a:stretch/>
        </p:blipFill>
        <p:spPr>
          <a:xfrm>
            <a:off x="6750579" y="1227816"/>
            <a:ext cx="2284446" cy="2632710"/>
          </a:xfrm>
          <a:prstGeom prst="rect">
            <a:avLst/>
          </a:prstGeom>
        </p:spPr>
      </p:pic>
      <p:pic>
        <p:nvPicPr>
          <p:cNvPr id="9" name="Imagen 8"/>
          <p:cNvPicPr>
            <a:picLocks noChangeAspect="1"/>
          </p:cNvPicPr>
          <p:nvPr/>
        </p:nvPicPr>
        <p:blipFill rotWithShape="1">
          <a:blip r:embed="rId8" cstate="print">
            <a:extLst>
              <a:ext uri="{28A0092B-C50C-407E-A947-70E740481C1C}">
                <a14:useLocalDpi xmlns:a14="http://schemas.microsoft.com/office/drawing/2010/main" val="0"/>
              </a:ext>
            </a:extLst>
          </a:blip>
          <a:srcRect l="41078"/>
          <a:stretch/>
        </p:blipFill>
        <p:spPr>
          <a:xfrm>
            <a:off x="4824499" y="3972726"/>
            <a:ext cx="2084171" cy="2652424"/>
          </a:xfrm>
          <a:prstGeom prst="rect">
            <a:avLst/>
          </a:prstGeom>
        </p:spPr>
      </p:pic>
      <p:pic>
        <p:nvPicPr>
          <p:cNvPr id="10" name="Imagen 9"/>
          <p:cNvPicPr>
            <a:picLocks noChangeAspect="1"/>
          </p:cNvPicPr>
          <p:nvPr/>
        </p:nvPicPr>
        <p:blipFill rotWithShape="1">
          <a:blip r:embed="rId9" cstate="print">
            <a:extLst>
              <a:ext uri="{28A0092B-C50C-407E-A947-70E740481C1C}">
                <a14:useLocalDpi xmlns:a14="http://schemas.microsoft.com/office/drawing/2010/main" val="0"/>
              </a:ext>
            </a:extLst>
          </a:blip>
          <a:srcRect l="22982" r="29815"/>
          <a:stretch/>
        </p:blipFill>
        <p:spPr>
          <a:xfrm>
            <a:off x="7065919" y="3972726"/>
            <a:ext cx="1982832" cy="2628900"/>
          </a:xfrm>
          <a:prstGeom prst="rect">
            <a:avLst/>
          </a:prstGeom>
        </p:spPr>
      </p:pic>
    </p:spTree>
    <p:extLst>
      <p:ext uri="{BB962C8B-B14F-4D97-AF65-F5344CB8AC3E}">
        <p14:creationId xmlns:p14="http://schemas.microsoft.com/office/powerpoint/2010/main" val="3336534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ranga Roja | Guía de Av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658"/>
          <a:stretch/>
        </p:blipFill>
        <p:spPr bwMode="auto">
          <a:xfrm>
            <a:off x="-4537" y="342900"/>
            <a:ext cx="9218580" cy="6515100"/>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a:spLocks noGrp="1"/>
          </p:cNvSpPr>
          <p:nvPr>
            <p:ph type="title"/>
          </p:nvPr>
        </p:nvSpPr>
        <p:spPr>
          <a:xfrm>
            <a:off x="0" y="-27384"/>
            <a:ext cx="9144000" cy="1143000"/>
          </a:xfrm>
          <a:solidFill>
            <a:schemeClr val="tx1"/>
          </a:solidFill>
        </p:spPr>
        <p:txBody>
          <a:bodyPr/>
          <a:lstStyle/>
          <a:p>
            <a:pPr algn="ctr"/>
            <a:r>
              <a:rPr lang="es-MX" b="1" dirty="0" smtClean="0">
                <a:solidFill>
                  <a:schemeClr val="bg1"/>
                </a:solidFill>
              </a:rPr>
              <a:t>¡Gracias!</a:t>
            </a:r>
            <a:endParaRPr lang="es-MX" b="1" dirty="0">
              <a:solidFill>
                <a:schemeClr val="bg1"/>
              </a:solidFill>
            </a:endParaRPr>
          </a:p>
        </p:txBody>
      </p:sp>
      <p:sp>
        <p:nvSpPr>
          <p:cNvPr id="4" name="Llamada rectangular redondeada 3"/>
          <p:cNvSpPr/>
          <p:nvPr/>
        </p:nvSpPr>
        <p:spPr>
          <a:xfrm>
            <a:off x="133350" y="4694464"/>
            <a:ext cx="2438400" cy="1959429"/>
          </a:xfrm>
          <a:prstGeom prst="wedgeRoundRectCallout">
            <a:avLst>
              <a:gd name="adj1" fmla="val 27940"/>
              <a:gd name="adj2" fmla="val -12208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000" dirty="0" smtClean="0">
                <a:solidFill>
                  <a:schemeClr val="bg1"/>
                </a:solidFill>
              </a:rPr>
              <a:t>¿Descubriste algo nuevo? ¡Comparte!</a:t>
            </a:r>
            <a:endParaRPr lang="es-MX" sz="3000" dirty="0">
              <a:solidFill>
                <a:schemeClr val="bg1"/>
              </a:solidFill>
            </a:endParaRPr>
          </a:p>
        </p:txBody>
      </p:sp>
    </p:spTree>
    <p:extLst>
      <p:ext uri="{BB962C8B-B14F-4D97-AF65-F5344CB8AC3E}">
        <p14:creationId xmlns:p14="http://schemas.microsoft.com/office/powerpoint/2010/main" val="3853831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idx="4294967295"/>
          </p:nvPr>
        </p:nvSpPr>
        <p:spPr>
          <a:xfrm>
            <a:off x="0" y="-26988"/>
            <a:ext cx="9144000" cy="1143001"/>
          </a:xfrm>
          <a:solidFill>
            <a:schemeClr val="tx1"/>
          </a:solidFill>
        </p:spPr>
        <p:txBody>
          <a:bodyPr>
            <a:normAutofit/>
          </a:bodyPr>
          <a:lstStyle/>
          <a:p>
            <a:pPr algn="ctr"/>
            <a:r>
              <a:rPr lang="es-MX" sz="4000" b="1" dirty="0" smtClean="0">
                <a:solidFill>
                  <a:schemeClr val="bg1"/>
                </a:solidFill>
              </a:rPr>
              <a:t>Hay varios que migran…</a:t>
            </a:r>
            <a:endParaRPr lang="es-MX" sz="4000" b="1" dirty="0">
              <a:solidFill>
                <a:schemeClr val="bg1"/>
              </a:solidFill>
            </a:endParaRPr>
          </a:p>
        </p:txBody>
      </p:sp>
      <p:pic>
        <p:nvPicPr>
          <p:cNvPr id="3" name="Picture 2" descr="Vehículos cortan vuelo de mariposa monarca - Punto U - Universidad Autónoma  de Nuevo Leó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056" y="1507643"/>
            <a:ext cx="4068082" cy="2288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s ballenas jorobadas se recuperan del borde de la extinció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7939" y="1507643"/>
            <a:ext cx="4093029" cy="23023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Tortuga Boba del Mediterráne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48" y="4307014"/>
            <a:ext cx="3480254" cy="21423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 libélula 'trotamundos', el animal que vuela las distancias más larga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107" r="34764"/>
          <a:stretch/>
        </p:blipFill>
        <p:spPr bwMode="auto">
          <a:xfrm>
            <a:off x="3788232" y="4167249"/>
            <a:ext cx="2220686" cy="24218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ue-gray Gnatcatcher - eBir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3826" y="4307014"/>
            <a:ext cx="2856423" cy="2142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327045"/>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7384"/>
            <a:ext cx="9144000" cy="1143000"/>
          </a:xfrm>
          <a:solidFill>
            <a:schemeClr val="tx1"/>
          </a:solidFill>
        </p:spPr>
        <p:txBody>
          <a:bodyPr>
            <a:normAutofit fontScale="90000"/>
          </a:bodyPr>
          <a:lstStyle/>
          <a:p>
            <a:pPr algn="ctr"/>
            <a:r>
              <a:rPr lang="es-MX" b="1" dirty="0">
                <a:solidFill>
                  <a:schemeClr val="bg1"/>
                </a:solidFill>
              </a:rPr>
              <a:t>¿</a:t>
            </a:r>
            <a:r>
              <a:rPr lang="es-MX" b="1" dirty="0" smtClean="0">
                <a:solidFill>
                  <a:schemeClr val="bg1"/>
                </a:solidFill>
              </a:rPr>
              <a:t>Por qué migran las aves</a:t>
            </a:r>
            <a:r>
              <a:rPr lang="es-MX" b="1" dirty="0" smtClean="0">
                <a:solidFill>
                  <a:schemeClr val="bg1"/>
                </a:solidFill>
              </a:rPr>
              <a:t>?, ¿todas migran?</a:t>
            </a:r>
            <a:endParaRPr lang="es-MX" b="1" dirty="0">
              <a:solidFill>
                <a:schemeClr val="bg1"/>
              </a:solidFill>
            </a:endParaRPr>
          </a:p>
        </p:txBody>
      </p:sp>
      <p:pic>
        <p:nvPicPr>
          <p:cNvPr id="2050" name="Picture 2" descr="Colibrí Barba Negra | Guía de Av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60"/>
          <a:stretch/>
        </p:blipFill>
        <p:spPr bwMode="auto">
          <a:xfrm>
            <a:off x="395056" y="4158367"/>
            <a:ext cx="3014497" cy="230777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847" y="4158366"/>
            <a:ext cx="2307773" cy="2307773"/>
          </a:xfrm>
          <a:prstGeom prst="rect">
            <a:avLst/>
          </a:prstGeom>
        </p:spPr>
      </p:pic>
      <p:pic>
        <p:nvPicPr>
          <p:cNvPr id="2052" name="Picture 4" descr="Simbolo de corazon - Descargar PNG/SVG transparen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576" y="4978324"/>
            <a:ext cx="595156" cy="595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arn Swallow Hirundo rustica adult with young in nest Cley #51982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2234" y="4158367"/>
            <a:ext cx="2396961" cy="23969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obre la nieve, blanca, virginal, fría, un ave. | MiedosLibr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089" y="1262314"/>
            <a:ext cx="3893911" cy="259695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an Búho Gris Strix Nebulosa Foto de stock y más banco de imágenes de Búho  - iSto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154" y="1262315"/>
            <a:ext cx="3895433" cy="25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654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t= Â Â Â Â Â Zona de crÃ­aÂ Â Â Â Â ResidenteÂ Â Â Â Â Zona de inver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86" y="3699717"/>
            <a:ext cx="6913965" cy="31166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hirundo rustica migrac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160" y="1453253"/>
            <a:ext cx="3428713" cy="19305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0200" y="1379322"/>
            <a:ext cx="2962939" cy="2217575"/>
          </a:xfrm>
          <a:prstGeom prst="rect">
            <a:avLst/>
          </a:prstGeom>
          <a:noFill/>
          <a:extLst>
            <a:ext uri="{909E8E84-426E-40DD-AFC4-6F175D3DCCD1}">
              <a14:hiddenFill xmlns:a14="http://schemas.microsoft.com/office/drawing/2010/main">
                <a:solidFill>
                  <a:srgbClr val="FFFFFF"/>
                </a:solidFill>
              </a14:hiddenFill>
            </a:ext>
          </a:extLst>
        </p:spPr>
      </p:pic>
      <p:sp>
        <p:nvSpPr>
          <p:cNvPr id="7" name="Arco 6"/>
          <p:cNvSpPr/>
          <p:nvPr/>
        </p:nvSpPr>
        <p:spPr>
          <a:xfrm rot="12205453">
            <a:off x="510438" y="3599832"/>
            <a:ext cx="2085214" cy="2494513"/>
          </a:xfrm>
          <a:prstGeom prst="arc">
            <a:avLst/>
          </a:prstGeom>
          <a:ln w="57150">
            <a:solidFill>
              <a:srgbClr val="0070C0"/>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1 Título"/>
          <p:cNvSpPr txBox="1">
            <a:spLocks/>
          </p:cNvSpPr>
          <p:nvPr/>
        </p:nvSpPr>
        <p:spPr>
          <a:xfrm>
            <a:off x="0" y="-27384"/>
            <a:ext cx="9144000" cy="1143000"/>
          </a:xfrm>
          <a:prstGeom prst="rect">
            <a:avLst/>
          </a:prstGeom>
          <a:solidFill>
            <a:schemeClr val="tx1"/>
          </a:solidFill>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¡Una migratoria del Hemisferio Sur!</a:t>
            </a:r>
            <a:endParaRPr lang="es-MX" b="1" dirty="0">
              <a:solidFill>
                <a:schemeClr val="bg1"/>
              </a:solidFill>
            </a:endParaRPr>
          </a:p>
        </p:txBody>
      </p:sp>
      <p:sp>
        <p:nvSpPr>
          <p:cNvPr id="2" name="Rectángulo 1"/>
          <p:cNvSpPr/>
          <p:nvPr/>
        </p:nvSpPr>
        <p:spPr>
          <a:xfrm>
            <a:off x="6444339" y="4385423"/>
            <a:ext cx="2623461" cy="1754326"/>
          </a:xfrm>
          <a:prstGeom prst="rect">
            <a:avLst/>
          </a:prstGeom>
        </p:spPr>
        <p:txBody>
          <a:bodyPr wrap="square">
            <a:spAutoFit/>
          </a:bodyPr>
          <a:lstStyle/>
          <a:p>
            <a:pPr algn="ctr"/>
            <a:r>
              <a:rPr lang="es-MX" b="1" dirty="0" smtClean="0"/>
              <a:t>La Golondrina Tijereta (</a:t>
            </a:r>
            <a:r>
              <a:rPr lang="es-MX" b="1" i="1" dirty="0" err="1" smtClean="0"/>
              <a:t>Hirundo</a:t>
            </a:r>
            <a:r>
              <a:rPr lang="es-MX" b="1" i="1" dirty="0" smtClean="0"/>
              <a:t> rustica</a:t>
            </a:r>
            <a:r>
              <a:rPr lang="es-MX" b="1" dirty="0" smtClean="0"/>
              <a:t>) </a:t>
            </a:r>
            <a:r>
              <a:rPr lang="es-MX" dirty="0" smtClean="0"/>
              <a:t>llega a México, Estados Unidos y Canadá a reproducirse mientras hay invierno en el Hemisferio Sur.</a:t>
            </a:r>
            <a:endParaRPr lang="es-MX" dirty="0"/>
          </a:p>
        </p:txBody>
      </p:sp>
    </p:spTree>
    <p:extLst>
      <p:ext uri="{BB962C8B-B14F-4D97-AF65-F5344CB8AC3E}">
        <p14:creationId xmlns:p14="http://schemas.microsoft.com/office/powerpoint/2010/main" val="1384542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7384"/>
            <a:ext cx="9144000" cy="1143000"/>
          </a:xfrm>
          <a:solidFill>
            <a:schemeClr val="tx1"/>
          </a:solidFill>
        </p:spPr>
        <p:txBody>
          <a:bodyPr/>
          <a:lstStyle/>
          <a:p>
            <a:pPr algn="ctr"/>
            <a:r>
              <a:rPr lang="es-MX" b="1" dirty="0" smtClean="0">
                <a:solidFill>
                  <a:schemeClr val="bg1"/>
                </a:solidFill>
              </a:rPr>
              <a:t>¡Un migratorio del Hemisferio Norte!</a:t>
            </a:r>
            <a:endParaRPr lang="es-MX" b="1" dirty="0">
              <a:solidFill>
                <a:schemeClr val="bg1"/>
              </a:solidFill>
            </a:endParaRPr>
          </a:p>
        </p:txBody>
      </p:sp>
      <p:pic>
        <p:nvPicPr>
          <p:cNvPr id="6" name="5 Imagen" descr="Sel ruf.jpg"/>
          <p:cNvPicPr>
            <a:picLocks noChangeAspect="1"/>
          </p:cNvPicPr>
          <p:nvPr/>
        </p:nvPicPr>
        <p:blipFill>
          <a:blip r:embed="rId3" cstate="print"/>
          <a:stretch>
            <a:fillRect/>
          </a:stretch>
        </p:blipFill>
        <p:spPr>
          <a:xfrm>
            <a:off x="5768093" y="1263388"/>
            <a:ext cx="2287334" cy="3395629"/>
          </a:xfrm>
          <a:prstGeom prst="rect">
            <a:avLst/>
          </a:prstGeom>
        </p:spPr>
      </p:pic>
      <p:pic>
        <p:nvPicPr>
          <p:cNvPr id="7" name="6 Imagen" descr="sela_rufumigracion.gif"/>
          <p:cNvPicPr>
            <a:picLocks noChangeAspect="1"/>
          </p:cNvPicPr>
          <p:nvPr/>
        </p:nvPicPr>
        <p:blipFill>
          <a:blip r:embed="rId4" cstate="print"/>
          <a:srcRect b="6593"/>
          <a:stretch>
            <a:fillRect/>
          </a:stretch>
        </p:blipFill>
        <p:spPr>
          <a:xfrm>
            <a:off x="583351" y="1600133"/>
            <a:ext cx="3960440" cy="5179037"/>
          </a:xfrm>
          <a:prstGeom prst="rect">
            <a:avLst/>
          </a:prstGeom>
        </p:spPr>
      </p:pic>
      <p:sp>
        <p:nvSpPr>
          <p:cNvPr id="8" name="7 CuadroTexto"/>
          <p:cNvSpPr txBox="1"/>
          <p:nvPr/>
        </p:nvSpPr>
        <p:spPr>
          <a:xfrm>
            <a:off x="4855031" y="5008167"/>
            <a:ext cx="4288969" cy="1477328"/>
          </a:xfrm>
          <a:prstGeom prst="rect">
            <a:avLst/>
          </a:prstGeom>
          <a:noFill/>
        </p:spPr>
        <p:txBody>
          <a:bodyPr wrap="square" rtlCol="0">
            <a:spAutoFit/>
          </a:bodyPr>
          <a:lstStyle/>
          <a:p>
            <a:r>
              <a:rPr lang="es-MX" b="1" dirty="0" smtClean="0"/>
              <a:t>Zumbador canelo (</a:t>
            </a:r>
            <a:r>
              <a:rPr lang="es-MX" b="1" i="1" dirty="0" smtClean="0"/>
              <a:t>Selasphorus rufus</a:t>
            </a:r>
            <a:r>
              <a:rPr lang="es-MX" b="1" dirty="0" smtClean="0"/>
              <a:t>):</a:t>
            </a:r>
            <a:r>
              <a:rPr lang="es-MX" dirty="0" smtClean="0"/>
              <a:t> Recorre </a:t>
            </a:r>
            <a:r>
              <a:rPr lang="es-MX" b="1" dirty="0" smtClean="0"/>
              <a:t>cada año </a:t>
            </a:r>
            <a:r>
              <a:rPr lang="es-MX" dirty="0" smtClean="0"/>
              <a:t>cerca de </a:t>
            </a:r>
            <a:r>
              <a:rPr lang="es-MX" b="1" dirty="0" smtClean="0"/>
              <a:t>8,000 km en su viaje de ida y vuelta</a:t>
            </a:r>
            <a:r>
              <a:rPr lang="es-MX" dirty="0" smtClean="0"/>
              <a:t>.</a:t>
            </a:r>
          </a:p>
          <a:p>
            <a:endParaRPr lang="es-MX" dirty="0" smtClean="0"/>
          </a:p>
          <a:p>
            <a:r>
              <a:rPr lang="es-MX" dirty="0" smtClean="0"/>
              <a:t>Pesa entre 3-5 </a:t>
            </a:r>
            <a:r>
              <a:rPr lang="es-MX" dirty="0" smtClean="0"/>
              <a:t>gramos </a:t>
            </a:r>
            <a:r>
              <a:rPr lang="es-MX" dirty="0" smtClean="0"/>
              <a:t>y mide entre 8-9 cm.</a:t>
            </a:r>
            <a:endParaRPr lang="es-MX" dirty="0"/>
          </a:p>
        </p:txBody>
      </p:sp>
      <p:sp>
        <p:nvSpPr>
          <p:cNvPr id="2" name="Arco 1"/>
          <p:cNvSpPr/>
          <p:nvPr/>
        </p:nvSpPr>
        <p:spPr>
          <a:xfrm rot="12205453">
            <a:off x="1433792" y="2191999"/>
            <a:ext cx="2085214" cy="2494513"/>
          </a:xfrm>
          <a:prstGeom prst="arc">
            <a:avLst/>
          </a:prstGeom>
          <a:ln w="57150">
            <a:solidFill>
              <a:srgbClr val="0070C0"/>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622183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www.deanimalia.com/IMAGENES/REGIONES%20POLARES/ANIMALES/CHARRAN%20ARTICO/Charran%20artico%20(Sterna%20paradisae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http://www.deanimalia.com/IMAGENES/REGIONES%20POLARES/ANIMALES/CHARRAN%20ARTICO/Charran%20artico%20(Sterna%20paradisae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 name="7 Imagen" descr="Charran artico (Sterna paradisaea)2.jpg"/>
          <p:cNvPicPr>
            <a:picLocks noChangeAspect="1"/>
          </p:cNvPicPr>
          <p:nvPr/>
        </p:nvPicPr>
        <p:blipFill>
          <a:blip r:embed="rId3" cstate="print"/>
          <a:srcRect l="32546" t="9819" r="9637" b="18749"/>
          <a:stretch>
            <a:fillRect/>
          </a:stretch>
        </p:blipFill>
        <p:spPr>
          <a:xfrm>
            <a:off x="5229130" y="3097720"/>
            <a:ext cx="3109652" cy="2816289"/>
          </a:xfrm>
          <a:prstGeom prst="rect">
            <a:avLst/>
          </a:prstGeom>
        </p:spPr>
      </p:pic>
      <p:sp>
        <p:nvSpPr>
          <p:cNvPr id="9" name="8 CuadroTexto"/>
          <p:cNvSpPr txBox="1"/>
          <p:nvPr/>
        </p:nvSpPr>
        <p:spPr>
          <a:xfrm>
            <a:off x="4572000" y="1634247"/>
            <a:ext cx="4135272" cy="1200329"/>
          </a:xfrm>
          <a:prstGeom prst="rect">
            <a:avLst/>
          </a:prstGeom>
          <a:noFill/>
        </p:spPr>
        <p:txBody>
          <a:bodyPr wrap="square" rtlCol="0">
            <a:spAutoFit/>
          </a:bodyPr>
          <a:lstStyle/>
          <a:p>
            <a:r>
              <a:rPr lang="es-MX" b="1" dirty="0" smtClean="0"/>
              <a:t>El Charrán </a:t>
            </a:r>
            <a:r>
              <a:rPr lang="es-MX" b="1" dirty="0"/>
              <a:t>Á</a:t>
            </a:r>
            <a:r>
              <a:rPr lang="es-MX" b="1" dirty="0" smtClean="0"/>
              <a:t>rtico </a:t>
            </a:r>
            <a:r>
              <a:rPr lang="es-MX" b="1" dirty="0" smtClean="0"/>
              <a:t>(</a:t>
            </a:r>
            <a:r>
              <a:rPr lang="es-MX" b="1" i="1" dirty="0" err="1" smtClean="0"/>
              <a:t>Sterna</a:t>
            </a:r>
            <a:r>
              <a:rPr lang="es-MX" b="1" i="1" dirty="0" smtClean="0"/>
              <a:t> </a:t>
            </a:r>
            <a:r>
              <a:rPr lang="es-MX" b="1" i="1" dirty="0" err="1" smtClean="0"/>
              <a:t>paradisaea</a:t>
            </a:r>
            <a:r>
              <a:rPr lang="es-MX" b="1" dirty="0" smtClean="0"/>
              <a:t> ):</a:t>
            </a:r>
            <a:r>
              <a:rPr lang="es-MX" dirty="0" smtClean="0"/>
              <a:t> En su vida vuela el equivalente de un viaje de ida y vuelta a la luna. Recorre </a:t>
            </a:r>
            <a:r>
              <a:rPr lang="es-MX" b="1" dirty="0" smtClean="0"/>
              <a:t>cerca de 80,000 km anuales</a:t>
            </a:r>
            <a:r>
              <a:rPr lang="es-MX" dirty="0" smtClean="0"/>
              <a:t>.</a:t>
            </a:r>
            <a:endParaRPr lang="es-MX" dirty="0"/>
          </a:p>
        </p:txBody>
      </p:sp>
      <p:sp>
        <p:nvSpPr>
          <p:cNvPr id="10" name="1 Título"/>
          <p:cNvSpPr>
            <a:spLocks noGrp="1"/>
          </p:cNvSpPr>
          <p:nvPr>
            <p:ph type="title"/>
          </p:nvPr>
        </p:nvSpPr>
        <p:spPr>
          <a:xfrm>
            <a:off x="0" y="-27384"/>
            <a:ext cx="9144000" cy="1143000"/>
          </a:xfrm>
          <a:solidFill>
            <a:schemeClr val="tx1"/>
          </a:solidFill>
        </p:spPr>
        <p:txBody>
          <a:bodyPr>
            <a:normAutofit/>
          </a:bodyPr>
          <a:lstStyle/>
          <a:p>
            <a:pPr algn="ctr"/>
            <a:r>
              <a:rPr lang="es-MX" b="1" dirty="0" smtClean="0">
                <a:solidFill>
                  <a:schemeClr val="bg1"/>
                </a:solidFill>
              </a:rPr>
              <a:t>¡Otra migración sorprendente!</a:t>
            </a:r>
            <a:endParaRPr lang="es-MX" b="1" dirty="0">
              <a:solidFill>
                <a:schemeClr val="bg1"/>
              </a:solidFill>
            </a:endParaRPr>
          </a:p>
        </p:txBody>
      </p:sp>
      <p:pic>
        <p:nvPicPr>
          <p:cNvPr id="3" name="Picture 2" descr="Resultado de imagen para Sterna paradisaea mig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382617"/>
            <a:ext cx="3527046" cy="523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9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0" y="-27384"/>
            <a:ext cx="9144000" cy="1143000"/>
          </a:xfrm>
          <a:solidFill>
            <a:schemeClr val="tx1"/>
          </a:solidFill>
        </p:spPr>
        <p:txBody>
          <a:bodyPr/>
          <a:lstStyle/>
          <a:p>
            <a:pPr algn="ctr"/>
            <a:r>
              <a:rPr lang="es-MX" b="1" dirty="0" smtClean="0">
                <a:solidFill>
                  <a:schemeClr val="bg1"/>
                </a:solidFill>
              </a:rPr>
              <a:t>Rutas migratorias de las aves</a:t>
            </a:r>
            <a:endParaRPr lang="es-MX" b="1" dirty="0">
              <a:solidFill>
                <a:schemeClr val="bg1"/>
              </a:solidFill>
            </a:endParaRPr>
          </a:p>
        </p:txBody>
      </p:sp>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t="29108"/>
          <a:stretch/>
        </p:blipFill>
        <p:spPr>
          <a:xfrm>
            <a:off x="0" y="1233384"/>
            <a:ext cx="5492817" cy="5496106"/>
          </a:xfrm>
          <a:prstGeom prst="rect">
            <a:avLst/>
          </a:prstGeom>
        </p:spPr>
      </p:pic>
      <p:pic>
        <p:nvPicPr>
          <p:cNvPr id="5122" name="Picture 2" descr="Resultado de imagen para grulla con lanza migracion"/>
          <p:cNvPicPr>
            <a:picLocks noChangeAspect="1" noChangeArrowheads="1"/>
          </p:cNvPicPr>
          <p:nvPr/>
        </p:nvPicPr>
        <p:blipFill rotWithShape="1">
          <a:blip r:embed="rId4">
            <a:extLst>
              <a:ext uri="{28A0092B-C50C-407E-A947-70E740481C1C}">
                <a14:useLocalDpi xmlns:a14="http://schemas.microsoft.com/office/drawing/2010/main" val="0"/>
              </a:ext>
            </a:extLst>
          </a:blip>
          <a:srcRect l="16673" r="20369"/>
          <a:stretch/>
        </p:blipFill>
        <p:spPr bwMode="auto">
          <a:xfrm>
            <a:off x="5492817" y="1790162"/>
            <a:ext cx="3498973" cy="416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6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sultado de imagen para rio de rapaces"/>
          <p:cNvPicPr>
            <a:picLocks noChangeAspect="1" noChangeArrowheads="1"/>
          </p:cNvPicPr>
          <p:nvPr/>
        </p:nvPicPr>
        <p:blipFill rotWithShape="1">
          <a:blip r:embed="rId3">
            <a:extLst>
              <a:ext uri="{28A0092B-C50C-407E-A947-70E740481C1C}">
                <a14:useLocalDpi xmlns:a14="http://schemas.microsoft.com/office/drawing/2010/main" val="0"/>
              </a:ext>
            </a:extLst>
          </a:blip>
          <a:srcRect r="71705"/>
          <a:stretch/>
        </p:blipFill>
        <p:spPr bwMode="auto">
          <a:xfrm>
            <a:off x="4381500" y="0"/>
            <a:ext cx="47434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migracion chipes"/>
          <p:cNvPicPr>
            <a:picLocks noChangeAspect="1" noChangeArrowheads="1"/>
          </p:cNvPicPr>
          <p:nvPr/>
        </p:nvPicPr>
        <p:blipFill rotWithShape="1">
          <a:blip r:embed="rId4">
            <a:extLst>
              <a:ext uri="{28A0092B-C50C-407E-A947-70E740481C1C}">
                <a14:useLocalDpi xmlns:a14="http://schemas.microsoft.com/office/drawing/2010/main" val="0"/>
              </a:ext>
            </a:extLst>
          </a:blip>
          <a:srcRect l="14370" r="47620"/>
          <a:stretch/>
        </p:blipFill>
        <p:spPr bwMode="auto">
          <a:xfrm>
            <a:off x="0" y="0"/>
            <a:ext cx="4686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p:cNvSpPr txBox="1">
            <a:spLocks/>
          </p:cNvSpPr>
          <p:nvPr/>
        </p:nvSpPr>
        <p:spPr>
          <a:xfrm>
            <a:off x="0" y="-27384"/>
            <a:ext cx="9144000" cy="1143000"/>
          </a:xfrm>
          <a:prstGeom prst="rect">
            <a:avLst/>
          </a:prstGeom>
          <a:solidFill>
            <a:schemeClr val="tx1"/>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smtClean="0">
                <a:solidFill>
                  <a:schemeClr val="bg1"/>
                </a:solidFill>
              </a:rPr>
              <a:t>¿Migran de día o de noche?</a:t>
            </a:r>
            <a:endParaRPr lang="es-MX" b="1" dirty="0">
              <a:solidFill>
                <a:schemeClr val="bg1"/>
              </a:solidFill>
            </a:endParaRPr>
          </a:p>
        </p:txBody>
      </p:sp>
    </p:spTree>
    <p:extLst>
      <p:ext uri="{BB962C8B-B14F-4D97-AF65-F5344CB8AC3E}">
        <p14:creationId xmlns:p14="http://schemas.microsoft.com/office/powerpoint/2010/main" val="3927111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678</TotalTime>
  <Words>1541</Words>
  <Application>Microsoft Office PowerPoint</Application>
  <PresentationFormat>Presentación en pantalla (4:3)</PresentationFormat>
  <Paragraphs>80</Paragraphs>
  <Slides>22</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Wingdings</vt:lpstr>
      <vt:lpstr>Tema de Office</vt:lpstr>
      <vt:lpstr>La migración  de las aves</vt:lpstr>
      <vt:lpstr>¿Qué significa migrar?</vt:lpstr>
      <vt:lpstr>Hay varios que migran…</vt:lpstr>
      <vt:lpstr>¿Por qué migran las aves?, ¿todas migran?</vt:lpstr>
      <vt:lpstr>Presentación de PowerPoint</vt:lpstr>
      <vt:lpstr>¡Un migratorio del Hemisferio Norte!</vt:lpstr>
      <vt:lpstr>¡Otra migración sorprendente!</vt:lpstr>
      <vt:lpstr>Rutas migratorias de las aves</vt:lpstr>
      <vt:lpstr>Presentación de PowerPoint</vt:lpstr>
      <vt:lpstr>Presentación de PowerPoint</vt:lpstr>
      <vt:lpstr>Presentación de PowerPoint</vt:lpstr>
      <vt:lpstr>Presentación de PowerPoint</vt:lpstr>
      <vt:lpstr>Presentación de PowerPoint</vt:lpstr>
      <vt:lpstr>Presentación de PowerPoint</vt:lpstr>
      <vt:lpstr>¿Cómo se orientan al migrar?</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Siruki</dc:creator>
  <cp:lastModifiedBy>Cuenta Microsoft</cp:lastModifiedBy>
  <cp:revision>86</cp:revision>
  <dcterms:created xsi:type="dcterms:W3CDTF">2018-08-22T21:47:29Z</dcterms:created>
  <dcterms:modified xsi:type="dcterms:W3CDTF">2020-09-29T17:56:24Z</dcterms:modified>
</cp:coreProperties>
</file>